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9"/>
  </p:handoutMasterIdLst>
  <p:sldIdLst>
    <p:sldId id="955" r:id="rId3"/>
    <p:sldId id="987" r:id="rId5"/>
    <p:sldId id="823" r:id="rId6"/>
    <p:sldId id="927" r:id="rId7"/>
    <p:sldId id="896" r:id="rId8"/>
    <p:sldId id="897" r:id="rId9"/>
    <p:sldId id="898" r:id="rId10"/>
    <p:sldId id="900" r:id="rId11"/>
    <p:sldId id="901" r:id="rId12"/>
    <p:sldId id="902" r:id="rId13"/>
    <p:sldId id="904" r:id="rId14"/>
    <p:sldId id="905" r:id="rId15"/>
    <p:sldId id="928" r:id="rId16"/>
    <p:sldId id="870" r:id="rId17"/>
    <p:sldId id="871" r:id="rId18"/>
    <p:sldId id="872" r:id="rId19"/>
    <p:sldId id="890" r:id="rId20"/>
    <p:sldId id="891" r:id="rId21"/>
    <p:sldId id="892" r:id="rId22"/>
    <p:sldId id="893" r:id="rId23"/>
    <p:sldId id="894" r:id="rId24"/>
    <p:sldId id="830" r:id="rId25"/>
    <p:sldId id="875" r:id="rId26"/>
    <p:sldId id="876" r:id="rId27"/>
    <p:sldId id="879" r:id="rId28"/>
  </p:sldIdLst>
  <p:sldSz cx="12196445" cy="6858000"/>
  <p:notesSz cx="6858000" cy="9144000"/>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A5A"/>
    <a:srgbClr val="47809B"/>
    <a:srgbClr val="17DCF1"/>
    <a:srgbClr val="006BBC"/>
    <a:srgbClr val="F8F8F8"/>
    <a:srgbClr val="EAEAEA"/>
    <a:srgbClr val="DDDDDD"/>
    <a:srgbClr val="0DC2D5"/>
    <a:srgbClr val="12D0CB"/>
    <a:srgbClr val="FDE6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25" autoAdjust="0"/>
    <p:restoredTop sz="49635" autoAdjust="0"/>
  </p:normalViewPr>
  <p:slideViewPr>
    <p:cSldViewPr snapToObjects="1">
      <p:cViewPr varScale="1">
        <p:scale>
          <a:sx n="151" d="100"/>
          <a:sy n="151" d="100"/>
        </p:scale>
        <p:origin x="208" y="312"/>
      </p:cViewPr>
      <p:guideLst>
        <p:guide orient="horz" pos="2282"/>
        <p:guide pos="384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776"/>
    </p:cViewPr>
  </p:sorterViewPr>
  <p:notesViewPr>
    <p:cSldViewPr snapToObjects="1">
      <p:cViewPr varScale="1">
        <p:scale>
          <a:sx n="69" d="100"/>
          <a:sy n="69" d="100"/>
        </p:scale>
        <p:origin x="-2838" y="-90"/>
      </p:cViewPr>
      <p:guideLst>
        <p:guide orient="horz" pos="3042"/>
        <p:guide pos="2163"/>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610686-844B-4A1B-87C8-BB90DB4BAB84}"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a:lvl1pPr>
          </a:lstStyle>
          <a:p>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a:lvl1pPr>
          </a:lstStyle>
          <a:p>
            <a:fld id="{B9EEDA17-7CE7-49CA-897E-A1888A19DA62}" type="datetimeFigureOut">
              <a:rPr lang="zh-CN" altLang="en-US"/>
            </a:fld>
            <a:endParaRPr lang="en-US"/>
          </a:p>
        </p:txBody>
      </p:sp>
      <p:sp>
        <p:nvSpPr>
          <p:cNvPr id="3076" name="Rectangle 4"/>
          <p:cNvSpPr>
            <a:spLocks noGrp="1" noRot="1" noChangeAspect="1" noChangeArrowheads="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a:lvl1pPr>
          </a:lstStyle>
          <a:p>
            <a:fld id="{CE1689F0-D8FB-450F-A36F-553F26501FEE}" type="slidenum">
              <a:rPr lang="zh-CN" altLang="en-US"/>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4" Type="http://schemas.openxmlformats.org/officeDocument/2006/relationships/image" Target="../media/image14.png"/><Relationship Id="rId13" Type="http://schemas.openxmlformats.org/officeDocument/2006/relationships/image" Target="../media/image13.png"/><Relationship Id="rId12" Type="http://schemas.openxmlformats.org/officeDocument/2006/relationships/image" Target="../media/image12.pn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963" y="908050"/>
            <a:ext cx="2743200" cy="5218113"/>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908050"/>
            <a:ext cx="8081963" cy="5218113"/>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1_标题幻灯片">
    <p:spTree>
      <p:nvGrpSpPr>
        <p:cNvPr id="1" name=""/>
        <p:cNvGrpSpPr/>
        <p:nvPr/>
      </p:nvGrpSpPr>
      <p:grpSpPr>
        <a:xfrm>
          <a:off x="0" y="0"/>
          <a:ext cx="0" cy="0"/>
          <a:chOff x="0" y="0"/>
          <a:chExt cx="0" cy="0"/>
        </a:xfrm>
      </p:grpSpPr>
      <p:pic>
        <p:nvPicPr>
          <p:cNvPr id="4" name="Picture 2" descr="PPECLOGO-eff-0-1"/>
          <p:cNvPicPr>
            <a:picLocks noChangeAspect="1" noChangeArrowheads="1"/>
          </p:cNvPicPr>
          <p:nvPr userDrawn="1"/>
        </p:nvPicPr>
        <p:blipFill>
          <a:blip r:embed="rId2" cstate="screen"/>
          <a:srcRect/>
          <a:stretch>
            <a:fillRect/>
          </a:stretch>
        </p:blipFill>
        <p:spPr bwMode="auto">
          <a:xfrm>
            <a:off x="4146913" y="2886609"/>
            <a:ext cx="1060349" cy="7987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PPECLOGO-eff-0-2"/>
          <p:cNvPicPr>
            <a:picLocks noChangeAspect="1" noChangeArrowheads="1"/>
          </p:cNvPicPr>
          <p:nvPr userDrawn="1"/>
        </p:nvPicPr>
        <p:blipFill>
          <a:blip r:embed="rId3" cstate="screen"/>
          <a:srcRect/>
          <a:stretch>
            <a:fillRect/>
          </a:stretch>
        </p:blipFill>
        <p:spPr bwMode="auto">
          <a:xfrm>
            <a:off x="8430462" y="2758265"/>
            <a:ext cx="1096814" cy="8389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PECLOGO-eff-0-3"/>
          <p:cNvPicPr>
            <a:picLocks noChangeAspect="1" noChangeArrowheads="1"/>
          </p:cNvPicPr>
          <p:nvPr userDrawn="1"/>
        </p:nvPicPr>
        <p:blipFill>
          <a:blip r:embed="rId4"/>
          <a:srcRect/>
          <a:stretch>
            <a:fillRect/>
          </a:stretch>
        </p:blipFill>
        <p:spPr bwMode="auto">
          <a:xfrm>
            <a:off x="1040451" y="1447779"/>
            <a:ext cx="3013731" cy="23762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PPECLOGO-eff-0-1"/>
          <p:cNvPicPr>
            <a:picLocks noChangeAspect="1" noChangeArrowheads="1"/>
          </p:cNvPicPr>
          <p:nvPr userDrawn="1"/>
        </p:nvPicPr>
        <p:blipFill>
          <a:blip r:embed="rId5" cstate="screen"/>
          <a:srcRect/>
          <a:stretch>
            <a:fillRect/>
          </a:stretch>
        </p:blipFill>
        <p:spPr bwMode="auto">
          <a:xfrm>
            <a:off x="4467436" y="3771071"/>
            <a:ext cx="524127" cy="3956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PECLOGO-eff-0-1"/>
          <p:cNvPicPr>
            <a:picLocks noChangeAspect="1" noChangeArrowheads="1"/>
          </p:cNvPicPr>
          <p:nvPr userDrawn="1"/>
        </p:nvPicPr>
        <p:blipFill>
          <a:blip r:embed="rId6" cstate="screen"/>
          <a:srcRect/>
          <a:stretch>
            <a:fillRect/>
          </a:stretch>
        </p:blipFill>
        <p:spPr bwMode="auto">
          <a:xfrm>
            <a:off x="7376340" y="2904246"/>
            <a:ext cx="401158" cy="3023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PECLOGO-eff-0-2"/>
          <p:cNvPicPr>
            <a:picLocks noChangeAspect="1" noChangeArrowheads="1"/>
          </p:cNvPicPr>
          <p:nvPr userDrawn="1"/>
        </p:nvPicPr>
        <p:blipFill>
          <a:blip r:embed="rId7" cstate="screen"/>
          <a:srcRect/>
          <a:stretch>
            <a:fillRect/>
          </a:stretch>
        </p:blipFill>
        <p:spPr bwMode="auto">
          <a:xfrm>
            <a:off x="5277817" y="2574149"/>
            <a:ext cx="981731" cy="7509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PPECLOGO-eff-5-4"/>
          <p:cNvPicPr>
            <a:picLocks noChangeAspect="1" noChangeArrowheads="1"/>
          </p:cNvPicPr>
          <p:nvPr userDrawn="1"/>
        </p:nvPicPr>
        <p:blipFill>
          <a:blip r:embed="rId8"/>
          <a:srcRect/>
          <a:stretch>
            <a:fillRect/>
          </a:stretch>
        </p:blipFill>
        <p:spPr bwMode="auto">
          <a:xfrm>
            <a:off x="3261942" y="3206628"/>
            <a:ext cx="1477636" cy="11238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PECLOGO-eff-5-2"/>
          <p:cNvPicPr>
            <a:picLocks noChangeAspect="1" noChangeArrowheads="1"/>
          </p:cNvPicPr>
          <p:nvPr userDrawn="1"/>
        </p:nvPicPr>
        <p:blipFill>
          <a:blip r:embed="rId9"/>
          <a:srcRect/>
          <a:stretch>
            <a:fillRect/>
          </a:stretch>
        </p:blipFill>
        <p:spPr bwMode="auto">
          <a:xfrm>
            <a:off x="5352404" y="3446014"/>
            <a:ext cx="1834444" cy="14363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PPECLOGO-eff-5-4"/>
          <p:cNvPicPr>
            <a:picLocks noChangeAspect="1" noChangeArrowheads="1"/>
          </p:cNvPicPr>
          <p:nvPr userDrawn="1"/>
        </p:nvPicPr>
        <p:blipFill>
          <a:blip r:embed="rId10" cstate="screen"/>
          <a:srcRect/>
          <a:stretch>
            <a:fillRect/>
          </a:stretch>
        </p:blipFill>
        <p:spPr bwMode="auto">
          <a:xfrm>
            <a:off x="9886102" y="2725338"/>
            <a:ext cx="1116794" cy="8517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PPECLOGO-eff-0-1"/>
          <p:cNvPicPr>
            <a:picLocks noChangeAspect="1" noChangeArrowheads="1"/>
          </p:cNvPicPr>
          <p:nvPr userDrawn="1"/>
        </p:nvPicPr>
        <p:blipFill>
          <a:blip r:embed="rId11" cstate="screen"/>
          <a:srcRect/>
          <a:stretch>
            <a:fillRect/>
          </a:stretch>
        </p:blipFill>
        <p:spPr bwMode="auto">
          <a:xfrm>
            <a:off x="7942800" y="3624920"/>
            <a:ext cx="522112" cy="3930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PPECLOGO-eff-0-1"/>
          <p:cNvPicPr>
            <a:picLocks noChangeAspect="1" noChangeArrowheads="1"/>
          </p:cNvPicPr>
          <p:nvPr userDrawn="1"/>
        </p:nvPicPr>
        <p:blipFill>
          <a:blip r:embed="rId11" cstate="screen"/>
          <a:srcRect/>
          <a:stretch>
            <a:fillRect/>
          </a:stretch>
        </p:blipFill>
        <p:spPr bwMode="auto">
          <a:xfrm>
            <a:off x="11254880" y="2365000"/>
            <a:ext cx="522110" cy="3930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PPECLOGO-eff2-1-2"/>
          <p:cNvPicPr>
            <a:picLocks noChangeAspect="1" noChangeArrowheads="1"/>
          </p:cNvPicPr>
          <p:nvPr userDrawn="1"/>
        </p:nvPicPr>
        <p:blipFill>
          <a:blip r:embed="rId12"/>
          <a:srcRect/>
          <a:stretch>
            <a:fillRect/>
          </a:stretch>
        </p:blipFill>
        <p:spPr bwMode="auto">
          <a:xfrm>
            <a:off x="2054437" y="2795894"/>
            <a:ext cx="1697365" cy="14287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PPECLOGO-eff2-1-3"/>
          <p:cNvPicPr>
            <a:picLocks noChangeAspect="1" noChangeArrowheads="1"/>
          </p:cNvPicPr>
          <p:nvPr userDrawn="1"/>
        </p:nvPicPr>
        <p:blipFill>
          <a:blip r:embed="rId13"/>
          <a:srcRect/>
          <a:stretch>
            <a:fillRect/>
          </a:stretch>
        </p:blipFill>
        <p:spPr bwMode="auto">
          <a:xfrm>
            <a:off x="3983626" y="2785815"/>
            <a:ext cx="437445" cy="3653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PPECLOGO-eff2-1-4"/>
          <p:cNvPicPr>
            <a:picLocks noChangeAspect="1" noChangeArrowheads="1"/>
          </p:cNvPicPr>
          <p:nvPr userDrawn="1"/>
        </p:nvPicPr>
        <p:blipFill>
          <a:blip r:embed="rId14"/>
          <a:srcRect/>
          <a:stretch>
            <a:fillRect/>
          </a:stretch>
        </p:blipFill>
        <p:spPr bwMode="auto">
          <a:xfrm>
            <a:off x="8519340" y="3325061"/>
            <a:ext cx="703540" cy="5871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PPECLOGO-eff2-1-3"/>
          <p:cNvPicPr>
            <a:picLocks noChangeAspect="1" noChangeArrowheads="1"/>
          </p:cNvPicPr>
          <p:nvPr userDrawn="1"/>
        </p:nvPicPr>
        <p:blipFill>
          <a:blip r:embed="rId13"/>
          <a:srcRect/>
          <a:stretch>
            <a:fillRect/>
          </a:stretch>
        </p:blipFill>
        <p:spPr bwMode="auto">
          <a:xfrm>
            <a:off x="9239008" y="2909285"/>
            <a:ext cx="360841" cy="3023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PPECLOGO-eff2-1-3"/>
          <p:cNvPicPr>
            <a:picLocks noChangeAspect="1" noChangeArrowheads="1"/>
          </p:cNvPicPr>
          <p:nvPr userDrawn="1"/>
        </p:nvPicPr>
        <p:blipFill>
          <a:blip r:embed="rId13"/>
          <a:srcRect/>
          <a:stretch>
            <a:fillRect/>
          </a:stretch>
        </p:blipFill>
        <p:spPr bwMode="auto">
          <a:xfrm>
            <a:off x="9744990" y="3446013"/>
            <a:ext cx="282222" cy="2368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35" presetClass="path" presetSubtype="0" fill="hold" nodeType="withEffect">
                                  <p:stCondLst>
                                    <p:cond delay="0"/>
                                  </p:stCondLst>
                                  <p:childTnLst>
                                    <p:animMotion origin="layout" path="M 0 0  L -0.25 0  E" pathEditMode="relative" rAng="0" ptsTypes="">
                                      <p:cBhvr>
                                        <p:cTn id="39" dur="3000" fill="hold"/>
                                        <p:tgtEl>
                                          <p:spTgt spid="12"/>
                                        </p:tgtEl>
                                        <p:attrNameLst>
                                          <p:attrName>ppt_x</p:attrName>
                                          <p:attrName>ppt_y</p:attrName>
                                        </p:attrNameLst>
                                      </p:cBhvr>
                                      <p:rCtr x="0" y="0"/>
                                    </p:animMotion>
                                  </p:childTnLst>
                                </p:cTn>
                              </p:par>
                              <p:par>
                                <p:cTn id="40" presetID="35" presetClass="path" presetSubtype="0" fill="hold" nodeType="withEffect">
                                  <p:stCondLst>
                                    <p:cond delay="0"/>
                                  </p:stCondLst>
                                  <p:childTnLst>
                                    <p:animMotion origin="layout" path="M 4.16667E-6 3.33333E-6 L -0.31632 3.33333E-6 " pathEditMode="relative" rAng="0" ptsTypes="AA">
                                      <p:cBhvr>
                                        <p:cTn id="41" dur="3000" fill="hold"/>
                                        <p:tgtEl>
                                          <p:spTgt spid="5"/>
                                        </p:tgtEl>
                                        <p:attrNameLst>
                                          <p:attrName>ppt_x</p:attrName>
                                          <p:attrName>ppt_y</p:attrName>
                                        </p:attrNameLst>
                                      </p:cBhvr>
                                      <p:rCtr x="-15816" y="0"/>
                                    </p:animMotion>
                                  </p:childTnLst>
                                </p:cTn>
                              </p:par>
                              <p:par>
                                <p:cTn id="42" presetID="35" presetClass="path" presetSubtype="0" fill="hold" nodeType="withEffect">
                                  <p:stCondLst>
                                    <p:cond delay="0"/>
                                  </p:stCondLst>
                                  <p:childTnLst>
                                    <p:animMotion origin="layout" path="M 0.00504 -1.85185E-6 L -0.46684 -1.85185E-6 " pathEditMode="relative" rAng="0" ptsTypes="AA">
                                      <p:cBhvr>
                                        <p:cTn id="43" dur="3000" fill="hold"/>
                                        <p:tgtEl>
                                          <p:spTgt spid="8"/>
                                        </p:tgtEl>
                                        <p:attrNameLst>
                                          <p:attrName>ppt_x</p:attrName>
                                          <p:attrName>ppt_y</p:attrName>
                                        </p:attrNameLst>
                                      </p:cBhvr>
                                      <p:rCtr x="-23594" y="0"/>
                                    </p:animMotion>
                                  </p:childTnLst>
                                </p:cTn>
                              </p:par>
                              <p:par>
                                <p:cTn id="44" presetID="35" presetClass="path" presetSubtype="0" fill="hold" nodeType="withEffect">
                                  <p:stCondLst>
                                    <p:cond delay="0"/>
                                  </p:stCondLst>
                                  <p:childTnLst>
                                    <p:animMotion origin="layout" path="M -3.05556E-6 1.11111E-6 L -0.19531 1.11111E-6 " pathEditMode="relative" rAng="0" ptsTypes="AA">
                                      <p:cBhvr>
                                        <p:cTn id="45" dur="3000" fill="hold"/>
                                        <p:tgtEl>
                                          <p:spTgt spid="9"/>
                                        </p:tgtEl>
                                        <p:attrNameLst>
                                          <p:attrName>ppt_x</p:attrName>
                                          <p:attrName>ppt_y</p:attrName>
                                        </p:attrNameLst>
                                      </p:cBhvr>
                                      <p:rCtr x="-9774" y="0"/>
                                    </p:animMotion>
                                  </p:childTnLst>
                                </p:cTn>
                              </p:par>
                              <p:par>
                                <p:cTn id="46" presetID="35" presetClass="path" presetSubtype="0" fill="hold" nodeType="withEffect">
                                  <p:stCondLst>
                                    <p:cond delay="0"/>
                                  </p:stCondLst>
                                  <p:childTnLst>
                                    <p:animMotion origin="layout" path="M 5.55556E-7 2.59259E-6 L -0.43594 2.59259E-6 " pathEditMode="relative" rAng="0" ptsTypes="AA">
                                      <p:cBhvr>
                                        <p:cTn id="47" dur="3000" fill="hold"/>
                                        <p:tgtEl>
                                          <p:spTgt spid="7"/>
                                        </p:tgtEl>
                                        <p:attrNameLst>
                                          <p:attrName>ppt_x</p:attrName>
                                          <p:attrName>ppt_y</p:attrName>
                                        </p:attrNameLst>
                                      </p:cBhvr>
                                      <p:rCtr x="-21806" y="0"/>
                                    </p:animMotion>
                                  </p:childTnLst>
                                </p:cTn>
                              </p:par>
                              <p:par>
                                <p:cTn id="48" presetID="35" presetClass="path" presetSubtype="0" fill="hold" nodeType="withEffect">
                                  <p:stCondLst>
                                    <p:cond delay="0"/>
                                  </p:stCondLst>
                                  <p:childTnLst>
                                    <p:animMotion origin="layout" path="M 3.05556E-6 -1.85185E-6 L -0.33577 -1.85185E-6 " pathEditMode="relative" rAng="0" ptsTypes="AA">
                                      <p:cBhvr>
                                        <p:cTn id="49" dur="3000" fill="hold"/>
                                        <p:tgtEl>
                                          <p:spTgt spid="4"/>
                                        </p:tgtEl>
                                        <p:attrNameLst>
                                          <p:attrName>ppt_x</p:attrName>
                                          <p:attrName>ppt_y</p:attrName>
                                        </p:attrNameLst>
                                      </p:cBhvr>
                                      <p:rCtr x="-16788" y="0"/>
                                    </p:animMotion>
                                  </p:childTnLst>
                                </p:cTn>
                              </p:par>
                              <p:par>
                                <p:cTn id="50" presetID="35" presetClass="path" presetSubtype="0" fill="hold" nodeType="withEffect">
                                  <p:stCondLst>
                                    <p:cond delay="0"/>
                                  </p:stCondLst>
                                  <p:childTnLst>
                                    <p:animMotion origin="layout" path="M 1.66667E-6 -1.85185E-6 L -0.57188 -1.85185E-6 " pathEditMode="relative" rAng="0" ptsTypes="AA">
                                      <p:cBhvr>
                                        <p:cTn id="51" dur="3000" fill="hold"/>
                                        <p:tgtEl>
                                          <p:spTgt spid="13"/>
                                        </p:tgtEl>
                                        <p:attrNameLst>
                                          <p:attrName>ppt_x</p:attrName>
                                          <p:attrName>ppt_y</p:attrName>
                                        </p:attrNameLst>
                                      </p:cBhvr>
                                      <p:rCtr x="-28594" y="0"/>
                                    </p:animMotion>
                                  </p:childTnLst>
                                </p:cTn>
                              </p:par>
                              <p:par>
                                <p:cTn id="52" presetID="35" presetClass="path" presetSubtype="0" fill="hold" nodeType="withEffect">
                                  <p:stCondLst>
                                    <p:cond delay="0"/>
                                  </p:stCondLst>
                                  <p:childTnLst>
                                    <p:animMotion origin="layout" path="M 1.66667E-6 -1.85185E-6 L -0.57188 -1.85185E-6 " pathEditMode="relative" rAng="0" ptsTypes="AA">
                                      <p:cBhvr>
                                        <p:cTn id="53" dur="3000" fill="hold"/>
                                        <p:tgtEl>
                                          <p:spTgt spid="14"/>
                                        </p:tgtEl>
                                        <p:attrNameLst>
                                          <p:attrName>ppt_x</p:attrName>
                                          <p:attrName>ppt_y</p:attrName>
                                        </p:attrNameLst>
                                      </p:cBhvr>
                                      <p:rCtr x="-28594" y="0"/>
                                    </p:animMotion>
                                  </p:childTnLst>
                                </p:cTn>
                              </p:par>
                              <p:par>
                                <p:cTn id="54" presetID="63" presetClass="path" presetSubtype="0" fill="hold" nodeType="withEffect">
                                  <p:stCondLst>
                                    <p:cond delay="0"/>
                                  </p:stCondLst>
                                  <p:childTnLst>
                                    <p:animMotion origin="layout" path="M 5.55556E-7 2.59259E-6 L 0.43906 2.59259E-6 " pathEditMode="relative" rAng="0" ptsTypes="AA">
                                      <p:cBhvr>
                                        <p:cTn id="55" dur="3000" fill="hold"/>
                                        <p:tgtEl>
                                          <p:spTgt spid="11"/>
                                        </p:tgtEl>
                                        <p:attrNameLst>
                                          <p:attrName>ppt_x</p:attrName>
                                          <p:attrName>ppt_y</p:attrName>
                                        </p:attrNameLst>
                                      </p:cBhvr>
                                      <p:rCtr x="21944" y="0"/>
                                    </p:animMotion>
                                  </p:childTnLst>
                                </p:cTn>
                              </p:par>
                              <p:par>
                                <p:cTn id="56" presetID="63" presetClass="path" presetSubtype="0" fill="hold" nodeType="withEffect">
                                  <p:stCondLst>
                                    <p:cond delay="0"/>
                                  </p:stCondLst>
                                  <p:childTnLst>
                                    <p:animMotion origin="layout" path="M -1.38889E-6 2.96296E-6 L 0.62813 2.96296E-6 " pathEditMode="relative" rAng="0" ptsTypes="AA">
                                      <p:cBhvr>
                                        <p:cTn id="57" dur="3000" fill="hold"/>
                                        <p:tgtEl>
                                          <p:spTgt spid="10"/>
                                        </p:tgtEl>
                                        <p:attrNameLst>
                                          <p:attrName>ppt_x</p:attrName>
                                          <p:attrName>ppt_y</p:attrName>
                                        </p:attrNameLst>
                                      </p:cBhvr>
                                      <p:rCtr x="31406" y="0"/>
                                    </p:animMotion>
                                  </p:childTnLst>
                                </p:cTn>
                              </p:par>
                              <p:par>
                                <p:cTn id="58" presetID="63" presetClass="path" presetSubtype="0" fill="hold" nodeType="withEffect">
                                  <p:stCondLst>
                                    <p:cond delay="0"/>
                                  </p:stCondLst>
                                  <p:childTnLst>
                                    <p:animMotion origin="layout" path="M 2.77778E-6 -2.96296E-6 L 0.42465 -2.96296E-6 " pathEditMode="relative" rAng="0" ptsTypes="AA">
                                      <p:cBhvr>
                                        <p:cTn id="59" dur="3000" fill="hold"/>
                                        <p:tgtEl>
                                          <p:spTgt spid="6"/>
                                        </p:tgtEl>
                                        <p:attrNameLst>
                                          <p:attrName>ppt_x</p:attrName>
                                          <p:attrName>ppt_y</p:attrName>
                                        </p:attrNameLst>
                                      </p:cBhvr>
                                      <p:rCtr x="21233" y="0"/>
                                    </p:animMotion>
                                  </p:childTnLst>
                                </p:cTn>
                              </p:par>
                              <p:par>
                                <p:cTn id="60" presetID="10" presetClass="exit" presetSubtype="0" fill="hold" nodeType="withEffect">
                                  <p:stCondLst>
                                    <p:cond delay="250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nodeType="withEffect">
                                  <p:stCondLst>
                                    <p:cond delay="250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nodeType="withEffect">
                                  <p:stCondLst>
                                    <p:cond delay="2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250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nodeType="withEffect">
                                  <p:stCondLst>
                                    <p:cond delay="250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nodeType="withEffect">
                                  <p:stCondLst>
                                    <p:cond delay="2500"/>
                                  </p:stCondLst>
                                  <p:childTnLst>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par>
                                <p:cTn id="78" presetID="10" presetClass="exit" presetSubtype="0" fill="hold" nodeType="withEffect">
                                  <p:stCondLst>
                                    <p:cond delay="250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nodeType="withEffect">
                                  <p:stCondLst>
                                    <p:cond delay="250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10" presetClass="exit" presetSubtype="0" fill="hold" nodeType="withEffect">
                                  <p:stCondLst>
                                    <p:cond delay="2500"/>
                                  </p:stCondLst>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0" presetClass="exit" presetSubtype="0" fill="hold" nodeType="withEffect">
                                  <p:stCondLst>
                                    <p:cond delay="2500"/>
                                  </p:stCondLst>
                                  <p:childTnLst>
                                    <p:animEffect transition="out" filter="fade">
                                      <p:cBhvr>
                                        <p:cTn id="88" dur="500"/>
                                        <p:tgtEl>
                                          <p:spTgt spid="4"/>
                                        </p:tgtEl>
                                      </p:cBhvr>
                                    </p:animEffect>
                                    <p:set>
                                      <p:cBhvr>
                                        <p:cTn id="89" dur="1" fill="hold">
                                          <p:stCondLst>
                                            <p:cond delay="499"/>
                                          </p:stCondLst>
                                        </p:cTn>
                                        <p:tgtEl>
                                          <p:spTgt spid="4"/>
                                        </p:tgtEl>
                                        <p:attrNameLst>
                                          <p:attrName>style.visibility</p:attrName>
                                        </p:attrNameLst>
                                      </p:cBhvr>
                                      <p:to>
                                        <p:strVal val="hidden"/>
                                      </p:to>
                                    </p:set>
                                  </p:childTnLst>
                                </p:cTn>
                              </p:par>
                              <p:par>
                                <p:cTn id="90" presetID="10" presetClass="exit" presetSubtype="0" fill="hold" nodeType="withEffect">
                                  <p:stCondLst>
                                    <p:cond delay="2500"/>
                                  </p:stCondLst>
                                  <p:childTnLst>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100"/>
                                        <p:tgtEl>
                                          <p:spTgt spid="15"/>
                                        </p:tgtEl>
                                      </p:cBhvr>
                                    </p:animEffect>
                                  </p:childTnLst>
                                </p:cTn>
                              </p:par>
                              <p:par>
                                <p:cTn id="96" presetID="10" presetClass="entr" presetSubtype="0" fill="hold" nodeType="withEffect">
                                  <p:stCondLst>
                                    <p:cond delay="60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100"/>
                                        <p:tgtEl>
                                          <p:spTgt spid="16"/>
                                        </p:tgtEl>
                                      </p:cBhvr>
                                    </p:animEffect>
                                  </p:childTnLst>
                                </p:cTn>
                              </p:par>
                              <p:par>
                                <p:cTn id="99" presetID="10" presetClass="entr" presetSubtype="0" fill="hold" nodeType="withEffect">
                                  <p:stCondLst>
                                    <p:cond delay="20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100"/>
                                        <p:tgtEl>
                                          <p:spTgt spid="17"/>
                                        </p:tgtEl>
                                      </p:cBhvr>
                                    </p:animEffect>
                                  </p:childTnLst>
                                </p:cTn>
                              </p:par>
                              <p:par>
                                <p:cTn id="102" presetID="10" presetClass="entr" presetSubtype="0" fill="hold" nodeType="withEffect">
                                  <p:stCondLst>
                                    <p:cond delay="1800"/>
                                  </p:stCondLst>
                                  <p:childTnLst>
                                    <p:set>
                                      <p:cBhvr>
                                        <p:cTn id="103" dur="1" fill="hold">
                                          <p:stCondLst>
                                            <p:cond delay="0"/>
                                          </p:stCondLst>
                                        </p:cTn>
                                        <p:tgtEl>
                                          <p:spTgt spid="18"/>
                                        </p:tgtEl>
                                        <p:attrNameLst>
                                          <p:attrName>style.visibility</p:attrName>
                                        </p:attrNameLst>
                                      </p:cBhvr>
                                      <p:to>
                                        <p:strVal val="visible"/>
                                      </p:to>
                                    </p:set>
                                    <p:animEffect transition="in" filter="fade">
                                      <p:cBhvr>
                                        <p:cTn id="104" dur="100"/>
                                        <p:tgtEl>
                                          <p:spTgt spid="18"/>
                                        </p:tgtEl>
                                      </p:cBhvr>
                                    </p:animEffect>
                                  </p:childTnLst>
                                </p:cTn>
                              </p:par>
                              <p:par>
                                <p:cTn id="105" presetID="10" presetClass="entr" presetSubtype="0" fill="hold" nodeType="withEffect">
                                  <p:stCondLst>
                                    <p:cond delay="220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
                                        <p:tgtEl>
                                          <p:spTgt spid="19"/>
                                        </p:tgtEl>
                                      </p:cBhvr>
                                    </p:animEffect>
                                  </p:childTnLst>
                                </p:cTn>
                              </p:par>
                              <p:par>
                                <p:cTn id="108" presetID="53" presetClass="exit" presetSubtype="16" fill="hold" nodeType="withEffect">
                                  <p:stCondLst>
                                    <p:cond delay="100"/>
                                  </p:stCondLst>
                                  <p:childTnLst>
                                    <p:anim calcmode="lin" valueType="num">
                                      <p:cBhvr>
                                        <p:cTn id="109" dur="1000"/>
                                        <p:tgtEl>
                                          <p:spTgt spid="15"/>
                                        </p:tgtEl>
                                        <p:attrNameLst>
                                          <p:attrName>ppt_w</p:attrName>
                                        </p:attrNameLst>
                                      </p:cBhvr>
                                      <p:tavLst>
                                        <p:tav tm="0">
                                          <p:val>
                                            <p:strVal val="ppt_w"/>
                                          </p:val>
                                        </p:tav>
                                        <p:tav tm="100000">
                                          <p:val>
                                            <p:fltVal val="0"/>
                                          </p:val>
                                        </p:tav>
                                      </p:tavLst>
                                    </p:anim>
                                    <p:anim calcmode="lin" valueType="num">
                                      <p:cBhvr>
                                        <p:cTn id="110" dur="1000"/>
                                        <p:tgtEl>
                                          <p:spTgt spid="15"/>
                                        </p:tgtEl>
                                        <p:attrNameLst>
                                          <p:attrName>ppt_h</p:attrName>
                                        </p:attrNameLst>
                                      </p:cBhvr>
                                      <p:tavLst>
                                        <p:tav tm="0">
                                          <p:val>
                                            <p:strVal val="ppt_h"/>
                                          </p:val>
                                        </p:tav>
                                        <p:tav tm="100000">
                                          <p:val>
                                            <p:fltVal val="0"/>
                                          </p:val>
                                        </p:tav>
                                      </p:tavLst>
                                    </p:anim>
                                    <p:animEffect transition="out" filter="fade">
                                      <p:cBhvr>
                                        <p:cTn id="111" dur="1000"/>
                                        <p:tgtEl>
                                          <p:spTgt spid="15"/>
                                        </p:tgtEl>
                                      </p:cBhvr>
                                    </p:animEffect>
                                    <p:set>
                                      <p:cBhvr>
                                        <p:cTn id="112" dur="1" fill="hold">
                                          <p:stCondLst>
                                            <p:cond delay="999"/>
                                          </p:stCondLst>
                                        </p:cTn>
                                        <p:tgtEl>
                                          <p:spTgt spid="15"/>
                                        </p:tgtEl>
                                        <p:attrNameLst>
                                          <p:attrName>style.visibility</p:attrName>
                                        </p:attrNameLst>
                                      </p:cBhvr>
                                      <p:to>
                                        <p:strVal val="hidden"/>
                                      </p:to>
                                    </p:set>
                                  </p:childTnLst>
                                </p:cTn>
                              </p:par>
                              <p:par>
                                <p:cTn id="113" presetID="53" presetClass="exit" presetSubtype="16" fill="hold" nodeType="withEffect">
                                  <p:stCondLst>
                                    <p:cond delay="700"/>
                                  </p:stCondLst>
                                  <p:childTnLst>
                                    <p:anim calcmode="lin" valueType="num">
                                      <p:cBhvr>
                                        <p:cTn id="114" dur="500"/>
                                        <p:tgtEl>
                                          <p:spTgt spid="16"/>
                                        </p:tgtEl>
                                        <p:attrNameLst>
                                          <p:attrName>ppt_w</p:attrName>
                                        </p:attrNameLst>
                                      </p:cBhvr>
                                      <p:tavLst>
                                        <p:tav tm="0">
                                          <p:val>
                                            <p:strVal val="ppt_w"/>
                                          </p:val>
                                        </p:tav>
                                        <p:tav tm="100000">
                                          <p:val>
                                            <p:fltVal val="0"/>
                                          </p:val>
                                        </p:tav>
                                      </p:tavLst>
                                    </p:anim>
                                    <p:anim calcmode="lin" valueType="num">
                                      <p:cBhvr>
                                        <p:cTn id="115" dur="500"/>
                                        <p:tgtEl>
                                          <p:spTgt spid="16"/>
                                        </p:tgtEl>
                                        <p:attrNameLst>
                                          <p:attrName>ppt_h</p:attrName>
                                        </p:attrNameLst>
                                      </p:cBhvr>
                                      <p:tavLst>
                                        <p:tav tm="0">
                                          <p:val>
                                            <p:strVal val="ppt_h"/>
                                          </p:val>
                                        </p:tav>
                                        <p:tav tm="100000">
                                          <p:val>
                                            <p:fltVal val="0"/>
                                          </p:val>
                                        </p:tav>
                                      </p:tavLst>
                                    </p:anim>
                                    <p:animEffect transition="out" filter="fade">
                                      <p:cBhvr>
                                        <p:cTn id="116" dur="500"/>
                                        <p:tgtEl>
                                          <p:spTgt spid="16"/>
                                        </p:tgtEl>
                                      </p:cBhvr>
                                    </p:animEffect>
                                    <p:set>
                                      <p:cBhvr>
                                        <p:cTn id="117" dur="1" fill="hold">
                                          <p:stCondLst>
                                            <p:cond delay="499"/>
                                          </p:stCondLst>
                                        </p:cTn>
                                        <p:tgtEl>
                                          <p:spTgt spid="16"/>
                                        </p:tgtEl>
                                        <p:attrNameLst>
                                          <p:attrName>style.visibility</p:attrName>
                                        </p:attrNameLst>
                                      </p:cBhvr>
                                      <p:to>
                                        <p:strVal val="hidden"/>
                                      </p:to>
                                    </p:set>
                                  </p:childTnLst>
                                </p:cTn>
                              </p:par>
                              <p:par>
                                <p:cTn id="118" presetID="53" presetClass="exit" presetSubtype="16" fill="hold" nodeType="withEffect">
                                  <p:stCondLst>
                                    <p:cond delay="300"/>
                                  </p:stCondLst>
                                  <p:childTnLst>
                                    <p:anim calcmode="lin" valueType="num">
                                      <p:cBhvr>
                                        <p:cTn id="119" dur="500"/>
                                        <p:tgtEl>
                                          <p:spTgt spid="17"/>
                                        </p:tgtEl>
                                        <p:attrNameLst>
                                          <p:attrName>ppt_w</p:attrName>
                                        </p:attrNameLst>
                                      </p:cBhvr>
                                      <p:tavLst>
                                        <p:tav tm="0">
                                          <p:val>
                                            <p:strVal val="ppt_w"/>
                                          </p:val>
                                        </p:tav>
                                        <p:tav tm="100000">
                                          <p:val>
                                            <p:fltVal val="0"/>
                                          </p:val>
                                        </p:tav>
                                      </p:tavLst>
                                    </p:anim>
                                    <p:anim calcmode="lin" valueType="num">
                                      <p:cBhvr>
                                        <p:cTn id="120" dur="500"/>
                                        <p:tgtEl>
                                          <p:spTgt spid="17"/>
                                        </p:tgtEl>
                                        <p:attrNameLst>
                                          <p:attrName>ppt_h</p:attrName>
                                        </p:attrNameLst>
                                      </p:cBhvr>
                                      <p:tavLst>
                                        <p:tav tm="0">
                                          <p:val>
                                            <p:strVal val="ppt_h"/>
                                          </p:val>
                                        </p:tav>
                                        <p:tav tm="100000">
                                          <p:val>
                                            <p:fltVal val="0"/>
                                          </p:val>
                                        </p:tav>
                                      </p:tavLst>
                                    </p:anim>
                                    <p:animEffect transition="out" filter="fade">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par>
                                <p:cTn id="123" presetID="53" presetClass="exit" presetSubtype="16" fill="hold" nodeType="withEffect">
                                  <p:stCondLst>
                                    <p:cond delay="1900"/>
                                  </p:stCondLst>
                                  <p:childTnLst>
                                    <p:anim calcmode="lin" valueType="num">
                                      <p:cBhvr>
                                        <p:cTn id="124" dur="500"/>
                                        <p:tgtEl>
                                          <p:spTgt spid="18"/>
                                        </p:tgtEl>
                                        <p:attrNameLst>
                                          <p:attrName>ppt_w</p:attrName>
                                        </p:attrNameLst>
                                      </p:cBhvr>
                                      <p:tavLst>
                                        <p:tav tm="0">
                                          <p:val>
                                            <p:strVal val="ppt_w"/>
                                          </p:val>
                                        </p:tav>
                                        <p:tav tm="100000">
                                          <p:val>
                                            <p:fltVal val="0"/>
                                          </p:val>
                                        </p:tav>
                                      </p:tavLst>
                                    </p:anim>
                                    <p:anim calcmode="lin" valueType="num">
                                      <p:cBhvr>
                                        <p:cTn id="125" dur="500"/>
                                        <p:tgtEl>
                                          <p:spTgt spid="18"/>
                                        </p:tgtEl>
                                        <p:attrNameLst>
                                          <p:attrName>ppt_h</p:attrName>
                                        </p:attrNameLst>
                                      </p:cBhvr>
                                      <p:tavLst>
                                        <p:tav tm="0">
                                          <p:val>
                                            <p:strVal val="ppt_h"/>
                                          </p:val>
                                        </p:tav>
                                        <p:tav tm="100000">
                                          <p:val>
                                            <p:fltVal val="0"/>
                                          </p:val>
                                        </p:tav>
                                      </p:tavLst>
                                    </p:anim>
                                    <p:animEffect transition="out" filter="fade">
                                      <p:cBhvr>
                                        <p:cTn id="126" dur="500"/>
                                        <p:tgtEl>
                                          <p:spTgt spid="18"/>
                                        </p:tgtEl>
                                      </p:cBhvr>
                                    </p:animEffect>
                                    <p:set>
                                      <p:cBhvr>
                                        <p:cTn id="127" dur="1" fill="hold">
                                          <p:stCondLst>
                                            <p:cond delay="499"/>
                                          </p:stCondLst>
                                        </p:cTn>
                                        <p:tgtEl>
                                          <p:spTgt spid="18"/>
                                        </p:tgtEl>
                                        <p:attrNameLst>
                                          <p:attrName>style.visibility</p:attrName>
                                        </p:attrNameLst>
                                      </p:cBhvr>
                                      <p:to>
                                        <p:strVal val="hidden"/>
                                      </p:to>
                                    </p:set>
                                  </p:childTnLst>
                                </p:cTn>
                              </p:par>
                              <p:par>
                                <p:cTn id="128" presetID="53" presetClass="exit" presetSubtype="16" fill="hold" nodeType="withEffect">
                                  <p:stCondLst>
                                    <p:cond delay="2300"/>
                                  </p:stCondLst>
                                  <p:childTnLst>
                                    <p:anim calcmode="lin" valueType="num">
                                      <p:cBhvr>
                                        <p:cTn id="129" dur="500"/>
                                        <p:tgtEl>
                                          <p:spTgt spid="19"/>
                                        </p:tgtEl>
                                        <p:attrNameLst>
                                          <p:attrName>ppt_w</p:attrName>
                                        </p:attrNameLst>
                                      </p:cBhvr>
                                      <p:tavLst>
                                        <p:tav tm="0">
                                          <p:val>
                                            <p:strVal val="ppt_w"/>
                                          </p:val>
                                        </p:tav>
                                        <p:tav tm="100000">
                                          <p:val>
                                            <p:fltVal val="0"/>
                                          </p:val>
                                        </p:tav>
                                      </p:tavLst>
                                    </p:anim>
                                    <p:anim calcmode="lin" valueType="num">
                                      <p:cBhvr>
                                        <p:cTn id="130" dur="500"/>
                                        <p:tgtEl>
                                          <p:spTgt spid="19"/>
                                        </p:tgtEl>
                                        <p:attrNameLst>
                                          <p:attrName>ppt_h</p:attrName>
                                        </p:attrNameLst>
                                      </p:cBhvr>
                                      <p:tavLst>
                                        <p:tav tm="0">
                                          <p:val>
                                            <p:strVal val="ppt_h"/>
                                          </p:val>
                                        </p:tav>
                                        <p:tav tm="100000">
                                          <p:val>
                                            <p:fltVal val="0"/>
                                          </p:val>
                                        </p:tav>
                                      </p:tavLst>
                                    </p:anim>
                                    <p:animEffect transition="out" filter="fade">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25624" y="908050"/>
            <a:ext cx="10601349" cy="635000"/>
          </a:xfrm>
        </p:spPr>
        <p:txBody>
          <a:bodyPr/>
          <a:lstStyle>
            <a:lvl1pPr>
              <a:defRPr>
                <a:solidFill>
                  <a:schemeClr val="accent1"/>
                </a:solidFill>
              </a:defRPr>
            </a:lvl1pPr>
          </a:lstStyle>
          <a:p>
            <a:r>
              <a:rPr lang="zh-CN" altLang="en-US"/>
              <a:t>单击此处编辑母版标题样式</a:t>
            </a:r>
            <a:endParaRPr lang="zh-CN" altLang="en-US"/>
          </a:p>
        </p:txBody>
      </p:sp>
      <p:sp>
        <p:nvSpPr>
          <p:cNvPr id="3" name="内容占位符 2"/>
          <p:cNvSpPr>
            <a:spLocks noGrp="1"/>
          </p:cNvSpPr>
          <p:nvPr>
            <p:ph idx="1"/>
          </p:nvPr>
        </p:nvSpPr>
        <p:spPr>
          <a:xfrm>
            <a:off x="825624" y="1600200"/>
            <a:ext cx="10601349" cy="4525963"/>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8" name="Freeform 5"/>
          <p:cNvSpPr/>
          <p:nvPr userDrawn="1"/>
        </p:nvSpPr>
        <p:spPr bwMode="auto">
          <a:xfrm>
            <a:off x="63836" y="73174"/>
            <a:ext cx="1227152" cy="486466"/>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9" name="Freeform 6"/>
          <p:cNvSpPr/>
          <p:nvPr userDrawn="1"/>
        </p:nvSpPr>
        <p:spPr bwMode="auto">
          <a:xfrm>
            <a:off x="1196834" y="73174"/>
            <a:ext cx="10215809" cy="486466"/>
          </a:xfrm>
          <a:custGeom>
            <a:avLst/>
            <a:gdLst>
              <a:gd name="T0" fmla="*/ 0 w 13327"/>
              <a:gd name="T1" fmla="*/ 0 h 617"/>
              <a:gd name="T2" fmla="*/ 13155 w 13327"/>
              <a:gd name="T3" fmla="*/ 0 h 617"/>
              <a:gd name="T4" fmla="*/ 13327 w 13327"/>
              <a:gd name="T5" fmla="*/ 308 h 617"/>
              <a:gd name="T6" fmla="*/ 13155 w 13327"/>
              <a:gd name="T7" fmla="*/ 617 h 617"/>
              <a:gd name="T8" fmla="*/ 0 w 13327"/>
              <a:gd name="T9" fmla="*/ 617 h 617"/>
              <a:gd name="T10" fmla="*/ 171 w 13327"/>
              <a:gd name="T11" fmla="*/ 308 h 617"/>
              <a:gd name="T12" fmla="*/ 0 w 13327"/>
              <a:gd name="T13" fmla="*/ 0 h 617"/>
            </a:gdLst>
            <a:ahLst/>
            <a:cxnLst>
              <a:cxn ang="0">
                <a:pos x="T0" y="T1"/>
              </a:cxn>
              <a:cxn ang="0">
                <a:pos x="T2" y="T3"/>
              </a:cxn>
              <a:cxn ang="0">
                <a:pos x="T4" y="T5"/>
              </a:cxn>
              <a:cxn ang="0">
                <a:pos x="T6" y="T7"/>
              </a:cxn>
              <a:cxn ang="0">
                <a:pos x="T8" y="T9"/>
              </a:cxn>
              <a:cxn ang="0">
                <a:pos x="T10" y="T11"/>
              </a:cxn>
              <a:cxn ang="0">
                <a:pos x="T12" y="T13"/>
              </a:cxn>
            </a:cxnLst>
            <a:rect l="0" t="0" r="r" b="b"/>
            <a:pathLst>
              <a:path w="13327" h="617">
                <a:moveTo>
                  <a:pt x="0" y="0"/>
                </a:moveTo>
                <a:lnTo>
                  <a:pt x="13155" y="0"/>
                </a:lnTo>
                <a:lnTo>
                  <a:pt x="13327" y="308"/>
                </a:lnTo>
                <a:lnTo>
                  <a:pt x="13155" y="617"/>
                </a:lnTo>
                <a:lnTo>
                  <a:pt x="0" y="617"/>
                </a:lnTo>
                <a:lnTo>
                  <a:pt x="171" y="308"/>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 name="Freeform 7"/>
          <p:cNvSpPr/>
          <p:nvPr userDrawn="1"/>
        </p:nvSpPr>
        <p:spPr bwMode="auto">
          <a:xfrm>
            <a:off x="11320056" y="73174"/>
            <a:ext cx="812871" cy="486466"/>
          </a:xfrm>
          <a:custGeom>
            <a:avLst/>
            <a:gdLst>
              <a:gd name="T0" fmla="*/ 0 w 1060"/>
              <a:gd name="T1" fmla="*/ 0 h 617"/>
              <a:gd name="T2" fmla="*/ 1060 w 1060"/>
              <a:gd name="T3" fmla="*/ 0 h 617"/>
              <a:gd name="T4" fmla="*/ 1060 w 1060"/>
              <a:gd name="T5" fmla="*/ 617 h 617"/>
              <a:gd name="T6" fmla="*/ 0 w 1060"/>
              <a:gd name="T7" fmla="*/ 617 h 617"/>
              <a:gd name="T8" fmla="*/ 172 w 1060"/>
              <a:gd name="T9" fmla="*/ 308 h 617"/>
              <a:gd name="T10" fmla="*/ 0 w 1060"/>
              <a:gd name="T11" fmla="*/ 0 h 617"/>
            </a:gdLst>
            <a:ahLst/>
            <a:cxnLst>
              <a:cxn ang="0">
                <a:pos x="T0" y="T1"/>
              </a:cxn>
              <a:cxn ang="0">
                <a:pos x="T2" y="T3"/>
              </a:cxn>
              <a:cxn ang="0">
                <a:pos x="T4" y="T5"/>
              </a:cxn>
              <a:cxn ang="0">
                <a:pos x="T6" y="T7"/>
              </a:cxn>
              <a:cxn ang="0">
                <a:pos x="T8" y="T9"/>
              </a:cxn>
              <a:cxn ang="0">
                <a:pos x="T10" y="T11"/>
              </a:cxn>
            </a:cxnLst>
            <a:rect l="0" t="0" r="r" b="b"/>
            <a:pathLst>
              <a:path w="1060" h="617">
                <a:moveTo>
                  <a:pt x="0" y="0"/>
                </a:moveTo>
                <a:lnTo>
                  <a:pt x="1060" y="0"/>
                </a:lnTo>
                <a:lnTo>
                  <a:pt x="1060" y="617"/>
                </a:lnTo>
                <a:lnTo>
                  <a:pt x="0" y="617"/>
                </a:lnTo>
                <a:lnTo>
                  <a:pt x="172" y="308"/>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5" name="TextBox 14"/>
          <p:cNvSpPr txBox="1"/>
          <p:nvPr userDrawn="1"/>
        </p:nvSpPr>
        <p:spPr>
          <a:xfrm>
            <a:off x="11528228" y="116632"/>
            <a:ext cx="492443" cy="369332"/>
          </a:xfrm>
          <a:prstGeom prst="rect">
            <a:avLst/>
          </a:prstGeom>
          <a:noFill/>
        </p:spPr>
        <p:txBody>
          <a:bodyPr wrap="none" rtlCol="0">
            <a:spAutoFit/>
          </a:bodyPr>
          <a:lstStyle/>
          <a:p>
            <a:pPr algn="ctr"/>
            <a:fld id="{B879B013-EF15-44F9-9A4C-93BE492C244C}" type="slidenum">
              <a:rPr lang="zh-CN" altLang="en-US" sz="1800" smtClean="0">
                <a:solidFill>
                  <a:schemeClr val="accent2"/>
                </a:solidFill>
                <a:latin typeface="+mn-ea"/>
                <a:ea typeface="+mn-ea"/>
              </a:rPr>
            </a:fld>
            <a:endParaRPr lang="zh-CN" altLang="en-US" sz="1800" dirty="0">
              <a:solidFill>
                <a:schemeClr val="accent2"/>
              </a:solidFill>
              <a:latin typeface="+mn-ea"/>
              <a:ea typeface="+mn-ea"/>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33000">
                                          <p:cBhvr additive="base">
                                            <p:cTn id="7" dur="300" fill="hold"/>
                                            <p:tgtEl>
                                              <p:spTgt spid="8"/>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300"/>
                                            <p:tgtEl>
                                              <p:spTgt spid="9"/>
                                            </p:tgtEl>
                                          </p:cBhvr>
                                        </p:animEffect>
                                      </p:childTnLst>
                                    </p:cTn>
                                  </p:par>
                                </p:childTnLst>
                              </p:cTn>
                            </p:par>
                            <p:par>
                              <p:cTn id="13" fill="hold">
                                <p:stCondLst>
                                  <p:cond delay="1000"/>
                                </p:stCondLst>
                                <p:childTnLst>
                                  <p:par>
                                    <p:cTn id="14" presetID="2" presetClass="entr" presetSubtype="2" fill="hold" grpId="0" nodeType="afterEffect" p14:presetBounceEnd="33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33000">
                                          <p:cBhvr additive="base">
                                            <p:cTn id="16" dur="300" fill="hold"/>
                                            <p:tgtEl>
                                              <p:spTgt spid="10"/>
                                            </p:tgtEl>
                                            <p:attrNameLst>
                                              <p:attrName>ppt_x</p:attrName>
                                            </p:attrNameLst>
                                          </p:cBhvr>
                                          <p:tavLst>
                                            <p:tav tm="0">
                                              <p:val>
                                                <p:strVal val="1+#ppt_w/2"/>
                                              </p:val>
                                            </p:tav>
                                            <p:tav tm="100000">
                                              <p:val>
                                                <p:strVal val="#ppt_x"/>
                                              </p:val>
                                            </p:tav>
                                          </p:tavLst>
                                        </p:anim>
                                        <p:anim calcmode="lin" valueType="num" p14:bounceEnd="33000">
                                          <p:cBhvr additive="base">
                                            <p:cTn id="17" dur="3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 fill="hold"/>
                                            <p:tgtEl>
                                              <p:spTgt spid="8"/>
                                            </p:tgtEl>
                                            <p:attrNameLst>
                                              <p:attrName>ppt_x</p:attrName>
                                            </p:attrNameLst>
                                          </p:cBhvr>
                                          <p:tavLst>
                                            <p:tav tm="0">
                                              <p:val>
                                                <p:strVal val="0-#ppt_w/2"/>
                                              </p:val>
                                            </p:tav>
                                            <p:tav tm="100000">
                                              <p:val>
                                                <p:strVal val="#ppt_x"/>
                                              </p:val>
                                            </p:tav>
                                          </p:tavLst>
                                        </p:anim>
                                        <p:anim calcmode="lin" valueType="num">
                                          <p:cBhvr additive="base">
                                            <p:cTn id="8" dur="3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300"/>
                                            <p:tgtEl>
                                              <p:spTgt spid="9"/>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300" fill="hold"/>
                                            <p:tgtEl>
                                              <p:spTgt spid="10"/>
                                            </p:tgtEl>
                                            <p:attrNameLst>
                                              <p:attrName>ppt_x</p:attrName>
                                            </p:attrNameLst>
                                          </p:cBhvr>
                                          <p:tavLst>
                                            <p:tav tm="0">
                                              <p:val>
                                                <p:strVal val="1+#ppt_w/2"/>
                                              </p:val>
                                            </p:tav>
                                            <p:tav tm="100000">
                                              <p:val>
                                                <p:strVal val="#ppt_x"/>
                                              </p:val>
                                            </p:tav>
                                          </p:tavLst>
                                        </p:anim>
                                        <p:anim calcmode="lin" valueType="num">
                                          <p:cBhvr additive="base">
                                            <p:cTn id="17" dur="3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6375" cy="1362075"/>
          </a:xfrm>
        </p:spPr>
        <p:txBody>
          <a:bodyPr anchor="t"/>
          <a:lstStyle>
            <a:lvl1pPr algn="l">
              <a:defRPr sz="4000" b="1" cap="all">
                <a:solidFill>
                  <a:srgbClr val="F8F8F8"/>
                </a:solidFill>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6375" cy="1500187"/>
          </a:xfrm>
        </p:spPr>
        <p:txBody>
          <a:bodyPr anchor="b"/>
          <a:lstStyle>
            <a:lvl1pPr marL="0" indent="0">
              <a:buNone/>
              <a:defRPr sz="2000">
                <a:solidFill>
                  <a:srgbClr val="F8F8F8"/>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4117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3788"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7563"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6013" y="1535113"/>
            <a:ext cx="53911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6013" y="2174875"/>
            <a:ext cx="539115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3200"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8850" y="273050"/>
            <a:ext cx="681831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3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775" y="4800600"/>
            <a:ext cx="7318375"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90775" y="612775"/>
            <a:ext cx="731837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775" y="5367338"/>
            <a:ext cx="731837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5.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908050"/>
            <a:ext cx="109775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dirty="0"/>
              <a:t>单击此处编辑母版标题样式</a:t>
            </a:r>
            <a:endParaRPr lang="zh-CN" dirty="0"/>
          </a:p>
        </p:txBody>
      </p:sp>
      <p:sp>
        <p:nvSpPr>
          <p:cNvPr id="1027" name="Rectangle 3"/>
          <p:cNvSpPr>
            <a:spLocks noGrp="1" noChangeArrowheads="1"/>
          </p:cNvSpPr>
          <p:nvPr>
            <p:ph type="body" idx="1"/>
          </p:nvPr>
        </p:nvSpPr>
        <p:spPr bwMode="auto">
          <a:xfrm>
            <a:off x="609600" y="1600200"/>
            <a:ext cx="109775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dirty="0"/>
              <a:t>单击此处编辑母版文本样式</a:t>
            </a:r>
            <a:endParaRPr lang="zh-CN" dirty="0"/>
          </a:p>
          <a:p>
            <a:pPr lvl="1"/>
            <a:r>
              <a:rPr lang="zh-CN" dirty="0"/>
              <a:t>第二级</a:t>
            </a:r>
            <a:endParaRPr 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fontAlgn="base">
        <a:spcBef>
          <a:spcPct val="0"/>
        </a:spcBef>
        <a:spcAft>
          <a:spcPct val="0"/>
        </a:spcAft>
        <a:defRPr sz="2400">
          <a:solidFill>
            <a:schemeClr val="accent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fontAlgn="base">
        <a:spcBef>
          <a:spcPct val="20000"/>
        </a:spcBef>
        <a:spcAft>
          <a:spcPct val="0"/>
        </a:spcAft>
        <a:buChar char="•"/>
        <a:defRPr sz="2000">
          <a:solidFill>
            <a:schemeClr val="accent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1"/>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6.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6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6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6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6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70.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e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2.xml"/><Relationship Id="rId7" Type="http://schemas.openxmlformats.org/officeDocument/2006/relationships/tags" Target="../tags/tag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76.jpeg"/></Relationships>
</file>

<file path=ppt/slides/_rels/slide25.xml.rels><?xml version="1.0" encoding="UTF-8" standalone="yes"?>
<Relationships xmlns="http://schemas.openxmlformats.org/package/2006/relationships"><Relationship Id="rId9" Type="http://schemas.openxmlformats.org/officeDocument/2006/relationships/image" Target="../media/image90.png"/><Relationship Id="rId8" Type="http://schemas.openxmlformats.org/officeDocument/2006/relationships/image" Target="../media/image89.jpeg"/><Relationship Id="rId7" Type="http://schemas.openxmlformats.org/officeDocument/2006/relationships/image" Target="../media/image88.jpeg"/><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 Id="rId3" Type="http://schemas.openxmlformats.org/officeDocument/2006/relationships/image" Target="../media/image84.jpeg"/><Relationship Id="rId2" Type="http://schemas.openxmlformats.org/officeDocument/2006/relationships/image" Target="../media/image83.png"/><Relationship Id="rId14" Type="http://schemas.openxmlformats.org/officeDocument/2006/relationships/notesSlide" Target="../notesSlides/notesSlide25.xml"/><Relationship Id="rId13" Type="http://schemas.openxmlformats.org/officeDocument/2006/relationships/slideLayout" Target="../slideLayouts/slideLayout2.xml"/><Relationship Id="rId12" Type="http://schemas.openxmlformats.org/officeDocument/2006/relationships/tags" Target="../tags/tag2.xml"/><Relationship Id="rId11" Type="http://schemas.openxmlformats.org/officeDocument/2006/relationships/image" Target="../media/image92.jpeg"/><Relationship Id="rId10" Type="http://schemas.openxmlformats.org/officeDocument/2006/relationships/image" Target="../media/image91.jpeg"/><Relationship Id="rId1"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16.jpe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5.jpeg"/><Relationship Id="rId7" Type="http://schemas.openxmlformats.org/officeDocument/2006/relationships/image" Target="../media/image24.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0" Type="http://schemas.openxmlformats.org/officeDocument/2006/relationships/notesSlide" Target="../notesSlides/notesSlide4.xml"/><Relationship Id="rId1"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7" y="1"/>
            <a:ext cx="12196800" cy="3933055"/>
          </a:xfrm>
          <a:prstGeom prst="rect">
            <a:avLst/>
          </a:prstGeom>
        </p:spPr>
      </p:pic>
      <p:grpSp>
        <p:nvGrpSpPr>
          <p:cNvPr id="24" name="组合 23"/>
          <p:cNvGrpSpPr/>
          <p:nvPr/>
        </p:nvGrpSpPr>
        <p:grpSpPr>
          <a:xfrm>
            <a:off x="8848725" y="332656"/>
            <a:ext cx="495300" cy="509588"/>
            <a:chOff x="7127876" y="5013176"/>
            <a:chExt cx="495300" cy="509588"/>
          </a:xfrm>
        </p:grpSpPr>
        <p:sp>
          <p:nvSpPr>
            <p:cNvPr id="14" name="Oval 9"/>
            <p:cNvSpPr>
              <a:spLocks noChangeArrowheads="1"/>
            </p:cNvSpPr>
            <p:nvPr/>
          </p:nvSpPr>
          <p:spPr bwMode="auto">
            <a:xfrm>
              <a:off x="7127876" y="5013176"/>
              <a:ext cx="495300" cy="509588"/>
            </a:xfrm>
            <a:prstGeom prst="ellipse">
              <a:avLst/>
            </a:prstGeom>
            <a:solidFill>
              <a:schemeClr val="tx1"/>
            </a:solidFill>
            <a:ln>
              <a:noFill/>
            </a:ln>
          </p:spPr>
          <p:txBody>
            <a:bodyPr vert="horz" wrap="square" lIns="91440" tIns="45720" rIns="91440" bIns="45720" numCol="1" anchor="t" anchorCtr="0" compatLnSpc="1"/>
            <a:lstStyle/>
            <a:p>
              <a:endParaRPr lang="zh-CN" altLang="en-US"/>
            </a:p>
          </p:txBody>
        </p:sp>
        <p:sp>
          <p:nvSpPr>
            <p:cNvPr id="19" name="Freeform 14"/>
            <p:cNvSpPr>
              <a:spLocks noEditPoints="1"/>
            </p:cNvSpPr>
            <p:nvPr/>
          </p:nvSpPr>
          <p:spPr bwMode="auto">
            <a:xfrm>
              <a:off x="7215188" y="5073501"/>
              <a:ext cx="331787" cy="327025"/>
            </a:xfrm>
            <a:custGeom>
              <a:avLst/>
              <a:gdLst>
                <a:gd name="T0" fmla="*/ 285 w 427"/>
                <a:gd name="T1" fmla="*/ 157 h 408"/>
                <a:gd name="T2" fmla="*/ 279 w 427"/>
                <a:gd name="T3" fmla="*/ 169 h 408"/>
                <a:gd name="T4" fmla="*/ 278 w 427"/>
                <a:gd name="T5" fmla="*/ 177 h 408"/>
                <a:gd name="T6" fmla="*/ 278 w 427"/>
                <a:gd name="T7" fmla="*/ 192 h 408"/>
                <a:gd name="T8" fmla="*/ 284 w 427"/>
                <a:gd name="T9" fmla="*/ 207 h 408"/>
                <a:gd name="T10" fmla="*/ 288 w 427"/>
                <a:gd name="T11" fmla="*/ 214 h 408"/>
                <a:gd name="T12" fmla="*/ 300 w 427"/>
                <a:gd name="T13" fmla="*/ 224 h 408"/>
                <a:gd name="T14" fmla="*/ 308 w 427"/>
                <a:gd name="T15" fmla="*/ 228 h 408"/>
                <a:gd name="T16" fmla="*/ 325 w 427"/>
                <a:gd name="T17" fmla="*/ 136 h 408"/>
                <a:gd name="T18" fmla="*/ 305 w 427"/>
                <a:gd name="T19" fmla="*/ 140 h 408"/>
                <a:gd name="T20" fmla="*/ 294 w 427"/>
                <a:gd name="T21" fmla="*/ 147 h 408"/>
                <a:gd name="T22" fmla="*/ 289 w 427"/>
                <a:gd name="T23" fmla="*/ 152 h 408"/>
                <a:gd name="T24" fmla="*/ 261 w 427"/>
                <a:gd name="T25" fmla="*/ 47 h 408"/>
                <a:gd name="T26" fmla="*/ 213 w 427"/>
                <a:gd name="T27" fmla="*/ 95 h 408"/>
                <a:gd name="T28" fmla="*/ 258 w 427"/>
                <a:gd name="T29" fmla="*/ 192 h 408"/>
                <a:gd name="T30" fmla="*/ 258 w 427"/>
                <a:gd name="T31" fmla="*/ 173 h 408"/>
                <a:gd name="T32" fmla="*/ 244 w 427"/>
                <a:gd name="T33" fmla="*/ 104 h 408"/>
                <a:gd name="T34" fmla="*/ 169 w 427"/>
                <a:gd name="T35" fmla="*/ 183 h 408"/>
                <a:gd name="T36" fmla="*/ 213 w 427"/>
                <a:gd name="T37" fmla="*/ 269 h 408"/>
                <a:gd name="T38" fmla="*/ 192 w 427"/>
                <a:gd name="T39" fmla="*/ 272 h 408"/>
                <a:gd name="T40" fmla="*/ 181 w 427"/>
                <a:gd name="T41" fmla="*/ 260 h 408"/>
                <a:gd name="T42" fmla="*/ 174 w 427"/>
                <a:gd name="T43" fmla="*/ 254 h 408"/>
                <a:gd name="T44" fmla="*/ 145 w 427"/>
                <a:gd name="T45" fmla="*/ 242 h 408"/>
                <a:gd name="T46" fmla="*/ 133 w 427"/>
                <a:gd name="T47" fmla="*/ 241 h 408"/>
                <a:gd name="T48" fmla="*/ 0 w 427"/>
                <a:gd name="T49" fmla="*/ 408 h 408"/>
                <a:gd name="T50" fmla="*/ 56 w 427"/>
                <a:gd name="T51" fmla="*/ 309 h 408"/>
                <a:gd name="T52" fmla="*/ 146 w 427"/>
                <a:gd name="T53" fmla="*/ 309 h 408"/>
                <a:gd name="T54" fmla="*/ 204 w 427"/>
                <a:gd name="T55" fmla="*/ 408 h 408"/>
                <a:gd name="T56" fmla="*/ 192 w 427"/>
                <a:gd name="T57" fmla="*/ 272 h 408"/>
                <a:gd name="T58" fmla="*/ 294 w 427"/>
                <a:gd name="T59" fmla="*/ 241 h 408"/>
                <a:gd name="T60" fmla="*/ 281 w 427"/>
                <a:gd name="T61" fmla="*/ 242 h 408"/>
                <a:gd name="T62" fmla="*/ 245 w 427"/>
                <a:gd name="T63" fmla="*/ 260 h 408"/>
                <a:gd name="T64" fmla="*/ 240 w 427"/>
                <a:gd name="T65" fmla="*/ 266 h 408"/>
                <a:gd name="T66" fmla="*/ 264 w 427"/>
                <a:gd name="T67" fmla="*/ 408 h 408"/>
                <a:gd name="T68" fmla="*/ 279 w 427"/>
                <a:gd name="T69" fmla="*/ 408 h 408"/>
                <a:gd name="T70" fmla="*/ 384 w 427"/>
                <a:gd name="T71" fmla="*/ 309 h 408"/>
                <a:gd name="T72" fmla="*/ 427 w 427"/>
                <a:gd name="T73" fmla="*/ 313 h 408"/>
                <a:gd name="T74" fmla="*/ 102 w 427"/>
                <a:gd name="T75" fmla="*/ 231 h 408"/>
                <a:gd name="T76" fmla="*/ 126 w 427"/>
                <a:gd name="T77" fmla="*/ 224 h 408"/>
                <a:gd name="T78" fmla="*/ 133 w 427"/>
                <a:gd name="T79" fmla="*/ 220 h 408"/>
                <a:gd name="T80" fmla="*/ 146 w 427"/>
                <a:gd name="T81" fmla="*/ 200 h 408"/>
                <a:gd name="T82" fmla="*/ 149 w 427"/>
                <a:gd name="T83" fmla="*/ 191 h 408"/>
                <a:gd name="T84" fmla="*/ 149 w 427"/>
                <a:gd name="T85" fmla="*/ 175 h 408"/>
                <a:gd name="T86" fmla="*/ 145 w 427"/>
                <a:gd name="T87" fmla="*/ 164 h 408"/>
                <a:gd name="T88" fmla="*/ 142 w 427"/>
                <a:gd name="T89" fmla="*/ 157 h 408"/>
                <a:gd name="T90" fmla="*/ 133 w 427"/>
                <a:gd name="T91" fmla="*/ 147 h 408"/>
                <a:gd name="T92" fmla="*/ 126 w 427"/>
                <a:gd name="T93" fmla="*/ 143 h 408"/>
                <a:gd name="T94" fmla="*/ 102 w 427"/>
                <a:gd name="T95" fmla="*/ 136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7" h="408">
                  <a:moveTo>
                    <a:pt x="289" y="152"/>
                  </a:moveTo>
                  <a:cubicBezTo>
                    <a:pt x="288" y="154"/>
                    <a:pt x="286" y="155"/>
                    <a:pt x="285" y="157"/>
                  </a:cubicBezTo>
                  <a:cubicBezTo>
                    <a:pt x="285" y="157"/>
                    <a:pt x="285" y="157"/>
                    <a:pt x="285" y="157"/>
                  </a:cubicBezTo>
                  <a:cubicBezTo>
                    <a:pt x="284" y="159"/>
                    <a:pt x="283" y="161"/>
                    <a:pt x="282" y="162"/>
                  </a:cubicBezTo>
                  <a:cubicBezTo>
                    <a:pt x="282" y="163"/>
                    <a:pt x="282" y="163"/>
                    <a:pt x="282" y="164"/>
                  </a:cubicBezTo>
                  <a:cubicBezTo>
                    <a:pt x="281" y="165"/>
                    <a:pt x="280" y="167"/>
                    <a:pt x="279" y="169"/>
                  </a:cubicBezTo>
                  <a:cubicBezTo>
                    <a:pt x="279" y="169"/>
                    <a:pt x="279" y="169"/>
                    <a:pt x="279" y="170"/>
                  </a:cubicBezTo>
                  <a:cubicBezTo>
                    <a:pt x="279" y="171"/>
                    <a:pt x="278" y="173"/>
                    <a:pt x="278" y="175"/>
                  </a:cubicBezTo>
                  <a:cubicBezTo>
                    <a:pt x="278" y="176"/>
                    <a:pt x="278" y="176"/>
                    <a:pt x="278" y="177"/>
                  </a:cubicBezTo>
                  <a:cubicBezTo>
                    <a:pt x="277" y="179"/>
                    <a:pt x="277" y="181"/>
                    <a:pt x="277" y="183"/>
                  </a:cubicBezTo>
                  <a:cubicBezTo>
                    <a:pt x="277" y="186"/>
                    <a:pt x="278" y="189"/>
                    <a:pt x="278" y="191"/>
                  </a:cubicBezTo>
                  <a:cubicBezTo>
                    <a:pt x="278" y="192"/>
                    <a:pt x="278" y="192"/>
                    <a:pt x="278" y="192"/>
                  </a:cubicBezTo>
                  <a:cubicBezTo>
                    <a:pt x="279" y="195"/>
                    <a:pt x="279" y="197"/>
                    <a:pt x="280" y="199"/>
                  </a:cubicBezTo>
                  <a:cubicBezTo>
                    <a:pt x="280" y="200"/>
                    <a:pt x="280" y="200"/>
                    <a:pt x="280" y="200"/>
                  </a:cubicBezTo>
                  <a:cubicBezTo>
                    <a:pt x="281" y="203"/>
                    <a:pt x="282" y="205"/>
                    <a:pt x="284" y="207"/>
                  </a:cubicBezTo>
                  <a:cubicBezTo>
                    <a:pt x="284" y="207"/>
                    <a:pt x="284" y="208"/>
                    <a:pt x="284" y="208"/>
                  </a:cubicBezTo>
                  <a:cubicBezTo>
                    <a:pt x="285" y="210"/>
                    <a:pt x="287" y="212"/>
                    <a:pt x="288" y="214"/>
                  </a:cubicBezTo>
                  <a:cubicBezTo>
                    <a:pt x="288" y="214"/>
                    <a:pt x="288" y="214"/>
                    <a:pt x="288" y="214"/>
                  </a:cubicBezTo>
                  <a:cubicBezTo>
                    <a:pt x="290" y="216"/>
                    <a:pt x="292" y="218"/>
                    <a:pt x="294" y="219"/>
                  </a:cubicBezTo>
                  <a:cubicBezTo>
                    <a:pt x="294" y="219"/>
                    <a:pt x="294" y="220"/>
                    <a:pt x="294" y="220"/>
                  </a:cubicBezTo>
                  <a:cubicBezTo>
                    <a:pt x="296" y="221"/>
                    <a:pt x="298" y="223"/>
                    <a:pt x="300" y="224"/>
                  </a:cubicBezTo>
                  <a:cubicBezTo>
                    <a:pt x="300" y="224"/>
                    <a:pt x="301" y="224"/>
                    <a:pt x="301" y="224"/>
                  </a:cubicBezTo>
                  <a:cubicBezTo>
                    <a:pt x="303" y="226"/>
                    <a:pt x="305" y="227"/>
                    <a:pt x="308" y="228"/>
                  </a:cubicBezTo>
                  <a:cubicBezTo>
                    <a:pt x="308" y="228"/>
                    <a:pt x="308" y="228"/>
                    <a:pt x="308" y="228"/>
                  </a:cubicBezTo>
                  <a:cubicBezTo>
                    <a:pt x="313" y="230"/>
                    <a:pt x="319" y="231"/>
                    <a:pt x="325" y="231"/>
                  </a:cubicBezTo>
                  <a:cubicBezTo>
                    <a:pt x="351" y="231"/>
                    <a:pt x="372" y="210"/>
                    <a:pt x="372" y="183"/>
                  </a:cubicBezTo>
                  <a:cubicBezTo>
                    <a:pt x="372" y="157"/>
                    <a:pt x="351" y="136"/>
                    <a:pt x="325" y="136"/>
                  </a:cubicBezTo>
                  <a:cubicBezTo>
                    <a:pt x="318" y="136"/>
                    <a:pt x="312" y="137"/>
                    <a:pt x="306" y="140"/>
                  </a:cubicBezTo>
                  <a:cubicBezTo>
                    <a:pt x="306" y="140"/>
                    <a:pt x="306" y="140"/>
                    <a:pt x="306" y="140"/>
                  </a:cubicBezTo>
                  <a:cubicBezTo>
                    <a:pt x="306" y="140"/>
                    <a:pt x="306" y="140"/>
                    <a:pt x="305" y="140"/>
                  </a:cubicBezTo>
                  <a:cubicBezTo>
                    <a:pt x="304" y="141"/>
                    <a:pt x="302" y="142"/>
                    <a:pt x="301" y="143"/>
                  </a:cubicBezTo>
                  <a:cubicBezTo>
                    <a:pt x="300" y="143"/>
                    <a:pt x="300" y="143"/>
                    <a:pt x="299" y="143"/>
                  </a:cubicBezTo>
                  <a:cubicBezTo>
                    <a:pt x="298" y="144"/>
                    <a:pt x="296" y="146"/>
                    <a:pt x="294" y="147"/>
                  </a:cubicBezTo>
                  <a:cubicBezTo>
                    <a:pt x="294" y="147"/>
                    <a:pt x="294" y="147"/>
                    <a:pt x="294" y="147"/>
                  </a:cubicBezTo>
                  <a:cubicBezTo>
                    <a:pt x="293" y="148"/>
                    <a:pt x="291" y="150"/>
                    <a:pt x="290" y="151"/>
                  </a:cubicBezTo>
                  <a:cubicBezTo>
                    <a:pt x="290" y="151"/>
                    <a:pt x="289" y="152"/>
                    <a:pt x="289" y="152"/>
                  </a:cubicBezTo>
                  <a:close/>
                  <a:moveTo>
                    <a:pt x="213" y="95"/>
                  </a:moveTo>
                  <a:lnTo>
                    <a:pt x="213" y="95"/>
                  </a:lnTo>
                  <a:cubicBezTo>
                    <a:pt x="240" y="95"/>
                    <a:pt x="261" y="73"/>
                    <a:pt x="261" y="47"/>
                  </a:cubicBezTo>
                  <a:cubicBezTo>
                    <a:pt x="261" y="21"/>
                    <a:pt x="240" y="0"/>
                    <a:pt x="213" y="0"/>
                  </a:cubicBezTo>
                  <a:cubicBezTo>
                    <a:pt x="187" y="0"/>
                    <a:pt x="166" y="21"/>
                    <a:pt x="166" y="47"/>
                  </a:cubicBezTo>
                  <a:cubicBezTo>
                    <a:pt x="166" y="73"/>
                    <a:pt x="187" y="95"/>
                    <a:pt x="213" y="95"/>
                  </a:cubicBezTo>
                  <a:close/>
                  <a:moveTo>
                    <a:pt x="258" y="228"/>
                  </a:moveTo>
                  <a:lnTo>
                    <a:pt x="258" y="228"/>
                  </a:lnTo>
                  <a:lnTo>
                    <a:pt x="258" y="192"/>
                  </a:lnTo>
                  <a:cubicBezTo>
                    <a:pt x="258" y="189"/>
                    <a:pt x="257" y="186"/>
                    <a:pt x="257" y="183"/>
                  </a:cubicBezTo>
                  <a:cubicBezTo>
                    <a:pt x="257" y="180"/>
                    <a:pt x="258" y="178"/>
                    <a:pt x="258" y="175"/>
                  </a:cubicBezTo>
                  <a:lnTo>
                    <a:pt x="258" y="173"/>
                  </a:lnTo>
                  <a:lnTo>
                    <a:pt x="258" y="173"/>
                  </a:lnTo>
                  <a:cubicBezTo>
                    <a:pt x="262" y="151"/>
                    <a:pt x="275" y="134"/>
                    <a:pt x="293" y="124"/>
                  </a:cubicBezTo>
                  <a:cubicBezTo>
                    <a:pt x="280" y="112"/>
                    <a:pt x="263" y="104"/>
                    <a:pt x="244" y="104"/>
                  </a:cubicBezTo>
                  <a:lnTo>
                    <a:pt x="183" y="104"/>
                  </a:lnTo>
                  <a:cubicBezTo>
                    <a:pt x="164" y="104"/>
                    <a:pt x="147" y="112"/>
                    <a:pt x="134" y="124"/>
                  </a:cubicBezTo>
                  <a:cubicBezTo>
                    <a:pt x="155" y="135"/>
                    <a:pt x="169" y="158"/>
                    <a:pt x="169" y="183"/>
                  </a:cubicBezTo>
                  <a:cubicBezTo>
                    <a:pt x="169" y="189"/>
                    <a:pt x="169" y="194"/>
                    <a:pt x="168" y="199"/>
                  </a:cubicBezTo>
                  <a:lnTo>
                    <a:pt x="168" y="228"/>
                  </a:lnTo>
                  <a:cubicBezTo>
                    <a:pt x="187" y="236"/>
                    <a:pt x="203" y="251"/>
                    <a:pt x="213" y="269"/>
                  </a:cubicBezTo>
                  <a:cubicBezTo>
                    <a:pt x="223" y="251"/>
                    <a:pt x="239" y="237"/>
                    <a:pt x="258" y="228"/>
                  </a:cubicBezTo>
                  <a:close/>
                  <a:moveTo>
                    <a:pt x="192" y="272"/>
                  </a:moveTo>
                  <a:lnTo>
                    <a:pt x="192" y="272"/>
                  </a:lnTo>
                  <a:cubicBezTo>
                    <a:pt x="190" y="270"/>
                    <a:pt x="189" y="268"/>
                    <a:pt x="187" y="266"/>
                  </a:cubicBezTo>
                  <a:cubicBezTo>
                    <a:pt x="187" y="265"/>
                    <a:pt x="186" y="265"/>
                    <a:pt x="186" y="265"/>
                  </a:cubicBezTo>
                  <a:cubicBezTo>
                    <a:pt x="185" y="263"/>
                    <a:pt x="183" y="262"/>
                    <a:pt x="181" y="260"/>
                  </a:cubicBezTo>
                  <a:cubicBezTo>
                    <a:pt x="181" y="260"/>
                    <a:pt x="181" y="259"/>
                    <a:pt x="181" y="259"/>
                  </a:cubicBezTo>
                  <a:cubicBezTo>
                    <a:pt x="179" y="258"/>
                    <a:pt x="177" y="256"/>
                    <a:pt x="175" y="255"/>
                  </a:cubicBezTo>
                  <a:cubicBezTo>
                    <a:pt x="175" y="255"/>
                    <a:pt x="175" y="254"/>
                    <a:pt x="174" y="254"/>
                  </a:cubicBezTo>
                  <a:cubicBezTo>
                    <a:pt x="168" y="250"/>
                    <a:pt x="161" y="246"/>
                    <a:pt x="153" y="244"/>
                  </a:cubicBezTo>
                  <a:cubicBezTo>
                    <a:pt x="151" y="243"/>
                    <a:pt x="150" y="243"/>
                    <a:pt x="148" y="242"/>
                  </a:cubicBezTo>
                  <a:cubicBezTo>
                    <a:pt x="147" y="242"/>
                    <a:pt x="146" y="242"/>
                    <a:pt x="145" y="242"/>
                  </a:cubicBezTo>
                  <a:cubicBezTo>
                    <a:pt x="144" y="242"/>
                    <a:pt x="143" y="241"/>
                    <a:pt x="141" y="241"/>
                  </a:cubicBezTo>
                  <a:cubicBezTo>
                    <a:pt x="141" y="241"/>
                    <a:pt x="140" y="241"/>
                    <a:pt x="139" y="241"/>
                  </a:cubicBezTo>
                  <a:cubicBezTo>
                    <a:pt x="137" y="241"/>
                    <a:pt x="135" y="241"/>
                    <a:pt x="133" y="241"/>
                  </a:cubicBezTo>
                  <a:lnTo>
                    <a:pt x="71" y="241"/>
                  </a:lnTo>
                  <a:cubicBezTo>
                    <a:pt x="32" y="241"/>
                    <a:pt x="0" y="273"/>
                    <a:pt x="0" y="313"/>
                  </a:cubicBezTo>
                  <a:lnTo>
                    <a:pt x="0" y="408"/>
                  </a:lnTo>
                  <a:lnTo>
                    <a:pt x="42" y="408"/>
                  </a:lnTo>
                  <a:lnTo>
                    <a:pt x="42" y="309"/>
                  </a:lnTo>
                  <a:lnTo>
                    <a:pt x="56" y="309"/>
                  </a:lnTo>
                  <a:lnTo>
                    <a:pt x="56" y="408"/>
                  </a:lnTo>
                  <a:lnTo>
                    <a:pt x="146" y="408"/>
                  </a:lnTo>
                  <a:lnTo>
                    <a:pt x="146" y="309"/>
                  </a:lnTo>
                  <a:lnTo>
                    <a:pt x="161" y="309"/>
                  </a:lnTo>
                  <a:lnTo>
                    <a:pt x="161" y="408"/>
                  </a:lnTo>
                  <a:lnTo>
                    <a:pt x="204" y="408"/>
                  </a:lnTo>
                  <a:lnTo>
                    <a:pt x="204" y="313"/>
                  </a:lnTo>
                  <a:cubicBezTo>
                    <a:pt x="204" y="297"/>
                    <a:pt x="200" y="283"/>
                    <a:pt x="192" y="272"/>
                  </a:cubicBezTo>
                  <a:cubicBezTo>
                    <a:pt x="192" y="272"/>
                    <a:pt x="192" y="272"/>
                    <a:pt x="192" y="272"/>
                  </a:cubicBezTo>
                  <a:close/>
                  <a:moveTo>
                    <a:pt x="355" y="241"/>
                  </a:moveTo>
                  <a:lnTo>
                    <a:pt x="355" y="241"/>
                  </a:lnTo>
                  <a:lnTo>
                    <a:pt x="294" y="241"/>
                  </a:lnTo>
                  <a:cubicBezTo>
                    <a:pt x="292" y="241"/>
                    <a:pt x="290" y="241"/>
                    <a:pt x="288" y="241"/>
                  </a:cubicBezTo>
                  <a:cubicBezTo>
                    <a:pt x="287" y="241"/>
                    <a:pt x="286" y="241"/>
                    <a:pt x="285" y="241"/>
                  </a:cubicBezTo>
                  <a:cubicBezTo>
                    <a:pt x="284" y="241"/>
                    <a:pt x="283" y="242"/>
                    <a:pt x="281" y="242"/>
                  </a:cubicBezTo>
                  <a:cubicBezTo>
                    <a:pt x="280" y="242"/>
                    <a:pt x="280" y="242"/>
                    <a:pt x="279" y="242"/>
                  </a:cubicBezTo>
                  <a:cubicBezTo>
                    <a:pt x="277" y="243"/>
                    <a:pt x="276" y="243"/>
                    <a:pt x="274" y="244"/>
                  </a:cubicBezTo>
                  <a:cubicBezTo>
                    <a:pt x="263" y="247"/>
                    <a:pt x="254" y="252"/>
                    <a:pt x="245" y="260"/>
                  </a:cubicBezTo>
                  <a:cubicBezTo>
                    <a:pt x="245" y="260"/>
                    <a:pt x="245" y="260"/>
                    <a:pt x="245" y="260"/>
                  </a:cubicBezTo>
                  <a:cubicBezTo>
                    <a:pt x="243" y="262"/>
                    <a:pt x="242" y="263"/>
                    <a:pt x="240" y="265"/>
                  </a:cubicBezTo>
                  <a:cubicBezTo>
                    <a:pt x="240" y="265"/>
                    <a:pt x="240" y="266"/>
                    <a:pt x="240" y="266"/>
                  </a:cubicBezTo>
                  <a:cubicBezTo>
                    <a:pt x="229" y="278"/>
                    <a:pt x="222" y="295"/>
                    <a:pt x="222" y="313"/>
                  </a:cubicBezTo>
                  <a:lnTo>
                    <a:pt x="222" y="408"/>
                  </a:lnTo>
                  <a:lnTo>
                    <a:pt x="264" y="408"/>
                  </a:lnTo>
                  <a:lnTo>
                    <a:pt x="264" y="309"/>
                  </a:lnTo>
                  <a:lnTo>
                    <a:pt x="279" y="309"/>
                  </a:lnTo>
                  <a:lnTo>
                    <a:pt x="279" y="408"/>
                  </a:lnTo>
                  <a:lnTo>
                    <a:pt x="369" y="408"/>
                  </a:lnTo>
                  <a:lnTo>
                    <a:pt x="369" y="309"/>
                  </a:lnTo>
                  <a:lnTo>
                    <a:pt x="384" y="309"/>
                  </a:lnTo>
                  <a:lnTo>
                    <a:pt x="384" y="408"/>
                  </a:lnTo>
                  <a:lnTo>
                    <a:pt x="427" y="408"/>
                  </a:lnTo>
                  <a:lnTo>
                    <a:pt x="427" y="313"/>
                  </a:lnTo>
                  <a:cubicBezTo>
                    <a:pt x="427" y="273"/>
                    <a:pt x="395" y="241"/>
                    <a:pt x="355" y="241"/>
                  </a:cubicBezTo>
                  <a:close/>
                  <a:moveTo>
                    <a:pt x="102" y="231"/>
                  </a:moveTo>
                  <a:lnTo>
                    <a:pt x="102" y="231"/>
                  </a:lnTo>
                  <a:cubicBezTo>
                    <a:pt x="108" y="231"/>
                    <a:pt x="114" y="230"/>
                    <a:pt x="119" y="228"/>
                  </a:cubicBezTo>
                  <a:cubicBezTo>
                    <a:pt x="119" y="228"/>
                    <a:pt x="119" y="228"/>
                    <a:pt x="119" y="228"/>
                  </a:cubicBezTo>
                  <a:cubicBezTo>
                    <a:pt x="122" y="227"/>
                    <a:pt x="124" y="226"/>
                    <a:pt x="126" y="224"/>
                  </a:cubicBezTo>
                  <a:cubicBezTo>
                    <a:pt x="126" y="224"/>
                    <a:pt x="126" y="224"/>
                    <a:pt x="126" y="224"/>
                  </a:cubicBezTo>
                  <a:cubicBezTo>
                    <a:pt x="129" y="223"/>
                    <a:pt x="131" y="221"/>
                    <a:pt x="133" y="220"/>
                  </a:cubicBezTo>
                  <a:cubicBezTo>
                    <a:pt x="133" y="220"/>
                    <a:pt x="133" y="220"/>
                    <a:pt x="133" y="220"/>
                  </a:cubicBezTo>
                  <a:cubicBezTo>
                    <a:pt x="137" y="216"/>
                    <a:pt x="140" y="212"/>
                    <a:pt x="143" y="208"/>
                  </a:cubicBezTo>
                  <a:cubicBezTo>
                    <a:pt x="143" y="207"/>
                    <a:pt x="143" y="207"/>
                    <a:pt x="143" y="207"/>
                  </a:cubicBezTo>
                  <a:cubicBezTo>
                    <a:pt x="144" y="205"/>
                    <a:pt x="145" y="203"/>
                    <a:pt x="146" y="200"/>
                  </a:cubicBezTo>
                  <a:cubicBezTo>
                    <a:pt x="146" y="200"/>
                    <a:pt x="147" y="200"/>
                    <a:pt x="147" y="199"/>
                  </a:cubicBezTo>
                  <a:cubicBezTo>
                    <a:pt x="148" y="197"/>
                    <a:pt x="148" y="195"/>
                    <a:pt x="149" y="192"/>
                  </a:cubicBezTo>
                  <a:cubicBezTo>
                    <a:pt x="149" y="192"/>
                    <a:pt x="149" y="192"/>
                    <a:pt x="149" y="191"/>
                  </a:cubicBezTo>
                  <a:cubicBezTo>
                    <a:pt x="149" y="189"/>
                    <a:pt x="150" y="186"/>
                    <a:pt x="150" y="183"/>
                  </a:cubicBezTo>
                  <a:cubicBezTo>
                    <a:pt x="150" y="181"/>
                    <a:pt x="149" y="179"/>
                    <a:pt x="149" y="177"/>
                  </a:cubicBezTo>
                  <a:cubicBezTo>
                    <a:pt x="149" y="176"/>
                    <a:pt x="149" y="176"/>
                    <a:pt x="149" y="175"/>
                  </a:cubicBezTo>
                  <a:cubicBezTo>
                    <a:pt x="148" y="173"/>
                    <a:pt x="148" y="171"/>
                    <a:pt x="147" y="169"/>
                  </a:cubicBezTo>
                  <a:cubicBezTo>
                    <a:pt x="147" y="169"/>
                    <a:pt x="147" y="169"/>
                    <a:pt x="147" y="169"/>
                  </a:cubicBezTo>
                  <a:cubicBezTo>
                    <a:pt x="147" y="167"/>
                    <a:pt x="146" y="165"/>
                    <a:pt x="145" y="164"/>
                  </a:cubicBezTo>
                  <a:cubicBezTo>
                    <a:pt x="145" y="163"/>
                    <a:pt x="145" y="163"/>
                    <a:pt x="145" y="162"/>
                  </a:cubicBezTo>
                  <a:cubicBezTo>
                    <a:pt x="144" y="161"/>
                    <a:pt x="143" y="159"/>
                    <a:pt x="142" y="157"/>
                  </a:cubicBezTo>
                  <a:lnTo>
                    <a:pt x="142" y="157"/>
                  </a:lnTo>
                  <a:cubicBezTo>
                    <a:pt x="140" y="155"/>
                    <a:pt x="139" y="154"/>
                    <a:pt x="138" y="152"/>
                  </a:cubicBezTo>
                  <a:cubicBezTo>
                    <a:pt x="137" y="152"/>
                    <a:pt x="137" y="151"/>
                    <a:pt x="137" y="151"/>
                  </a:cubicBezTo>
                  <a:cubicBezTo>
                    <a:pt x="136" y="150"/>
                    <a:pt x="134" y="148"/>
                    <a:pt x="133" y="147"/>
                  </a:cubicBezTo>
                  <a:cubicBezTo>
                    <a:pt x="133" y="147"/>
                    <a:pt x="133" y="147"/>
                    <a:pt x="132" y="147"/>
                  </a:cubicBezTo>
                  <a:cubicBezTo>
                    <a:pt x="131" y="146"/>
                    <a:pt x="129" y="144"/>
                    <a:pt x="127" y="143"/>
                  </a:cubicBezTo>
                  <a:cubicBezTo>
                    <a:pt x="127" y="143"/>
                    <a:pt x="127" y="143"/>
                    <a:pt x="126" y="143"/>
                  </a:cubicBezTo>
                  <a:cubicBezTo>
                    <a:pt x="125" y="142"/>
                    <a:pt x="123" y="141"/>
                    <a:pt x="121" y="140"/>
                  </a:cubicBezTo>
                  <a:cubicBezTo>
                    <a:pt x="121" y="140"/>
                    <a:pt x="121" y="140"/>
                    <a:pt x="121" y="140"/>
                  </a:cubicBezTo>
                  <a:cubicBezTo>
                    <a:pt x="115" y="137"/>
                    <a:pt x="109" y="136"/>
                    <a:pt x="102" y="136"/>
                  </a:cubicBezTo>
                  <a:cubicBezTo>
                    <a:pt x="76" y="136"/>
                    <a:pt x="54" y="157"/>
                    <a:pt x="54" y="183"/>
                  </a:cubicBezTo>
                  <a:cubicBezTo>
                    <a:pt x="54" y="210"/>
                    <a:pt x="76" y="231"/>
                    <a:pt x="102" y="2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9464675" y="332656"/>
            <a:ext cx="495300" cy="509588"/>
            <a:chOff x="7743826" y="5013176"/>
            <a:chExt cx="495300" cy="509588"/>
          </a:xfrm>
        </p:grpSpPr>
        <p:sp>
          <p:nvSpPr>
            <p:cNvPr id="15" name="Oval 10"/>
            <p:cNvSpPr>
              <a:spLocks noChangeArrowheads="1"/>
            </p:cNvSpPr>
            <p:nvPr/>
          </p:nvSpPr>
          <p:spPr bwMode="auto">
            <a:xfrm>
              <a:off x="7743826" y="5013176"/>
              <a:ext cx="495300" cy="509588"/>
            </a:xfrm>
            <a:prstGeom prst="ellipse">
              <a:avLst/>
            </a:prstGeom>
            <a:solidFill>
              <a:schemeClr val="tx1"/>
            </a:solidFill>
            <a:ln>
              <a:noFill/>
            </a:ln>
          </p:spPr>
          <p:txBody>
            <a:bodyPr vert="horz" wrap="square" lIns="91440" tIns="45720" rIns="91440" bIns="45720" numCol="1" anchor="t" anchorCtr="0" compatLnSpc="1"/>
            <a:lstStyle/>
            <a:p>
              <a:endParaRPr lang="zh-CN" altLang="en-US"/>
            </a:p>
          </p:txBody>
        </p:sp>
        <p:sp>
          <p:nvSpPr>
            <p:cNvPr id="20" name="Freeform 15"/>
            <p:cNvSpPr>
              <a:spLocks noEditPoints="1"/>
            </p:cNvSpPr>
            <p:nvPr/>
          </p:nvSpPr>
          <p:spPr bwMode="auto">
            <a:xfrm>
              <a:off x="7834313" y="5141764"/>
              <a:ext cx="311150" cy="250825"/>
            </a:xfrm>
            <a:custGeom>
              <a:avLst/>
              <a:gdLst>
                <a:gd name="T0" fmla="*/ 147 w 400"/>
                <a:gd name="T1" fmla="*/ 158 h 313"/>
                <a:gd name="T2" fmla="*/ 204 w 400"/>
                <a:gd name="T3" fmla="*/ 129 h 313"/>
                <a:gd name="T4" fmla="*/ 311 w 400"/>
                <a:gd name="T5" fmla="*/ 111 h 313"/>
                <a:gd name="T6" fmla="*/ 341 w 400"/>
                <a:gd name="T7" fmla="*/ 67 h 313"/>
                <a:gd name="T8" fmla="*/ 297 w 400"/>
                <a:gd name="T9" fmla="*/ 97 h 313"/>
                <a:gd name="T10" fmla="*/ 204 w 400"/>
                <a:gd name="T11" fmla="*/ 102 h 313"/>
                <a:gd name="T12" fmla="*/ 400 w 400"/>
                <a:gd name="T13" fmla="*/ 42 h 313"/>
                <a:gd name="T14" fmla="*/ 243 w 400"/>
                <a:gd name="T15" fmla="*/ 16 h 313"/>
                <a:gd name="T16" fmla="*/ 228 w 400"/>
                <a:gd name="T17" fmla="*/ 0 h 313"/>
                <a:gd name="T18" fmla="*/ 80 w 400"/>
                <a:gd name="T19" fmla="*/ 16 h 313"/>
                <a:gd name="T20" fmla="*/ 91 w 400"/>
                <a:gd name="T21" fmla="*/ 42 h 313"/>
                <a:gd name="T22" fmla="*/ 113 w 400"/>
                <a:gd name="T23" fmla="*/ 71 h 313"/>
                <a:gd name="T24" fmla="*/ 368 w 400"/>
                <a:gd name="T25" fmla="*/ 42 h 313"/>
                <a:gd name="T26" fmla="*/ 185 w 400"/>
                <a:gd name="T27" fmla="*/ 205 h 313"/>
                <a:gd name="T28" fmla="*/ 368 w 400"/>
                <a:gd name="T29" fmla="*/ 214 h 313"/>
                <a:gd name="T30" fmla="*/ 188 w 400"/>
                <a:gd name="T31" fmla="*/ 223 h 313"/>
                <a:gd name="T32" fmla="*/ 189 w 400"/>
                <a:gd name="T33" fmla="*/ 249 h 313"/>
                <a:gd name="T34" fmla="*/ 228 w 400"/>
                <a:gd name="T35" fmla="*/ 311 h 313"/>
                <a:gd name="T36" fmla="*/ 243 w 400"/>
                <a:gd name="T37" fmla="*/ 249 h 313"/>
                <a:gd name="T38" fmla="*/ 315 w 400"/>
                <a:gd name="T39" fmla="*/ 309 h 313"/>
                <a:gd name="T40" fmla="*/ 308 w 400"/>
                <a:gd name="T41" fmla="*/ 249 h 313"/>
                <a:gd name="T42" fmla="*/ 400 w 400"/>
                <a:gd name="T43" fmla="*/ 223 h 313"/>
                <a:gd name="T44" fmla="*/ 390 w 400"/>
                <a:gd name="T45" fmla="*/ 42 h 313"/>
                <a:gd name="T46" fmla="*/ 84 w 400"/>
                <a:gd name="T47" fmla="*/ 162 h 313"/>
                <a:gd name="T48" fmla="*/ 123 w 400"/>
                <a:gd name="T49" fmla="*/ 123 h 313"/>
                <a:gd name="T50" fmla="*/ 45 w 400"/>
                <a:gd name="T51" fmla="*/ 123 h 313"/>
                <a:gd name="T52" fmla="*/ 109 w 400"/>
                <a:gd name="T53" fmla="*/ 170 h 313"/>
                <a:gd name="T54" fmla="*/ 94 w 400"/>
                <a:gd name="T55" fmla="*/ 170 h 313"/>
                <a:gd name="T56" fmla="*/ 98 w 400"/>
                <a:gd name="T57" fmla="*/ 177 h 313"/>
                <a:gd name="T58" fmla="*/ 102 w 400"/>
                <a:gd name="T59" fmla="*/ 266 h 313"/>
                <a:gd name="T60" fmla="*/ 67 w 400"/>
                <a:gd name="T61" fmla="*/ 266 h 313"/>
                <a:gd name="T62" fmla="*/ 71 w 400"/>
                <a:gd name="T63" fmla="*/ 177 h 313"/>
                <a:gd name="T64" fmla="*/ 76 w 400"/>
                <a:gd name="T65" fmla="*/ 170 h 313"/>
                <a:gd name="T66" fmla="*/ 0 w 400"/>
                <a:gd name="T67" fmla="*/ 228 h 313"/>
                <a:gd name="T68" fmla="*/ 34 w 400"/>
                <a:gd name="T69" fmla="*/ 313 h 313"/>
                <a:gd name="T70" fmla="*/ 46 w 400"/>
                <a:gd name="T71" fmla="*/ 226 h 313"/>
                <a:gd name="T72" fmla="*/ 120 w 400"/>
                <a:gd name="T73" fmla="*/ 313 h 313"/>
                <a:gd name="T74" fmla="*/ 132 w 400"/>
                <a:gd name="T75" fmla="*/ 226 h 313"/>
                <a:gd name="T76" fmla="*/ 167 w 400"/>
                <a:gd name="T77" fmla="*/ 313 h 313"/>
                <a:gd name="T78" fmla="*/ 109 w 400"/>
                <a:gd name="T79" fmla="*/ 17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313">
                  <a:moveTo>
                    <a:pt x="204" y="102"/>
                  </a:moveTo>
                  <a:lnTo>
                    <a:pt x="147" y="158"/>
                  </a:lnTo>
                  <a:cubicBezTo>
                    <a:pt x="153" y="162"/>
                    <a:pt x="158" y="166"/>
                    <a:pt x="163" y="170"/>
                  </a:cubicBezTo>
                  <a:lnTo>
                    <a:pt x="204" y="129"/>
                  </a:lnTo>
                  <a:lnTo>
                    <a:pt x="248" y="174"/>
                  </a:lnTo>
                  <a:lnTo>
                    <a:pt x="311" y="111"/>
                  </a:lnTo>
                  <a:lnTo>
                    <a:pt x="321" y="135"/>
                  </a:lnTo>
                  <a:lnTo>
                    <a:pt x="341" y="67"/>
                  </a:lnTo>
                  <a:lnTo>
                    <a:pt x="272" y="87"/>
                  </a:lnTo>
                  <a:lnTo>
                    <a:pt x="297" y="97"/>
                  </a:lnTo>
                  <a:lnTo>
                    <a:pt x="248" y="146"/>
                  </a:lnTo>
                  <a:lnTo>
                    <a:pt x="204" y="102"/>
                  </a:lnTo>
                  <a:close/>
                  <a:moveTo>
                    <a:pt x="400" y="42"/>
                  </a:moveTo>
                  <a:lnTo>
                    <a:pt x="400" y="42"/>
                  </a:lnTo>
                  <a:lnTo>
                    <a:pt x="400" y="16"/>
                  </a:lnTo>
                  <a:lnTo>
                    <a:pt x="243" y="16"/>
                  </a:lnTo>
                  <a:lnTo>
                    <a:pt x="243" y="0"/>
                  </a:lnTo>
                  <a:lnTo>
                    <a:pt x="228" y="0"/>
                  </a:lnTo>
                  <a:lnTo>
                    <a:pt x="228" y="16"/>
                  </a:lnTo>
                  <a:lnTo>
                    <a:pt x="80" y="16"/>
                  </a:lnTo>
                  <a:lnTo>
                    <a:pt x="80" y="42"/>
                  </a:lnTo>
                  <a:lnTo>
                    <a:pt x="91" y="42"/>
                  </a:lnTo>
                  <a:lnTo>
                    <a:pt x="91" y="64"/>
                  </a:lnTo>
                  <a:cubicBezTo>
                    <a:pt x="99" y="65"/>
                    <a:pt x="106" y="67"/>
                    <a:pt x="113" y="71"/>
                  </a:cubicBezTo>
                  <a:lnTo>
                    <a:pt x="113" y="42"/>
                  </a:lnTo>
                  <a:lnTo>
                    <a:pt x="368" y="42"/>
                  </a:lnTo>
                  <a:lnTo>
                    <a:pt x="368" y="205"/>
                  </a:lnTo>
                  <a:lnTo>
                    <a:pt x="185" y="205"/>
                  </a:lnTo>
                  <a:cubicBezTo>
                    <a:pt x="186" y="208"/>
                    <a:pt x="187" y="211"/>
                    <a:pt x="187" y="214"/>
                  </a:cubicBezTo>
                  <a:lnTo>
                    <a:pt x="368" y="214"/>
                  </a:lnTo>
                  <a:lnTo>
                    <a:pt x="368" y="223"/>
                  </a:lnTo>
                  <a:lnTo>
                    <a:pt x="188" y="223"/>
                  </a:lnTo>
                  <a:cubicBezTo>
                    <a:pt x="188" y="225"/>
                    <a:pt x="189" y="226"/>
                    <a:pt x="189" y="228"/>
                  </a:cubicBezTo>
                  <a:lnTo>
                    <a:pt x="189" y="249"/>
                  </a:lnTo>
                  <a:lnTo>
                    <a:pt x="228" y="249"/>
                  </a:lnTo>
                  <a:lnTo>
                    <a:pt x="228" y="311"/>
                  </a:lnTo>
                  <a:lnTo>
                    <a:pt x="243" y="311"/>
                  </a:lnTo>
                  <a:lnTo>
                    <a:pt x="243" y="249"/>
                  </a:lnTo>
                  <a:lnTo>
                    <a:pt x="292" y="249"/>
                  </a:lnTo>
                  <a:lnTo>
                    <a:pt x="315" y="309"/>
                  </a:lnTo>
                  <a:lnTo>
                    <a:pt x="330" y="305"/>
                  </a:lnTo>
                  <a:lnTo>
                    <a:pt x="308" y="249"/>
                  </a:lnTo>
                  <a:lnTo>
                    <a:pt x="400" y="249"/>
                  </a:lnTo>
                  <a:lnTo>
                    <a:pt x="400" y="223"/>
                  </a:lnTo>
                  <a:lnTo>
                    <a:pt x="390" y="223"/>
                  </a:lnTo>
                  <a:lnTo>
                    <a:pt x="390" y="42"/>
                  </a:lnTo>
                  <a:lnTo>
                    <a:pt x="400" y="42"/>
                  </a:lnTo>
                  <a:close/>
                  <a:moveTo>
                    <a:pt x="84" y="162"/>
                  </a:moveTo>
                  <a:lnTo>
                    <a:pt x="84" y="162"/>
                  </a:lnTo>
                  <a:cubicBezTo>
                    <a:pt x="105" y="162"/>
                    <a:pt x="123" y="144"/>
                    <a:pt x="123" y="123"/>
                  </a:cubicBezTo>
                  <a:cubicBezTo>
                    <a:pt x="123" y="101"/>
                    <a:pt x="105" y="84"/>
                    <a:pt x="84" y="84"/>
                  </a:cubicBezTo>
                  <a:cubicBezTo>
                    <a:pt x="62" y="84"/>
                    <a:pt x="45" y="101"/>
                    <a:pt x="45" y="123"/>
                  </a:cubicBezTo>
                  <a:cubicBezTo>
                    <a:pt x="45" y="144"/>
                    <a:pt x="62" y="162"/>
                    <a:pt x="84" y="162"/>
                  </a:cubicBezTo>
                  <a:close/>
                  <a:moveTo>
                    <a:pt x="109" y="170"/>
                  </a:moveTo>
                  <a:lnTo>
                    <a:pt x="109" y="170"/>
                  </a:lnTo>
                  <a:lnTo>
                    <a:pt x="94" y="170"/>
                  </a:lnTo>
                  <a:lnTo>
                    <a:pt x="97" y="171"/>
                  </a:lnTo>
                  <a:cubicBezTo>
                    <a:pt x="98" y="172"/>
                    <a:pt x="99" y="175"/>
                    <a:pt x="98" y="177"/>
                  </a:cubicBezTo>
                  <a:lnTo>
                    <a:pt x="93" y="190"/>
                  </a:lnTo>
                  <a:lnTo>
                    <a:pt x="102" y="266"/>
                  </a:lnTo>
                  <a:lnTo>
                    <a:pt x="85" y="282"/>
                  </a:lnTo>
                  <a:lnTo>
                    <a:pt x="67" y="266"/>
                  </a:lnTo>
                  <a:lnTo>
                    <a:pt x="77" y="190"/>
                  </a:lnTo>
                  <a:lnTo>
                    <a:pt x="71" y="177"/>
                  </a:lnTo>
                  <a:cubicBezTo>
                    <a:pt x="71" y="175"/>
                    <a:pt x="71" y="172"/>
                    <a:pt x="73" y="171"/>
                  </a:cubicBezTo>
                  <a:lnTo>
                    <a:pt x="76" y="170"/>
                  </a:lnTo>
                  <a:lnTo>
                    <a:pt x="59" y="170"/>
                  </a:lnTo>
                  <a:cubicBezTo>
                    <a:pt x="26" y="170"/>
                    <a:pt x="0" y="196"/>
                    <a:pt x="0" y="228"/>
                  </a:cubicBezTo>
                  <a:lnTo>
                    <a:pt x="0" y="313"/>
                  </a:lnTo>
                  <a:lnTo>
                    <a:pt x="34" y="313"/>
                  </a:lnTo>
                  <a:lnTo>
                    <a:pt x="34" y="226"/>
                  </a:lnTo>
                  <a:lnTo>
                    <a:pt x="46" y="226"/>
                  </a:lnTo>
                  <a:lnTo>
                    <a:pt x="46" y="313"/>
                  </a:lnTo>
                  <a:lnTo>
                    <a:pt x="120" y="313"/>
                  </a:lnTo>
                  <a:lnTo>
                    <a:pt x="120" y="226"/>
                  </a:lnTo>
                  <a:lnTo>
                    <a:pt x="132" y="226"/>
                  </a:lnTo>
                  <a:lnTo>
                    <a:pt x="132" y="313"/>
                  </a:lnTo>
                  <a:lnTo>
                    <a:pt x="167" y="313"/>
                  </a:lnTo>
                  <a:lnTo>
                    <a:pt x="167" y="228"/>
                  </a:lnTo>
                  <a:cubicBezTo>
                    <a:pt x="167" y="196"/>
                    <a:pt x="141" y="170"/>
                    <a:pt x="109" y="17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组合 36"/>
          <p:cNvGrpSpPr/>
          <p:nvPr/>
        </p:nvGrpSpPr>
        <p:grpSpPr>
          <a:xfrm>
            <a:off x="10047287" y="332656"/>
            <a:ext cx="495300" cy="509588"/>
            <a:chOff x="8326438" y="5013176"/>
            <a:chExt cx="495300" cy="509588"/>
          </a:xfrm>
        </p:grpSpPr>
        <p:sp>
          <p:nvSpPr>
            <p:cNvPr id="16" name="Oval 11"/>
            <p:cNvSpPr>
              <a:spLocks noChangeArrowheads="1"/>
            </p:cNvSpPr>
            <p:nvPr/>
          </p:nvSpPr>
          <p:spPr bwMode="auto">
            <a:xfrm>
              <a:off x="8326438" y="5013176"/>
              <a:ext cx="495300" cy="509588"/>
            </a:xfrm>
            <a:prstGeom prst="ellipse">
              <a:avLst/>
            </a:prstGeom>
            <a:solidFill>
              <a:schemeClr val="tx1"/>
            </a:solidFill>
            <a:ln>
              <a:noFill/>
            </a:ln>
          </p:spPr>
          <p:txBody>
            <a:bodyPr vert="horz" wrap="square" lIns="91440" tIns="45720" rIns="91440" bIns="45720" numCol="1" anchor="t" anchorCtr="0" compatLnSpc="1"/>
            <a:lstStyle/>
            <a:p>
              <a:endParaRPr lang="zh-CN" altLang="en-US"/>
            </a:p>
          </p:txBody>
        </p:sp>
        <p:sp>
          <p:nvSpPr>
            <p:cNvPr id="21" name="Freeform 16"/>
            <p:cNvSpPr>
              <a:spLocks noEditPoints="1"/>
            </p:cNvSpPr>
            <p:nvPr/>
          </p:nvSpPr>
          <p:spPr bwMode="auto">
            <a:xfrm>
              <a:off x="8443913" y="5125889"/>
              <a:ext cx="279400" cy="284163"/>
            </a:xfrm>
            <a:custGeom>
              <a:avLst/>
              <a:gdLst>
                <a:gd name="T0" fmla="*/ 324 w 358"/>
                <a:gd name="T1" fmla="*/ 306 h 355"/>
                <a:gd name="T2" fmla="*/ 287 w 358"/>
                <a:gd name="T3" fmla="*/ 306 h 355"/>
                <a:gd name="T4" fmla="*/ 235 w 358"/>
                <a:gd name="T5" fmla="*/ 207 h 355"/>
                <a:gd name="T6" fmla="*/ 229 w 358"/>
                <a:gd name="T7" fmla="*/ 226 h 355"/>
                <a:gd name="T8" fmla="*/ 201 w 358"/>
                <a:gd name="T9" fmla="*/ 248 h 355"/>
                <a:gd name="T10" fmla="*/ 294 w 358"/>
                <a:gd name="T11" fmla="*/ 351 h 355"/>
                <a:gd name="T12" fmla="*/ 353 w 358"/>
                <a:gd name="T13" fmla="*/ 311 h 355"/>
                <a:gd name="T14" fmla="*/ 310 w 358"/>
                <a:gd name="T15" fmla="*/ 265 h 355"/>
                <a:gd name="T16" fmla="*/ 244 w 358"/>
                <a:gd name="T17" fmla="*/ 211 h 355"/>
                <a:gd name="T18" fmla="*/ 129 w 358"/>
                <a:gd name="T19" fmla="*/ 126 h 355"/>
                <a:gd name="T20" fmla="*/ 149 w 358"/>
                <a:gd name="T21" fmla="*/ 121 h 355"/>
                <a:gd name="T22" fmla="*/ 154 w 358"/>
                <a:gd name="T23" fmla="*/ 102 h 355"/>
                <a:gd name="T24" fmla="*/ 159 w 358"/>
                <a:gd name="T25" fmla="*/ 83 h 355"/>
                <a:gd name="T26" fmla="*/ 69 w 358"/>
                <a:gd name="T27" fmla="*/ 8 h 355"/>
                <a:gd name="T28" fmla="*/ 57 w 358"/>
                <a:gd name="T29" fmla="*/ 101 h 355"/>
                <a:gd name="T30" fmla="*/ 0 w 358"/>
                <a:gd name="T31" fmla="*/ 77 h 355"/>
                <a:gd name="T32" fmla="*/ 106 w 358"/>
                <a:gd name="T33" fmla="*/ 153 h 355"/>
                <a:gd name="T34" fmla="*/ 120 w 358"/>
                <a:gd name="T35" fmla="*/ 136 h 355"/>
                <a:gd name="T36" fmla="*/ 345 w 358"/>
                <a:gd name="T37" fmla="*/ 35 h 355"/>
                <a:gd name="T38" fmla="*/ 297 w 358"/>
                <a:gd name="T39" fmla="*/ 1 h 355"/>
                <a:gd name="T40" fmla="*/ 168 w 358"/>
                <a:gd name="T41" fmla="*/ 116 h 355"/>
                <a:gd name="T42" fmla="*/ 150 w 358"/>
                <a:gd name="T43" fmla="*/ 142 h 355"/>
                <a:gd name="T44" fmla="*/ 134 w 358"/>
                <a:gd name="T45" fmla="*/ 150 h 355"/>
                <a:gd name="T46" fmla="*/ 136 w 358"/>
                <a:gd name="T47" fmla="*/ 199 h 355"/>
                <a:gd name="T48" fmla="*/ 32 w 358"/>
                <a:gd name="T49" fmla="*/ 289 h 355"/>
                <a:gd name="T50" fmla="*/ 20 w 358"/>
                <a:gd name="T51" fmla="*/ 355 h 355"/>
                <a:gd name="T52" fmla="*/ 74 w 358"/>
                <a:gd name="T53" fmla="*/ 301 h 355"/>
                <a:gd name="T54" fmla="*/ 159 w 358"/>
                <a:gd name="T55" fmla="*/ 222 h 355"/>
                <a:gd name="T56" fmla="*/ 206 w 358"/>
                <a:gd name="T57" fmla="*/ 222 h 355"/>
                <a:gd name="T58" fmla="*/ 220 w 358"/>
                <a:gd name="T59" fmla="*/ 192 h 355"/>
                <a:gd name="T60" fmla="*/ 240 w 358"/>
                <a:gd name="T61" fmla="*/ 188 h 355"/>
                <a:gd name="T62" fmla="*/ 345 w 358"/>
                <a:gd name="T63" fmla="*/ 3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8" h="355">
                  <a:moveTo>
                    <a:pt x="305" y="288"/>
                  </a:moveTo>
                  <a:cubicBezTo>
                    <a:pt x="316" y="288"/>
                    <a:pt x="324" y="296"/>
                    <a:pt x="324" y="306"/>
                  </a:cubicBezTo>
                  <a:cubicBezTo>
                    <a:pt x="324" y="316"/>
                    <a:pt x="316" y="325"/>
                    <a:pt x="305" y="325"/>
                  </a:cubicBezTo>
                  <a:cubicBezTo>
                    <a:pt x="295" y="325"/>
                    <a:pt x="287" y="316"/>
                    <a:pt x="287" y="306"/>
                  </a:cubicBezTo>
                  <a:cubicBezTo>
                    <a:pt x="287" y="296"/>
                    <a:pt x="295" y="288"/>
                    <a:pt x="305" y="288"/>
                  </a:cubicBezTo>
                  <a:close/>
                  <a:moveTo>
                    <a:pt x="235" y="207"/>
                  </a:moveTo>
                  <a:lnTo>
                    <a:pt x="239" y="216"/>
                  </a:lnTo>
                  <a:lnTo>
                    <a:pt x="229" y="226"/>
                  </a:lnTo>
                  <a:lnTo>
                    <a:pt x="220" y="235"/>
                  </a:lnTo>
                  <a:cubicBezTo>
                    <a:pt x="215" y="241"/>
                    <a:pt x="208" y="245"/>
                    <a:pt x="201" y="248"/>
                  </a:cubicBezTo>
                  <a:lnTo>
                    <a:pt x="264" y="311"/>
                  </a:lnTo>
                  <a:lnTo>
                    <a:pt x="294" y="351"/>
                  </a:lnTo>
                  <a:lnTo>
                    <a:pt x="309" y="355"/>
                  </a:lnTo>
                  <a:lnTo>
                    <a:pt x="353" y="311"/>
                  </a:lnTo>
                  <a:lnTo>
                    <a:pt x="349" y="295"/>
                  </a:lnTo>
                  <a:lnTo>
                    <a:pt x="310" y="265"/>
                  </a:lnTo>
                  <a:lnTo>
                    <a:pt x="250" y="205"/>
                  </a:lnTo>
                  <a:lnTo>
                    <a:pt x="244" y="211"/>
                  </a:lnTo>
                  <a:lnTo>
                    <a:pt x="235" y="207"/>
                  </a:lnTo>
                  <a:close/>
                  <a:moveTo>
                    <a:pt x="129" y="126"/>
                  </a:moveTo>
                  <a:lnTo>
                    <a:pt x="140" y="116"/>
                  </a:lnTo>
                  <a:lnTo>
                    <a:pt x="149" y="121"/>
                  </a:lnTo>
                  <a:lnTo>
                    <a:pt x="144" y="112"/>
                  </a:lnTo>
                  <a:lnTo>
                    <a:pt x="154" y="102"/>
                  </a:lnTo>
                  <a:lnTo>
                    <a:pt x="155" y="101"/>
                  </a:lnTo>
                  <a:cubicBezTo>
                    <a:pt x="158" y="95"/>
                    <a:pt x="159" y="89"/>
                    <a:pt x="159" y="83"/>
                  </a:cubicBezTo>
                  <a:cubicBezTo>
                    <a:pt x="159" y="41"/>
                    <a:pt x="119" y="0"/>
                    <a:pt x="76" y="1"/>
                  </a:cubicBezTo>
                  <a:cubicBezTo>
                    <a:pt x="76" y="1"/>
                    <a:pt x="72" y="6"/>
                    <a:pt x="69" y="8"/>
                  </a:cubicBezTo>
                  <a:cubicBezTo>
                    <a:pt x="103" y="42"/>
                    <a:pt x="100" y="37"/>
                    <a:pt x="100" y="57"/>
                  </a:cubicBezTo>
                  <a:cubicBezTo>
                    <a:pt x="100" y="74"/>
                    <a:pt x="73" y="101"/>
                    <a:pt x="57" y="101"/>
                  </a:cubicBezTo>
                  <a:cubicBezTo>
                    <a:pt x="35" y="101"/>
                    <a:pt x="42" y="104"/>
                    <a:pt x="8" y="70"/>
                  </a:cubicBezTo>
                  <a:cubicBezTo>
                    <a:pt x="5" y="72"/>
                    <a:pt x="0" y="77"/>
                    <a:pt x="0" y="77"/>
                  </a:cubicBezTo>
                  <a:cubicBezTo>
                    <a:pt x="1" y="119"/>
                    <a:pt x="40" y="160"/>
                    <a:pt x="83" y="160"/>
                  </a:cubicBezTo>
                  <a:cubicBezTo>
                    <a:pt x="90" y="160"/>
                    <a:pt x="98" y="157"/>
                    <a:pt x="106" y="153"/>
                  </a:cubicBezTo>
                  <a:lnTo>
                    <a:pt x="108" y="155"/>
                  </a:lnTo>
                  <a:cubicBezTo>
                    <a:pt x="111" y="148"/>
                    <a:pt x="115" y="141"/>
                    <a:pt x="120" y="136"/>
                  </a:cubicBezTo>
                  <a:lnTo>
                    <a:pt x="129" y="126"/>
                  </a:lnTo>
                  <a:close/>
                  <a:moveTo>
                    <a:pt x="345" y="35"/>
                  </a:moveTo>
                  <a:lnTo>
                    <a:pt x="321" y="10"/>
                  </a:lnTo>
                  <a:cubicBezTo>
                    <a:pt x="314" y="4"/>
                    <a:pt x="306" y="1"/>
                    <a:pt x="297" y="1"/>
                  </a:cubicBezTo>
                  <a:cubicBezTo>
                    <a:pt x="289" y="1"/>
                    <a:pt x="280" y="4"/>
                    <a:pt x="273" y="10"/>
                  </a:cubicBezTo>
                  <a:lnTo>
                    <a:pt x="168" y="116"/>
                  </a:lnTo>
                  <a:cubicBezTo>
                    <a:pt x="171" y="122"/>
                    <a:pt x="169" y="131"/>
                    <a:pt x="164" y="136"/>
                  </a:cubicBezTo>
                  <a:cubicBezTo>
                    <a:pt x="161" y="140"/>
                    <a:pt x="155" y="142"/>
                    <a:pt x="150" y="142"/>
                  </a:cubicBezTo>
                  <a:cubicBezTo>
                    <a:pt x="148" y="142"/>
                    <a:pt x="145" y="141"/>
                    <a:pt x="143" y="140"/>
                  </a:cubicBezTo>
                  <a:lnTo>
                    <a:pt x="134" y="150"/>
                  </a:lnTo>
                  <a:cubicBezTo>
                    <a:pt x="121" y="163"/>
                    <a:pt x="121" y="184"/>
                    <a:pt x="134" y="197"/>
                  </a:cubicBezTo>
                  <a:lnTo>
                    <a:pt x="136" y="199"/>
                  </a:lnTo>
                  <a:lnTo>
                    <a:pt x="54" y="281"/>
                  </a:lnTo>
                  <a:lnTo>
                    <a:pt x="32" y="289"/>
                  </a:lnTo>
                  <a:lnTo>
                    <a:pt x="0" y="335"/>
                  </a:lnTo>
                  <a:lnTo>
                    <a:pt x="20" y="355"/>
                  </a:lnTo>
                  <a:lnTo>
                    <a:pt x="66" y="323"/>
                  </a:lnTo>
                  <a:lnTo>
                    <a:pt x="74" y="301"/>
                  </a:lnTo>
                  <a:lnTo>
                    <a:pt x="156" y="219"/>
                  </a:lnTo>
                  <a:lnTo>
                    <a:pt x="159" y="222"/>
                  </a:lnTo>
                  <a:cubicBezTo>
                    <a:pt x="165" y="228"/>
                    <a:pt x="174" y="231"/>
                    <a:pt x="182" y="231"/>
                  </a:cubicBezTo>
                  <a:cubicBezTo>
                    <a:pt x="191" y="231"/>
                    <a:pt x="200" y="228"/>
                    <a:pt x="206" y="222"/>
                  </a:cubicBezTo>
                  <a:lnTo>
                    <a:pt x="215" y="212"/>
                  </a:lnTo>
                  <a:cubicBezTo>
                    <a:pt x="212" y="206"/>
                    <a:pt x="215" y="197"/>
                    <a:pt x="220" y="192"/>
                  </a:cubicBezTo>
                  <a:cubicBezTo>
                    <a:pt x="223" y="188"/>
                    <a:pt x="229" y="186"/>
                    <a:pt x="234" y="186"/>
                  </a:cubicBezTo>
                  <a:cubicBezTo>
                    <a:pt x="236" y="186"/>
                    <a:pt x="238" y="187"/>
                    <a:pt x="240" y="188"/>
                  </a:cubicBezTo>
                  <a:lnTo>
                    <a:pt x="345" y="82"/>
                  </a:lnTo>
                  <a:cubicBezTo>
                    <a:pt x="358" y="69"/>
                    <a:pt x="358" y="48"/>
                    <a:pt x="345"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0" name="组合 39"/>
          <p:cNvGrpSpPr/>
          <p:nvPr/>
        </p:nvGrpSpPr>
        <p:grpSpPr>
          <a:xfrm>
            <a:off x="10661650" y="332656"/>
            <a:ext cx="493712" cy="509588"/>
            <a:chOff x="8940801" y="5013176"/>
            <a:chExt cx="493712" cy="509588"/>
          </a:xfrm>
        </p:grpSpPr>
        <p:sp>
          <p:nvSpPr>
            <p:cNvPr id="17" name="Oval 12"/>
            <p:cNvSpPr>
              <a:spLocks noChangeArrowheads="1"/>
            </p:cNvSpPr>
            <p:nvPr/>
          </p:nvSpPr>
          <p:spPr bwMode="auto">
            <a:xfrm>
              <a:off x="8940801" y="5013176"/>
              <a:ext cx="493712" cy="509588"/>
            </a:xfrm>
            <a:prstGeom prst="ellipse">
              <a:avLst/>
            </a:prstGeom>
            <a:solidFill>
              <a:schemeClr val="tx1"/>
            </a:solidFill>
            <a:ln>
              <a:noFill/>
            </a:ln>
          </p:spPr>
          <p:txBody>
            <a:bodyPr vert="horz" wrap="square" lIns="91440" tIns="45720" rIns="91440" bIns="45720" numCol="1" anchor="t" anchorCtr="0" compatLnSpc="1"/>
            <a:lstStyle/>
            <a:p>
              <a:endParaRPr lang="zh-CN" altLang="en-US"/>
            </a:p>
          </p:txBody>
        </p:sp>
        <p:sp>
          <p:nvSpPr>
            <p:cNvPr id="22" name="Freeform 17"/>
            <p:cNvSpPr>
              <a:spLocks noEditPoints="1"/>
            </p:cNvSpPr>
            <p:nvPr/>
          </p:nvSpPr>
          <p:spPr bwMode="auto">
            <a:xfrm>
              <a:off x="9043988" y="5105251"/>
              <a:ext cx="300037" cy="330200"/>
            </a:xfrm>
            <a:custGeom>
              <a:avLst/>
              <a:gdLst>
                <a:gd name="T0" fmla="*/ 117 w 387"/>
                <a:gd name="T1" fmla="*/ 63 h 412"/>
                <a:gd name="T2" fmla="*/ 253 w 387"/>
                <a:gd name="T3" fmla="*/ 46 h 412"/>
                <a:gd name="T4" fmla="*/ 204 w 387"/>
                <a:gd name="T5" fmla="*/ 28 h 412"/>
                <a:gd name="T6" fmla="*/ 148 w 387"/>
                <a:gd name="T7" fmla="*/ 28 h 412"/>
                <a:gd name="T8" fmla="*/ 99 w 387"/>
                <a:gd name="T9" fmla="*/ 46 h 412"/>
                <a:gd name="T10" fmla="*/ 318 w 387"/>
                <a:gd name="T11" fmla="*/ 357 h 412"/>
                <a:gd name="T12" fmla="*/ 324 w 387"/>
                <a:gd name="T13" fmla="*/ 345 h 412"/>
                <a:gd name="T14" fmla="*/ 301 w 387"/>
                <a:gd name="T15" fmla="*/ 268 h 412"/>
                <a:gd name="T16" fmla="*/ 287 w 387"/>
                <a:gd name="T17" fmla="*/ 268 h 412"/>
                <a:gd name="T18" fmla="*/ 287 w 387"/>
                <a:gd name="T19" fmla="*/ 327 h 412"/>
                <a:gd name="T20" fmla="*/ 288 w 387"/>
                <a:gd name="T21" fmla="*/ 328 h 412"/>
                <a:gd name="T22" fmla="*/ 288 w 387"/>
                <a:gd name="T23" fmla="*/ 330 h 412"/>
                <a:gd name="T24" fmla="*/ 289 w 387"/>
                <a:gd name="T25" fmla="*/ 331 h 412"/>
                <a:gd name="T26" fmla="*/ 368 w 387"/>
                <a:gd name="T27" fmla="*/ 272 h 412"/>
                <a:gd name="T28" fmla="*/ 294 w 387"/>
                <a:gd name="T29" fmla="*/ 233 h 412"/>
                <a:gd name="T30" fmla="*/ 277 w 387"/>
                <a:gd name="T31" fmla="*/ 411 h 412"/>
                <a:gd name="T32" fmla="*/ 382 w 387"/>
                <a:gd name="T33" fmla="*/ 339 h 412"/>
                <a:gd name="T34" fmla="*/ 369 w 387"/>
                <a:gd name="T35" fmla="*/ 337 h 412"/>
                <a:gd name="T36" fmla="*/ 294 w 387"/>
                <a:gd name="T37" fmla="*/ 398 h 412"/>
                <a:gd name="T38" fmla="*/ 220 w 387"/>
                <a:gd name="T39" fmla="*/ 308 h 412"/>
                <a:gd name="T40" fmla="*/ 308 w 387"/>
                <a:gd name="T41" fmla="*/ 248 h 412"/>
                <a:gd name="T42" fmla="*/ 369 w 387"/>
                <a:gd name="T43" fmla="*/ 337 h 412"/>
                <a:gd name="T44" fmla="*/ 130 w 387"/>
                <a:gd name="T45" fmla="*/ 336 h 412"/>
                <a:gd name="T46" fmla="*/ 221 w 387"/>
                <a:gd name="T47" fmla="*/ 245 h 412"/>
                <a:gd name="T48" fmla="*/ 240 w 387"/>
                <a:gd name="T49" fmla="*/ 231 h 412"/>
                <a:gd name="T50" fmla="*/ 334 w 387"/>
                <a:gd name="T51" fmla="*/ 140 h 412"/>
                <a:gd name="T52" fmla="*/ 338 w 387"/>
                <a:gd name="T53" fmla="*/ 226 h 412"/>
                <a:gd name="T54" fmla="*/ 352 w 387"/>
                <a:gd name="T55" fmla="*/ 231 h 412"/>
                <a:gd name="T56" fmla="*/ 352 w 387"/>
                <a:gd name="T57" fmla="*/ 95 h 412"/>
                <a:gd name="T58" fmla="*/ 19 w 387"/>
                <a:gd name="T59" fmla="*/ 77 h 412"/>
                <a:gd name="T60" fmla="*/ 0 w 387"/>
                <a:gd name="T61" fmla="*/ 144 h 412"/>
                <a:gd name="T62" fmla="*/ 0 w 387"/>
                <a:gd name="T63" fmla="*/ 245 h 412"/>
                <a:gd name="T64" fmla="*/ 0 w 387"/>
                <a:gd name="T65" fmla="*/ 343 h 412"/>
                <a:gd name="T66" fmla="*/ 195 w 387"/>
                <a:gd name="T67" fmla="*/ 361 h 412"/>
                <a:gd name="T68" fmla="*/ 15 w 387"/>
                <a:gd name="T69" fmla="*/ 144 h 412"/>
                <a:gd name="T70" fmla="*/ 19 w 387"/>
                <a:gd name="T71" fmla="*/ 140 h 412"/>
                <a:gd name="T72" fmla="*/ 115 w 387"/>
                <a:gd name="T73" fmla="*/ 231 h 412"/>
                <a:gd name="T74" fmla="*/ 15 w 387"/>
                <a:gd name="T75" fmla="*/ 144 h 412"/>
                <a:gd name="T76" fmla="*/ 115 w 387"/>
                <a:gd name="T77" fmla="*/ 245 h 412"/>
                <a:gd name="T78" fmla="*/ 19 w 387"/>
                <a:gd name="T79" fmla="*/ 336 h 412"/>
                <a:gd name="T80" fmla="*/ 15 w 387"/>
                <a:gd name="T81" fmla="*/ 245 h 412"/>
                <a:gd name="T82" fmla="*/ 130 w 387"/>
                <a:gd name="T83" fmla="*/ 231 h 412"/>
                <a:gd name="T84" fmla="*/ 130 w 387"/>
                <a:gd name="T85" fmla="*/ 140 h 412"/>
                <a:gd name="T86" fmla="*/ 226 w 387"/>
                <a:gd name="T87" fmla="*/ 231 h 412"/>
                <a:gd name="T88" fmla="*/ 233 w 387"/>
                <a:gd name="T89" fmla="*/ 95 h 412"/>
                <a:gd name="T90" fmla="*/ 246 w 387"/>
                <a:gd name="T91" fmla="*/ 107 h 412"/>
                <a:gd name="T92" fmla="*/ 221 w 387"/>
                <a:gd name="T93" fmla="*/ 107 h 412"/>
                <a:gd name="T94" fmla="*/ 123 w 387"/>
                <a:gd name="T95" fmla="*/ 95 h 412"/>
                <a:gd name="T96" fmla="*/ 135 w 387"/>
                <a:gd name="T97" fmla="*/ 107 h 412"/>
                <a:gd name="T98" fmla="*/ 110 w 387"/>
                <a:gd name="T99" fmla="*/ 10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7" h="412">
                  <a:moveTo>
                    <a:pt x="99" y="46"/>
                  </a:moveTo>
                  <a:cubicBezTo>
                    <a:pt x="99" y="55"/>
                    <a:pt x="107" y="63"/>
                    <a:pt x="117" y="63"/>
                  </a:cubicBezTo>
                  <a:lnTo>
                    <a:pt x="236" y="63"/>
                  </a:lnTo>
                  <a:cubicBezTo>
                    <a:pt x="246" y="63"/>
                    <a:pt x="253" y="55"/>
                    <a:pt x="253" y="46"/>
                  </a:cubicBezTo>
                  <a:cubicBezTo>
                    <a:pt x="253" y="36"/>
                    <a:pt x="246" y="28"/>
                    <a:pt x="236" y="28"/>
                  </a:cubicBezTo>
                  <a:lnTo>
                    <a:pt x="204" y="28"/>
                  </a:lnTo>
                  <a:cubicBezTo>
                    <a:pt x="204" y="13"/>
                    <a:pt x="192" y="0"/>
                    <a:pt x="176" y="0"/>
                  </a:cubicBezTo>
                  <a:cubicBezTo>
                    <a:pt x="161" y="0"/>
                    <a:pt x="148" y="13"/>
                    <a:pt x="148" y="28"/>
                  </a:cubicBezTo>
                  <a:lnTo>
                    <a:pt x="117" y="28"/>
                  </a:lnTo>
                  <a:cubicBezTo>
                    <a:pt x="107" y="28"/>
                    <a:pt x="99" y="36"/>
                    <a:pt x="99" y="46"/>
                  </a:cubicBezTo>
                  <a:close/>
                  <a:moveTo>
                    <a:pt x="313" y="355"/>
                  </a:moveTo>
                  <a:cubicBezTo>
                    <a:pt x="315" y="356"/>
                    <a:pt x="317" y="357"/>
                    <a:pt x="318" y="357"/>
                  </a:cubicBezTo>
                  <a:cubicBezTo>
                    <a:pt x="320" y="357"/>
                    <a:pt x="322" y="356"/>
                    <a:pt x="324" y="355"/>
                  </a:cubicBezTo>
                  <a:cubicBezTo>
                    <a:pt x="326" y="352"/>
                    <a:pt x="326" y="348"/>
                    <a:pt x="324" y="345"/>
                  </a:cubicBezTo>
                  <a:lnTo>
                    <a:pt x="301" y="323"/>
                  </a:lnTo>
                  <a:lnTo>
                    <a:pt x="301" y="268"/>
                  </a:lnTo>
                  <a:cubicBezTo>
                    <a:pt x="301" y="264"/>
                    <a:pt x="298" y="260"/>
                    <a:pt x="294" y="260"/>
                  </a:cubicBezTo>
                  <a:cubicBezTo>
                    <a:pt x="290" y="260"/>
                    <a:pt x="287" y="264"/>
                    <a:pt x="287" y="268"/>
                  </a:cubicBezTo>
                  <a:lnTo>
                    <a:pt x="287" y="326"/>
                  </a:lnTo>
                  <a:cubicBezTo>
                    <a:pt x="287" y="326"/>
                    <a:pt x="287" y="327"/>
                    <a:pt x="287" y="327"/>
                  </a:cubicBezTo>
                  <a:cubicBezTo>
                    <a:pt x="287" y="327"/>
                    <a:pt x="287" y="327"/>
                    <a:pt x="287" y="328"/>
                  </a:cubicBezTo>
                  <a:cubicBezTo>
                    <a:pt x="287" y="328"/>
                    <a:pt x="287" y="328"/>
                    <a:pt x="288" y="328"/>
                  </a:cubicBezTo>
                  <a:cubicBezTo>
                    <a:pt x="288" y="329"/>
                    <a:pt x="288" y="329"/>
                    <a:pt x="288" y="329"/>
                  </a:cubicBezTo>
                  <a:cubicBezTo>
                    <a:pt x="288" y="329"/>
                    <a:pt x="288" y="329"/>
                    <a:pt x="288" y="330"/>
                  </a:cubicBezTo>
                  <a:cubicBezTo>
                    <a:pt x="288" y="330"/>
                    <a:pt x="289" y="330"/>
                    <a:pt x="289" y="331"/>
                  </a:cubicBezTo>
                  <a:cubicBezTo>
                    <a:pt x="289" y="331"/>
                    <a:pt x="289" y="331"/>
                    <a:pt x="289" y="331"/>
                  </a:cubicBezTo>
                  <a:lnTo>
                    <a:pt x="313" y="355"/>
                  </a:lnTo>
                  <a:close/>
                  <a:moveTo>
                    <a:pt x="368" y="272"/>
                  </a:moveTo>
                  <a:cubicBezTo>
                    <a:pt x="355" y="252"/>
                    <a:pt x="335" y="239"/>
                    <a:pt x="311" y="234"/>
                  </a:cubicBezTo>
                  <a:cubicBezTo>
                    <a:pt x="305" y="233"/>
                    <a:pt x="300" y="233"/>
                    <a:pt x="294" y="233"/>
                  </a:cubicBezTo>
                  <a:cubicBezTo>
                    <a:pt x="251" y="233"/>
                    <a:pt x="214" y="264"/>
                    <a:pt x="206" y="306"/>
                  </a:cubicBezTo>
                  <a:cubicBezTo>
                    <a:pt x="197" y="354"/>
                    <a:pt x="229" y="401"/>
                    <a:pt x="277" y="411"/>
                  </a:cubicBezTo>
                  <a:cubicBezTo>
                    <a:pt x="283" y="412"/>
                    <a:pt x="289" y="412"/>
                    <a:pt x="294" y="412"/>
                  </a:cubicBezTo>
                  <a:cubicBezTo>
                    <a:pt x="337" y="412"/>
                    <a:pt x="374" y="382"/>
                    <a:pt x="382" y="339"/>
                  </a:cubicBezTo>
                  <a:cubicBezTo>
                    <a:pt x="387" y="316"/>
                    <a:pt x="382" y="292"/>
                    <a:pt x="368" y="272"/>
                  </a:cubicBezTo>
                  <a:close/>
                  <a:moveTo>
                    <a:pt x="369" y="337"/>
                  </a:moveTo>
                  <a:lnTo>
                    <a:pt x="369" y="337"/>
                  </a:lnTo>
                  <a:cubicBezTo>
                    <a:pt x="362" y="372"/>
                    <a:pt x="330" y="398"/>
                    <a:pt x="294" y="398"/>
                  </a:cubicBezTo>
                  <a:cubicBezTo>
                    <a:pt x="289" y="398"/>
                    <a:pt x="285" y="398"/>
                    <a:pt x="280" y="397"/>
                  </a:cubicBezTo>
                  <a:cubicBezTo>
                    <a:pt x="239" y="389"/>
                    <a:pt x="212" y="349"/>
                    <a:pt x="220" y="308"/>
                  </a:cubicBezTo>
                  <a:cubicBezTo>
                    <a:pt x="227" y="273"/>
                    <a:pt x="258" y="247"/>
                    <a:pt x="294" y="247"/>
                  </a:cubicBezTo>
                  <a:cubicBezTo>
                    <a:pt x="299" y="247"/>
                    <a:pt x="304" y="247"/>
                    <a:pt x="308" y="248"/>
                  </a:cubicBezTo>
                  <a:cubicBezTo>
                    <a:pt x="328" y="252"/>
                    <a:pt x="345" y="263"/>
                    <a:pt x="357" y="280"/>
                  </a:cubicBezTo>
                  <a:cubicBezTo>
                    <a:pt x="368" y="297"/>
                    <a:pt x="372" y="317"/>
                    <a:pt x="369" y="337"/>
                  </a:cubicBezTo>
                  <a:close/>
                  <a:moveTo>
                    <a:pt x="189" y="336"/>
                  </a:moveTo>
                  <a:lnTo>
                    <a:pt x="130" y="336"/>
                  </a:lnTo>
                  <a:lnTo>
                    <a:pt x="130" y="245"/>
                  </a:lnTo>
                  <a:lnTo>
                    <a:pt x="221" y="245"/>
                  </a:lnTo>
                  <a:cubicBezTo>
                    <a:pt x="227" y="240"/>
                    <a:pt x="234" y="235"/>
                    <a:pt x="241" y="231"/>
                  </a:cubicBezTo>
                  <a:lnTo>
                    <a:pt x="240" y="231"/>
                  </a:lnTo>
                  <a:lnTo>
                    <a:pt x="240" y="140"/>
                  </a:lnTo>
                  <a:lnTo>
                    <a:pt x="334" y="140"/>
                  </a:lnTo>
                  <a:cubicBezTo>
                    <a:pt x="336" y="140"/>
                    <a:pt x="338" y="142"/>
                    <a:pt x="338" y="144"/>
                  </a:cubicBezTo>
                  <a:lnTo>
                    <a:pt x="338" y="226"/>
                  </a:lnTo>
                  <a:cubicBezTo>
                    <a:pt x="343" y="228"/>
                    <a:pt x="348" y="231"/>
                    <a:pt x="352" y="234"/>
                  </a:cubicBezTo>
                  <a:lnTo>
                    <a:pt x="352" y="231"/>
                  </a:lnTo>
                  <a:lnTo>
                    <a:pt x="352" y="144"/>
                  </a:lnTo>
                  <a:lnTo>
                    <a:pt x="352" y="95"/>
                  </a:lnTo>
                  <a:cubicBezTo>
                    <a:pt x="352" y="85"/>
                    <a:pt x="344" y="77"/>
                    <a:pt x="334" y="77"/>
                  </a:cubicBezTo>
                  <a:lnTo>
                    <a:pt x="19" y="77"/>
                  </a:lnTo>
                  <a:cubicBezTo>
                    <a:pt x="8" y="77"/>
                    <a:pt x="0" y="85"/>
                    <a:pt x="0" y="95"/>
                  </a:cubicBezTo>
                  <a:lnTo>
                    <a:pt x="0" y="144"/>
                  </a:lnTo>
                  <a:lnTo>
                    <a:pt x="0" y="231"/>
                  </a:lnTo>
                  <a:lnTo>
                    <a:pt x="0" y="245"/>
                  </a:lnTo>
                  <a:lnTo>
                    <a:pt x="0" y="332"/>
                  </a:lnTo>
                  <a:lnTo>
                    <a:pt x="0" y="343"/>
                  </a:lnTo>
                  <a:cubicBezTo>
                    <a:pt x="0" y="353"/>
                    <a:pt x="8" y="361"/>
                    <a:pt x="19" y="361"/>
                  </a:cubicBezTo>
                  <a:lnTo>
                    <a:pt x="195" y="361"/>
                  </a:lnTo>
                  <a:cubicBezTo>
                    <a:pt x="192" y="353"/>
                    <a:pt x="190" y="345"/>
                    <a:pt x="189" y="336"/>
                  </a:cubicBezTo>
                  <a:close/>
                  <a:moveTo>
                    <a:pt x="15" y="144"/>
                  </a:moveTo>
                  <a:lnTo>
                    <a:pt x="15" y="144"/>
                  </a:lnTo>
                  <a:cubicBezTo>
                    <a:pt x="15" y="142"/>
                    <a:pt x="16" y="140"/>
                    <a:pt x="19" y="140"/>
                  </a:cubicBezTo>
                  <a:lnTo>
                    <a:pt x="115" y="140"/>
                  </a:lnTo>
                  <a:lnTo>
                    <a:pt x="115" y="231"/>
                  </a:lnTo>
                  <a:lnTo>
                    <a:pt x="15" y="231"/>
                  </a:lnTo>
                  <a:lnTo>
                    <a:pt x="15" y="144"/>
                  </a:lnTo>
                  <a:close/>
                  <a:moveTo>
                    <a:pt x="115" y="245"/>
                  </a:moveTo>
                  <a:lnTo>
                    <a:pt x="115" y="245"/>
                  </a:lnTo>
                  <a:lnTo>
                    <a:pt x="115" y="336"/>
                  </a:lnTo>
                  <a:lnTo>
                    <a:pt x="19" y="336"/>
                  </a:lnTo>
                  <a:cubicBezTo>
                    <a:pt x="16" y="336"/>
                    <a:pt x="15" y="334"/>
                    <a:pt x="15" y="332"/>
                  </a:cubicBezTo>
                  <a:lnTo>
                    <a:pt x="15" y="245"/>
                  </a:lnTo>
                  <a:lnTo>
                    <a:pt x="115" y="245"/>
                  </a:lnTo>
                  <a:close/>
                  <a:moveTo>
                    <a:pt x="130" y="231"/>
                  </a:moveTo>
                  <a:lnTo>
                    <a:pt x="130" y="231"/>
                  </a:lnTo>
                  <a:lnTo>
                    <a:pt x="130" y="140"/>
                  </a:lnTo>
                  <a:lnTo>
                    <a:pt x="226" y="140"/>
                  </a:lnTo>
                  <a:lnTo>
                    <a:pt x="226" y="231"/>
                  </a:lnTo>
                  <a:lnTo>
                    <a:pt x="130" y="231"/>
                  </a:lnTo>
                  <a:close/>
                  <a:moveTo>
                    <a:pt x="233" y="95"/>
                  </a:moveTo>
                  <a:lnTo>
                    <a:pt x="233" y="95"/>
                  </a:lnTo>
                  <a:cubicBezTo>
                    <a:pt x="240" y="95"/>
                    <a:pt x="246" y="101"/>
                    <a:pt x="246" y="107"/>
                  </a:cubicBezTo>
                  <a:cubicBezTo>
                    <a:pt x="246" y="114"/>
                    <a:pt x="240" y="120"/>
                    <a:pt x="233" y="120"/>
                  </a:cubicBezTo>
                  <a:cubicBezTo>
                    <a:pt x="226" y="120"/>
                    <a:pt x="221" y="114"/>
                    <a:pt x="221" y="107"/>
                  </a:cubicBezTo>
                  <a:cubicBezTo>
                    <a:pt x="221" y="101"/>
                    <a:pt x="226" y="95"/>
                    <a:pt x="233" y="95"/>
                  </a:cubicBezTo>
                  <a:close/>
                  <a:moveTo>
                    <a:pt x="123" y="95"/>
                  </a:moveTo>
                  <a:lnTo>
                    <a:pt x="123" y="95"/>
                  </a:lnTo>
                  <a:cubicBezTo>
                    <a:pt x="129" y="95"/>
                    <a:pt x="135" y="101"/>
                    <a:pt x="135" y="107"/>
                  </a:cubicBezTo>
                  <a:cubicBezTo>
                    <a:pt x="135" y="114"/>
                    <a:pt x="129" y="120"/>
                    <a:pt x="123" y="120"/>
                  </a:cubicBezTo>
                  <a:cubicBezTo>
                    <a:pt x="116" y="120"/>
                    <a:pt x="110" y="114"/>
                    <a:pt x="110" y="107"/>
                  </a:cubicBezTo>
                  <a:cubicBezTo>
                    <a:pt x="110" y="101"/>
                    <a:pt x="116" y="95"/>
                    <a:pt x="123" y="9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1" name="组合 40"/>
          <p:cNvGrpSpPr/>
          <p:nvPr/>
        </p:nvGrpSpPr>
        <p:grpSpPr>
          <a:xfrm>
            <a:off x="11280775" y="332656"/>
            <a:ext cx="495300" cy="509588"/>
            <a:chOff x="9559926" y="5013176"/>
            <a:chExt cx="495300" cy="509588"/>
          </a:xfrm>
        </p:grpSpPr>
        <p:sp>
          <p:nvSpPr>
            <p:cNvPr id="18" name="Oval 13"/>
            <p:cNvSpPr>
              <a:spLocks noChangeArrowheads="1"/>
            </p:cNvSpPr>
            <p:nvPr/>
          </p:nvSpPr>
          <p:spPr bwMode="auto">
            <a:xfrm>
              <a:off x="9559926" y="5013176"/>
              <a:ext cx="495300" cy="509588"/>
            </a:xfrm>
            <a:prstGeom prst="ellipse">
              <a:avLst/>
            </a:prstGeom>
            <a:solidFill>
              <a:schemeClr val="tx1"/>
            </a:solidFill>
            <a:ln>
              <a:noFill/>
            </a:ln>
          </p:spPr>
          <p:txBody>
            <a:bodyPr vert="horz" wrap="square" lIns="91440" tIns="45720" rIns="91440" bIns="45720" numCol="1" anchor="t" anchorCtr="0" compatLnSpc="1"/>
            <a:lstStyle/>
            <a:p>
              <a:endParaRPr lang="zh-CN" altLang="en-US"/>
            </a:p>
          </p:txBody>
        </p:sp>
        <p:sp>
          <p:nvSpPr>
            <p:cNvPr id="23" name="Freeform 18"/>
            <p:cNvSpPr>
              <a:spLocks noEditPoints="1"/>
            </p:cNvSpPr>
            <p:nvPr/>
          </p:nvSpPr>
          <p:spPr bwMode="auto">
            <a:xfrm>
              <a:off x="9685338" y="5114776"/>
              <a:ext cx="300037" cy="290513"/>
            </a:xfrm>
            <a:custGeom>
              <a:avLst/>
              <a:gdLst>
                <a:gd name="T0" fmla="*/ 13 w 387"/>
                <a:gd name="T1" fmla="*/ 287 h 362"/>
                <a:gd name="T2" fmla="*/ 276 w 387"/>
                <a:gd name="T3" fmla="*/ 215 h 362"/>
                <a:gd name="T4" fmla="*/ 253 w 387"/>
                <a:gd name="T5" fmla="*/ 297 h 362"/>
                <a:gd name="T6" fmla="*/ 245 w 387"/>
                <a:gd name="T7" fmla="*/ 226 h 362"/>
                <a:gd name="T8" fmla="*/ 245 w 387"/>
                <a:gd name="T9" fmla="*/ 163 h 362"/>
                <a:gd name="T10" fmla="*/ 238 w 387"/>
                <a:gd name="T11" fmla="*/ 166 h 362"/>
                <a:gd name="T12" fmla="*/ 244 w 387"/>
                <a:gd name="T13" fmla="*/ 175 h 362"/>
                <a:gd name="T14" fmla="*/ 250 w 387"/>
                <a:gd name="T15" fmla="*/ 173 h 362"/>
                <a:gd name="T16" fmla="*/ 214 w 387"/>
                <a:gd name="T17" fmla="*/ 181 h 362"/>
                <a:gd name="T18" fmla="*/ 217 w 387"/>
                <a:gd name="T19" fmla="*/ 193 h 362"/>
                <a:gd name="T20" fmla="*/ 221 w 387"/>
                <a:gd name="T21" fmla="*/ 189 h 362"/>
                <a:gd name="T22" fmla="*/ 195 w 387"/>
                <a:gd name="T23" fmla="*/ 205 h 362"/>
                <a:gd name="T24" fmla="*/ 192 w 387"/>
                <a:gd name="T25" fmla="*/ 211 h 362"/>
                <a:gd name="T26" fmla="*/ 201 w 387"/>
                <a:gd name="T27" fmla="*/ 216 h 362"/>
                <a:gd name="T28" fmla="*/ 204 w 387"/>
                <a:gd name="T29" fmla="*/ 210 h 362"/>
                <a:gd name="T30" fmla="*/ 183 w 387"/>
                <a:gd name="T31" fmla="*/ 240 h 362"/>
                <a:gd name="T32" fmla="*/ 193 w 387"/>
                <a:gd name="T33" fmla="*/ 247 h 362"/>
                <a:gd name="T34" fmla="*/ 194 w 387"/>
                <a:gd name="T35" fmla="*/ 241 h 362"/>
                <a:gd name="T36" fmla="*/ 185 w 387"/>
                <a:gd name="T37" fmla="*/ 270 h 362"/>
                <a:gd name="T38" fmla="*/ 187 w 387"/>
                <a:gd name="T39" fmla="*/ 277 h 362"/>
                <a:gd name="T40" fmla="*/ 196 w 387"/>
                <a:gd name="T41" fmla="*/ 273 h 362"/>
                <a:gd name="T42" fmla="*/ 195 w 387"/>
                <a:gd name="T43" fmla="*/ 267 h 362"/>
                <a:gd name="T44" fmla="*/ 200 w 387"/>
                <a:gd name="T45" fmla="*/ 304 h 362"/>
                <a:gd name="T46" fmla="*/ 212 w 387"/>
                <a:gd name="T47" fmla="*/ 302 h 362"/>
                <a:gd name="T48" fmla="*/ 208 w 387"/>
                <a:gd name="T49" fmla="*/ 297 h 362"/>
                <a:gd name="T50" fmla="*/ 221 w 387"/>
                <a:gd name="T51" fmla="*/ 325 h 362"/>
                <a:gd name="T52" fmla="*/ 227 w 387"/>
                <a:gd name="T53" fmla="*/ 329 h 362"/>
                <a:gd name="T54" fmla="*/ 232 w 387"/>
                <a:gd name="T55" fmla="*/ 320 h 362"/>
                <a:gd name="T56" fmla="*/ 227 w 387"/>
                <a:gd name="T57" fmla="*/ 316 h 362"/>
                <a:gd name="T58" fmla="*/ 254 w 387"/>
                <a:gd name="T59" fmla="*/ 340 h 362"/>
                <a:gd name="T60" fmla="*/ 261 w 387"/>
                <a:gd name="T61" fmla="*/ 342 h 362"/>
                <a:gd name="T62" fmla="*/ 257 w 387"/>
                <a:gd name="T63" fmla="*/ 330 h 362"/>
                <a:gd name="T64" fmla="*/ 284 w 387"/>
                <a:gd name="T65" fmla="*/ 342 h 362"/>
                <a:gd name="T66" fmla="*/ 291 w 387"/>
                <a:gd name="T67" fmla="*/ 341 h 362"/>
                <a:gd name="T68" fmla="*/ 290 w 387"/>
                <a:gd name="T69" fmla="*/ 331 h 362"/>
                <a:gd name="T70" fmla="*/ 284 w 387"/>
                <a:gd name="T71" fmla="*/ 332 h 362"/>
                <a:gd name="T72" fmla="*/ 319 w 387"/>
                <a:gd name="T73" fmla="*/ 332 h 362"/>
                <a:gd name="T74" fmla="*/ 325 w 387"/>
                <a:gd name="T75" fmla="*/ 328 h 362"/>
                <a:gd name="T76" fmla="*/ 315 w 387"/>
                <a:gd name="T77" fmla="*/ 321 h 362"/>
                <a:gd name="T78" fmla="*/ 343 w 387"/>
                <a:gd name="T79" fmla="*/ 313 h 362"/>
                <a:gd name="T80" fmla="*/ 347 w 387"/>
                <a:gd name="T81" fmla="*/ 308 h 362"/>
                <a:gd name="T82" fmla="*/ 340 w 387"/>
                <a:gd name="T83" fmla="*/ 300 h 362"/>
                <a:gd name="T84" fmla="*/ 336 w 387"/>
                <a:gd name="T85" fmla="*/ 305 h 362"/>
                <a:gd name="T86" fmla="*/ 362 w 387"/>
                <a:gd name="T87" fmla="*/ 282 h 362"/>
                <a:gd name="T88" fmla="*/ 364 w 387"/>
                <a:gd name="T89" fmla="*/ 275 h 362"/>
                <a:gd name="T90" fmla="*/ 352 w 387"/>
                <a:gd name="T91" fmla="*/ 276 h 362"/>
                <a:gd name="T92" fmla="*/ 367 w 387"/>
                <a:gd name="T93" fmla="*/ 252 h 362"/>
                <a:gd name="T94" fmla="*/ 367 w 387"/>
                <a:gd name="T95" fmla="*/ 245 h 362"/>
                <a:gd name="T96" fmla="*/ 356 w 387"/>
                <a:gd name="T97" fmla="*/ 244 h 362"/>
                <a:gd name="T98" fmla="*/ 356 w 387"/>
                <a:gd name="T99" fmla="*/ 250 h 362"/>
                <a:gd name="T100" fmla="*/ 360 w 387"/>
                <a:gd name="T101" fmla="*/ 215 h 362"/>
                <a:gd name="T102" fmla="*/ 357 w 387"/>
                <a:gd name="T103" fmla="*/ 208 h 362"/>
                <a:gd name="T104" fmla="*/ 350 w 387"/>
                <a:gd name="T105" fmla="*/ 218 h 362"/>
                <a:gd name="T106" fmla="*/ 344 w 387"/>
                <a:gd name="T107" fmla="*/ 190 h 362"/>
                <a:gd name="T108" fmla="*/ 340 w 387"/>
                <a:gd name="T109" fmla="*/ 185 h 362"/>
                <a:gd name="T110" fmla="*/ 331 w 387"/>
                <a:gd name="T111" fmla="*/ 191 h 362"/>
                <a:gd name="T112" fmla="*/ 335 w 387"/>
                <a:gd name="T113" fmla="*/ 196 h 362"/>
                <a:gd name="T114" fmla="*/ 315 w 387"/>
                <a:gd name="T115" fmla="*/ 168 h 362"/>
                <a:gd name="T116" fmla="*/ 309 w 387"/>
                <a:gd name="T117" fmla="*/ 165 h 362"/>
                <a:gd name="T118" fmla="*/ 308 w 387"/>
                <a:gd name="T119" fmla="*/ 176 h 362"/>
                <a:gd name="T120" fmla="*/ 275 w 387"/>
                <a:gd name="T121" fmla="*/ 138 h 362"/>
                <a:gd name="T122" fmla="*/ 215 w 387"/>
                <a:gd name="T123" fmla="*/ 5 h 362"/>
                <a:gd name="T124" fmla="*/ 18 w 387"/>
                <a:gd name="T125" fmla="*/ 9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7" h="362">
                  <a:moveTo>
                    <a:pt x="30" y="269"/>
                  </a:moveTo>
                  <a:cubicBezTo>
                    <a:pt x="50" y="267"/>
                    <a:pt x="69" y="266"/>
                    <a:pt x="88" y="265"/>
                  </a:cubicBezTo>
                  <a:cubicBezTo>
                    <a:pt x="76" y="265"/>
                    <a:pt x="65" y="264"/>
                    <a:pt x="53" y="262"/>
                  </a:cubicBezTo>
                  <a:cubicBezTo>
                    <a:pt x="43" y="261"/>
                    <a:pt x="35" y="254"/>
                    <a:pt x="35" y="244"/>
                  </a:cubicBezTo>
                  <a:cubicBezTo>
                    <a:pt x="35" y="230"/>
                    <a:pt x="35" y="215"/>
                    <a:pt x="35" y="201"/>
                  </a:cubicBezTo>
                  <a:cubicBezTo>
                    <a:pt x="35" y="191"/>
                    <a:pt x="43" y="184"/>
                    <a:pt x="53" y="183"/>
                  </a:cubicBezTo>
                  <a:cubicBezTo>
                    <a:pt x="89" y="180"/>
                    <a:pt x="124" y="178"/>
                    <a:pt x="160" y="179"/>
                  </a:cubicBezTo>
                  <a:cubicBezTo>
                    <a:pt x="147" y="200"/>
                    <a:pt x="140" y="224"/>
                    <a:pt x="140" y="250"/>
                  </a:cubicBezTo>
                  <a:cubicBezTo>
                    <a:pt x="140" y="288"/>
                    <a:pt x="155" y="322"/>
                    <a:pt x="179" y="346"/>
                  </a:cubicBezTo>
                  <a:cubicBezTo>
                    <a:pt x="181" y="347"/>
                    <a:pt x="182" y="349"/>
                    <a:pt x="184" y="350"/>
                  </a:cubicBezTo>
                  <a:cubicBezTo>
                    <a:pt x="133" y="355"/>
                    <a:pt x="82" y="354"/>
                    <a:pt x="30" y="348"/>
                  </a:cubicBezTo>
                  <a:cubicBezTo>
                    <a:pt x="21" y="347"/>
                    <a:pt x="13" y="340"/>
                    <a:pt x="13" y="330"/>
                  </a:cubicBezTo>
                  <a:cubicBezTo>
                    <a:pt x="13" y="316"/>
                    <a:pt x="13" y="301"/>
                    <a:pt x="13" y="287"/>
                  </a:cubicBezTo>
                  <a:cubicBezTo>
                    <a:pt x="13" y="277"/>
                    <a:pt x="21" y="270"/>
                    <a:pt x="30" y="269"/>
                  </a:cubicBezTo>
                  <a:close/>
                  <a:moveTo>
                    <a:pt x="266" y="159"/>
                  </a:moveTo>
                  <a:lnTo>
                    <a:pt x="266" y="159"/>
                  </a:lnTo>
                  <a:cubicBezTo>
                    <a:pt x="273" y="158"/>
                    <a:pt x="281" y="157"/>
                    <a:pt x="288" y="159"/>
                  </a:cubicBezTo>
                  <a:cubicBezTo>
                    <a:pt x="287" y="163"/>
                    <a:pt x="287" y="167"/>
                    <a:pt x="287" y="171"/>
                  </a:cubicBezTo>
                  <a:cubicBezTo>
                    <a:pt x="280" y="170"/>
                    <a:pt x="273" y="170"/>
                    <a:pt x="267" y="171"/>
                  </a:cubicBezTo>
                  <a:cubicBezTo>
                    <a:pt x="267" y="167"/>
                    <a:pt x="266" y="163"/>
                    <a:pt x="266" y="159"/>
                  </a:cubicBezTo>
                  <a:close/>
                  <a:moveTo>
                    <a:pt x="307" y="231"/>
                  </a:moveTo>
                  <a:lnTo>
                    <a:pt x="307" y="231"/>
                  </a:lnTo>
                  <a:lnTo>
                    <a:pt x="281" y="231"/>
                  </a:lnTo>
                  <a:lnTo>
                    <a:pt x="281" y="226"/>
                  </a:lnTo>
                  <a:cubicBezTo>
                    <a:pt x="281" y="222"/>
                    <a:pt x="280" y="219"/>
                    <a:pt x="280" y="217"/>
                  </a:cubicBezTo>
                  <a:cubicBezTo>
                    <a:pt x="279" y="216"/>
                    <a:pt x="278" y="215"/>
                    <a:pt x="276" y="215"/>
                  </a:cubicBezTo>
                  <a:cubicBezTo>
                    <a:pt x="274" y="215"/>
                    <a:pt x="273" y="216"/>
                    <a:pt x="272" y="217"/>
                  </a:cubicBezTo>
                  <a:cubicBezTo>
                    <a:pt x="272" y="218"/>
                    <a:pt x="271" y="220"/>
                    <a:pt x="271" y="223"/>
                  </a:cubicBezTo>
                  <a:cubicBezTo>
                    <a:pt x="271" y="227"/>
                    <a:pt x="272" y="230"/>
                    <a:pt x="274" y="231"/>
                  </a:cubicBezTo>
                  <a:cubicBezTo>
                    <a:pt x="275" y="233"/>
                    <a:pt x="280" y="236"/>
                    <a:pt x="288" y="241"/>
                  </a:cubicBezTo>
                  <a:cubicBezTo>
                    <a:pt x="294" y="245"/>
                    <a:pt x="299" y="248"/>
                    <a:pt x="301" y="250"/>
                  </a:cubicBezTo>
                  <a:cubicBezTo>
                    <a:pt x="304" y="252"/>
                    <a:pt x="306" y="255"/>
                    <a:pt x="307" y="259"/>
                  </a:cubicBezTo>
                  <a:cubicBezTo>
                    <a:pt x="309" y="263"/>
                    <a:pt x="310" y="268"/>
                    <a:pt x="310" y="274"/>
                  </a:cubicBezTo>
                  <a:cubicBezTo>
                    <a:pt x="310" y="283"/>
                    <a:pt x="308" y="290"/>
                    <a:pt x="303" y="295"/>
                  </a:cubicBezTo>
                  <a:cubicBezTo>
                    <a:pt x="299" y="301"/>
                    <a:pt x="292" y="304"/>
                    <a:pt x="283" y="305"/>
                  </a:cubicBezTo>
                  <a:lnTo>
                    <a:pt x="283" y="315"/>
                  </a:lnTo>
                  <a:lnTo>
                    <a:pt x="271" y="315"/>
                  </a:lnTo>
                  <a:lnTo>
                    <a:pt x="271" y="305"/>
                  </a:lnTo>
                  <a:cubicBezTo>
                    <a:pt x="264" y="304"/>
                    <a:pt x="258" y="302"/>
                    <a:pt x="253" y="297"/>
                  </a:cubicBezTo>
                  <a:cubicBezTo>
                    <a:pt x="248" y="292"/>
                    <a:pt x="245" y="284"/>
                    <a:pt x="245" y="272"/>
                  </a:cubicBezTo>
                  <a:lnTo>
                    <a:pt x="245" y="267"/>
                  </a:lnTo>
                  <a:lnTo>
                    <a:pt x="271" y="267"/>
                  </a:lnTo>
                  <a:lnTo>
                    <a:pt x="271" y="274"/>
                  </a:lnTo>
                  <a:cubicBezTo>
                    <a:pt x="271" y="281"/>
                    <a:pt x="271" y="285"/>
                    <a:pt x="272" y="287"/>
                  </a:cubicBezTo>
                  <a:cubicBezTo>
                    <a:pt x="272" y="288"/>
                    <a:pt x="274" y="289"/>
                    <a:pt x="276" y="289"/>
                  </a:cubicBezTo>
                  <a:cubicBezTo>
                    <a:pt x="277" y="289"/>
                    <a:pt x="279" y="289"/>
                    <a:pt x="280" y="288"/>
                  </a:cubicBezTo>
                  <a:cubicBezTo>
                    <a:pt x="280" y="286"/>
                    <a:pt x="281" y="285"/>
                    <a:pt x="281" y="282"/>
                  </a:cubicBezTo>
                  <a:cubicBezTo>
                    <a:pt x="281" y="276"/>
                    <a:pt x="280" y="272"/>
                    <a:pt x="280" y="270"/>
                  </a:cubicBezTo>
                  <a:cubicBezTo>
                    <a:pt x="279" y="267"/>
                    <a:pt x="276" y="264"/>
                    <a:pt x="271" y="262"/>
                  </a:cubicBezTo>
                  <a:cubicBezTo>
                    <a:pt x="263" y="257"/>
                    <a:pt x="258" y="253"/>
                    <a:pt x="255" y="251"/>
                  </a:cubicBezTo>
                  <a:cubicBezTo>
                    <a:pt x="252" y="248"/>
                    <a:pt x="250" y="245"/>
                    <a:pt x="248" y="241"/>
                  </a:cubicBezTo>
                  <a:cubicBezTo>
                    <a:pt x="246" y="236"/>
                    <a:pt x="245" y="232"/>
                    <a:pt x="245" y="226"/>
                  </a:cubicBezTo>
                  <a:cubicBezTo>
                    <a:pt x="245" y="218"/>
                    <a:pt x="247" y="212"/>
                    <a:pt x="251" y="208"/>
                  </a:cubicBezTo>
                  <a:cubicBezTo>
                    <a:pt x="256" y="203"/>
                    <a:pt x="262" y="201"/>
                    <a:pt x="271" y="200"/>
                  </a:cubicBezTo>
                  <a:lnTo>
                    <a:pt x="271" y="191"/>
                  </a:lnTo>
                  <a:lnTo>
                    <a:pt x="283" y="191"/>
                  </a:lnTo>
                  <a:lnTo>
                    <a:pt x="283" y="200"/>
                  </a:lnTo>
                  <a:cubicBezTo>
                    <a:pt x="291" y="201"/>
                    <a:pt x="297" y="203"/>
                    <a:pt x="301" y="208"/>
                  </a:cubicBezTo>
                  <a:cubicBezTo>
                    <a:pt x="305" y="212"/>
                    <a:pt x="307" y="218"/>
                    <a:pt x="307" y="226"/>
                  </a:cubicBezTo>
                  <a:cubicBezTo>
                    <a:pt x="307" y="227"/>
                    <a:pt x="307" y="229"/>
                    <a:pt x="307" y="231"/>
                  </a:cubicBezTo>
                  <a:close/>
                  <a:moveTo>
                    <a:pt x="247" y="163"/>
                  </a:moveTo>
                  <a:lnTo>
                    <a:pt x="247" y="163"/>
                  </a:lnTo>
                  <a:lnTo>
                    <a:pt x="246" y="163"/>
                  </a:lnTo>
                  <a:lnTo>
                    <a:pt x="246" y="163"/>
                  </a:lnTo>
                  <a:lnTo>
                    <a:pt x="245" y="163"/>
                  </a:lnTo>
                  <a:lnTo>
                    <a:pt x="245" y="163"/>
                  </a:lnTo>
                  <a:lnTo>
                    <a:pt x="244" y="164"/>
                  </a:lnTo>
                  <a:lnTo>
                    <a:pt x="244" y="164"/>
                  </a:lnTo>
                  <a:lnTo>
                    <a:pt x="243" y="164"/>
                  </a:lnTo>
                  <a:lnTo>
                    <a:pt x="243" y="164"/>
                  </a:lnTo>
                  <a:lnTo>
                    <a:pt x="242" y="164"/>
                  </a:lnTo>
                  <a:lnTo>
                    <a:pt x="242" y="164"/>
                  </a:lnTo>
                  <a:lnTo>
                    <a:pt x="241" y="165"/>
                  </a:lnTo>
                  <a:lnTo>
                    <a:pt x="241" y="165"/>
                  </a:lnTo>
                  <a:lnTo>
                    <a:pt x="240" y="165"/>
                  </a:lnTo>
                  <a:lnTo>
                    <a:pt x="239" y="165"/>
                  </a:lnTo>
                  <a:lnTo>
                    <a:pt x="239" y="166"/>
                  </a:lnTo>
                  <a:lnTo>
                    <a:pt x="238" y="166"/>
                  </a:lnTo>
                  <a:lnTo>
                    <a:pt x="238" y="166"/>
                  </a:lnTo>
                  <a:lnTo>
                    <a:pt x="237" y="166"/>
                  </a:lnTo>
                  <a:lnTo>
                    <a:pt x="237" y="166"/>
                  </a:lnTo>
                  <a:lnTo>
                    <a:pt x="236" y="167"/>
                  </a:lnTo>
                  <a:lnTo>
                    <a:pt x="236" y="167"/>
                  </a:lnTo>
                  <a:lnTo>
                    <a:pt x="241" y="176"/>
                  </a:lnTo>
                  <a:lnTo>
                    <a:pt x="241" y="176"/>
                  </a:lnTo>
                  <a:lnTo>
                    <a:pt x="241" y="176"/>
                  </a:lnTo>
                  <a:lnTo>
                    <a:pt x="242" y="176"/>
                  </a:lnTo>
                  <a:lnTo>
                    <a:pt x="242" y="176"/>
                  </a:lnTo>
                  <a:lnTo>
                    <a:pt x="243" y="175"/>
                  </a:lnTo>
                  <a:lnTo>
                    <a:pt x="243" y="175"/>
                  </a:lnTo>
                  <a:lnTo>
                    <a:pt x="244" y="175"/>
                  </a:lnTo>
                  <a:lnTo>
                    <a:pt x="244" y="175"/>
                  </a:lnTo>
                  <a:lnTo>
                    <a:pt x="244" y="175"/>
                  </a:lnTo>
                  <a:lnTo>
                    <a:pt x="245" y="175"/>
                  </a:lnTo>
                  <a:lnTo>
                    <a:pt x="245" y="174"/>
                  </a:lnTo>
                  <a:lnTo>
                    <a:pt x="246" y="174"/>
                  </a:lnTo>
                  <a:lnTo>
                    <a:pt x="246" y="174"/>
                  </a:lnTo>
                  <a:lnTo>
                    <a:pt x="247" y="174"/>
                  </a:lnTo>
                  <a:lnTo>
                    <a:pt x="247" y="174"/>
                  </a:lnTo>
                  <a:lnTo>
                    <a:pt x="248" y="173"/>
                  </a:lnTo>
                  <a:lnTo>
                    <a:pt x="248" y="173"/>
                  </a:lnTo>
                  <a:lnTo>
                    <a:pt x="249" y="173"/>
                  </a:lnTo>
                  <a:lnTo>
                    <a:pt x="249" y="173"/>
                  </a:lnTo>
                  <a:lnTo>
                    <a:pt x="250" y="173"/>
                  </a:lnTo>
                  <a:lnTo>
                    <a:pt x="250" y="173"/>
                  </a:lnTo>
                  <a:lnTo>
                    <a:pt x="247" y="163"/>
                  </a:lnTo>
                  <a:close/>
                  <a:moveTo>
                    <a:pt x="217" y="178"/>
                  </a:moveTo>
                  <a:lnTo>
                    <a:pt x="217" y="178"/>
                  </a:lnTo>
                  <a:lnTo>
                    <a:pt x="217" y="179"/>
                  </a:lnTo>
                  <a:lnTo>
                    <a:pt x="217" y="179"/>
                  </a:lnTo>
                  <a:lnTo>
                    <a:pt x="216" y="179"/>
                  </a:lnTo>
                  <a:lnTo>
                    <a:pt x="216" y="180"/>
                  </a:lnTo>
                  <a:lnTo>
                    <a:pt x="215" y="180"/>
                  </a:lnTo>
                  <a:lnTo>
                    <a:pt x="215" y="180"/>
                  </a:lnTo>
                  <a:lnTo>
                    <a:pt x="215" y="181"/>
                  </a:lnTo>
                  <a:lnTo>
                    <a:pt x="214" y="181"/>
                  </a:lnTo>
                  <a:lnTo>
                    <a:pt x="214" y="181"/>
                  </a:lnTo>
                  <a:lnTo>
                    <a:pt x="213" y="182"/>
                  </a:lnTo>
                  <a:lnTo>
                    <a:pt x="213" y="182"/>
                  </a:lnTo>
                  <a:lnTo>
                    <a:pt x="212" y="183"/>
                  </a:lnTo>
                  <a:lnTo>
                    <a:pt x="212" y="183"/>
                  </a:lnTo>
                  <a:lnTo>
                    <a:pt x="212" y="183"/>
                  </a:lnTo>
                  <a:lnTo>
                    <a:pt x="211" y="184"/>
                  </a:lnTo>
                  <a:lnTo>
                    <a:pt x="211" y="184"/>
                  </a:lnTo>
                  <a:lnTo>
                    <a:pt x="210" y="184"/>
                  </a:lnTo>
                  <a:lnTo>
                    <a:pt x="210" y="185"/>
                  </a:lnTo>
                  <a:lnTo>
                    <a:pt x="210" y="185"/>
                  </a:lnTo>
                  <a:lnTo>
                    <a:pt x="209" y="186"/>
                  </a:lnTo>
                  <a:lnTo>
                    <a:pt x="209" y="186"/>
                  </a:lnTo>
                  <a:lnTo>
                    <a:pt x="217" y="193"/>
                  </a:lnTo>
                  <a:lnTo>
                    <a:pt x="217" y="193"/>
                  </a:lnTo>
                  <a:lnTo>
                    <a:pt x="217" y="193"/>
                  </a:lnTo>
                  <a:lnTo>
                    <a:pt x="218" y="192"/>
                  </a:lnTo>
                  <a:lnTo>
                    <a:pt x="218" y="192"/>
                  </a:lnTo>
                  <a:lnTo>
                    <a:pt x="218" y="192"/>
                  </a:lnTo>
                  <a:lnTo>
                    <a:pt x="219" y="191"/>
                  </a:lnTo>
                  <a:lnTo>
                    <a:pt x="219" y="191"/>
                  </a:lnTo>
                  <a:lnTo>
                    <a:pt x="219" y="191"/>
                  </a:lnTo>
                  <a:lnTo>
                    <a:pt x="220" y="190"/>
                  </a:lnTo>
                  <a:lnTo>
                    <a:pt x="220" y="190"/>
                  </a:lnTo>
                  <a:lnTo>
                    <a:pt x="220" y="190"/>
                  </a:lnTo>
                  <a:lnTo>
                    <a:pt x="221" y="189"/>
                  </a:lnTo>
                  <a:lnTo>
                    <a:pt x="221" y="189"/>
                  </a:lnTo>
                  <a:lnTo>
                    <a:pt x="221" y="189"/>
                  </a:lnTo>
                  <a:lnTo>
                    <a:pt x="222" y="188"/>
                  </a:lnTo>
                  <a:lnTo>
                    <a:pt x="222" y="188"/>
                  </a:lnTo>
                  <a:lnTo>
                    <a:pt x="223" y="188"/>
                  </a:lnTo>
                  <a:lnTo>
                    <a:pt x="223" y="188"/>
                  </a:lnTo>
                  <a:lnTo>
                    <a:pt x="223" y="187"/>
                  </a:lnTo>
                  <a:lnTo>
                    <a:pt x="224" y="187"/>
                  </a:lnTo>
                  <a:lnTo>
                    <a:pt x="224" y="187"/>
                  </a:lnTo>
                  <a:lnTo>
                    <a:pt x="217" y="178"/>
                  </a:lnTo>
                  <a:close/>
                  <a:moveTo>
                    <a:pt x="195" y="204"/>
                  </a:moveTo>
                  <a:lnTo>
                    <a:pt x="195" y="204"/>
                  </a:lnTo>
                  <a:lnTo>
                    <a:pt x="195" y="204"/>
                  </a:lnTo>
                  <a:lnTo>
                    <a:pt x="195" y="205"/>
                  </a:lnTo>
                  <a:lnTo>
                    <a:pt x="195" y="205"/>
                  </a:lnTo>
                  <a:lnTo>
                    <a:pt x="194" y="206"/>
                  </a:lnTo>
                  <a:lnTo>
                    <a:pt x="194" y="206"/>
                  </a:lnTo>
                  <a:lnTo>
                    <a:pt x="194" y="206"/>
                  </a:lnTo>
                  <a:lnTo>
                    <a:pt x="194" y="207"/>
                  </a:lnTo>
                  <a:lnTo>
                    <a:pt x="193" y="207"/>
                  </a:lnTo>
                  <a:lnTo>
                    <a:pt x="193" y="208"/>
                  </a:lnTo>
                  <a:lnTo>
                    <a:pt x="193" y="208"/>
                  </a:lnTo>
                  <a:lnTo>
                    <a:pt x="193" y="209"/>
                  </a:lnTo>
                  <a:lnTo>
                    <a:pt x="192" y="209"/>
                  </a:lnTo>
                  <a:lnTo>
                    <a:pt x="192" y="210"/>
                  </a:lnTo>
                  <a:lnTo>
                    <a:pt x="192" y="210"/>
                  </a:lnTo>
                  <a:lnTo>
                    <a:pt x="192" y="211"/>
                  </a:lnTo>
                  <a:lnTo>
                    <a:pt x="191" y="211"/>
                  </a:lnTo>
                  <a:lnTo>
                    <a:pt x="191" y="212"/>
                  </a:lnTo>
                  <a:lnTo>
                    <a:pt x="191" y="213"/>
                  </a:lnTo>
                  <a:lnTo>
                    <a:pt x="191" y="213"/>
                  </a:lnTo>
                  <a:lnTo>
                    <a:pt x="190" y="214"/>
                  </a:lnTo>
                  <a:lnTo>
                    <a:pt x="190" y="214"/>
                  </a:lnTo>
                  <a:lnTo>
                    <a:pt x="200" y="218"/>
                  </a:lnTo>
                  <a:lnTo>
                    <a:pt x="200" y="218"/>
                  </a:lnTo>
                  <a:lnTo>
                    <a:pt x="200" y="217"/>
                  </a:lnTo>
                  <a:lnTo>
                    <a:pt x="200" y="217"/>
                  </a:lnTo>
                  <a:lnTo>
                    <a:pt x="201" y="216"/>
                  </a:lnTo>
                  <a:lnTo>
                    <a:pt x="201" y="216"/>
                  </a:lnTo>
                  <a:lnTo>
                    <a:pt x="201" y="216"/>
                  </a:lnTo>
                  <a:lnTo>
                    <a:pt x="201" y="215"/>
                  </a:lnTo>
                  <a:lnTo>
                    <a:pt x="202" y="215"/>
                  </a:lnTo>
                  <a:lnTo>
                    <a:pt x="202" y="214"/>
                  </a:lnTo>
                  <a:lnTo>
                    <a:pt x="202" y="214"/>
                  </a:lnTo>
                  <a:lnTo>
                    <a:pt x="202" y="213"/>
                  </a:lnTo>
                  <a:lnTo>
                    <a:pt x="202" y="213"/>
                  </a:lnTo>
                  <a:lnTo>
                    <a:pt x="203" y="212"/>
                  </a:lnTo>
                  <a:lnTo>
                    <a:pt x="203" y="212"/>
                  </a:lnTo>
                  <a:lnTo>
                    <a:pt x="203" y="212"/>
                  </a:lnTo>
                  <a:lnTo>
                    <a:pt x="203" y="211"/>
                  </a:lnTo>
                  <a:lnTo>
                    <a:pt x="204" y="211"/>
                  </a:lnTo>
                  <a:lnTo>
                    <a:pt x="204" y="210"/>
                  </a:lnTo>
                  <a:lnTo>
                    <a:pt x="204" y="210"/>
                  </a:lnTo>
                  <a:lnTo>
                    <a:pt x="204" y="209"/>
                  </a:lnTo>
                  <a:lnTo>
                    <a:pt x="204" y="209"/>
                  </a:lnTo>
                  <a:lnTo>
                    <a:pt x="195" y="204"/>
                  </a:lnTo>
                  <a:close/>
                  <a:moveTo>
                    <a:pt x="184" y="235"/>
                  </a:moveTo>
                  <a:lnTo>
                    <a:pt x="184" y="235"/>
                  </a:lnTo>
                  <a:lnTo>
                    <a:pt x="184" y="236"/>
                  </a:lnTo>
                  <a:lnTo>
                    <a:pt x="184" y="236"/>
                  </a:lnTo>
                  <a:lnTo>
                    <a:pt x="184" y="237"/>
                  </a:lnTo>
                  <a:lnTo>
                    <a:pt x="184" y="238"/>
                  </a:lnTo>
                  <a:lnTo>
                    <a:pt x="183" y="238"/>
                  </a:lnTo>
                  <a:lnTo>
                    <a:pt x="183" y="239"/>
                  </a:lnTo>
                  <a:lnTo>
                    <a:pt x="183" y="239"/>
                  </a:lnTo>
                  <a:lnTo>
                    <a:pt x="183" y="240"/>
                  </a:lnTo>
                  <a:lnTo>
                    <a:pt x="183" y="240"/>
                  </a:lnTo>
                  <a:lnTo>
                    <a:pt x="183" y="241"/>
                  </a:lnTo>
                  <a:lnTo>
                    <a:pt x="183" y="242"/>
                  </a:lnTo>
                  <a:lnTo>
                    <a:pt x="183" y="242"/>
                  </a:lnTo>
                  <a:lnTo>
                    <a:pt x="183" y="243"/>
                  </a:lnTo>
                  <a:lnTo>
                    <a:pt x="183" y="243"/>
                  </a:lnTo>
                  <a:lnTo>
                    <a:pt x="183" y="244"/>
                  </a:lnTo>
                  <a:lnTo>
                    <a:pt x="183" y="245"/>
                  </a:lnTo>
                  <a:lnTo>
                    <a:pt x="183" y="245"/>
                  </a:lnTo>
                  <a:lnTo>
                    <a:pt x="183" y="246"/>
                  </a:lnTo>
                  <a:lnTo>
                    <a:pt x="183" y="246"/>
                  </a:lnTo>
                  <a:lnTo>
                    <a:pt x="183" y="247"/>
                  </a:lnTo>
                  <a:lnTo>
                    <a:pt x="193" y="247"/>
                  </a:lnTo>
                  <a:lnTo>
                    <a:pt x="193" y="247"/>
                  </a:lnTo>
                  <a:lnTo>
                    <a:pt x="193" y="246"/>
                  </a:lnTo>
                  <a:lnTo>
                    <a:pt x="193" y="246"/>
                  </a:lnTo>
                  <a:lnTo>
                    <a:pt x="193" y="245"/>
                  </a:lnTo>
                  <a:lnTo>
                    <a:pt x="193" y="245"/>
                  </a:lnTo>
                  <a:lnTo>
                    <a:pt x="194" y="244"/>
                  </a:lnTo>
                  <a:lnTo>
                    <a:pt x="194" y="244"/>
                  </a:lnTo>
                  <a:lnTo>
                    <a:pt x="194" y="243"/>
                  </a:lnTo>
                  <a:lnTo>
                    <a:pt x="194" y="243"/>
                  </a:lnTo>
                  <a:lnTo>
                    <a:pt x="194" y="242"/>
                  </a:lnTo>
                  <a:lnTo>
                    <a:pt x="194" y="242"/>
                  </a:lnTo>
                  <a:lnTo>
                    <a:pt x="194" y="241"/>
                  </a:lnTo>
                  <a:lnTo>
                    <a:pt x="194" y="241"/>
                  </a:lnTo>
                  <a:lnTo>
                    <a:pt x="194" y="240"/>
                  </a:lnTo>
                  <a:lnTo>
                    <a:pt x="194" y="240"/>
                  </a:lnTo>
                  <a:lnTo>
                    <a:pt x="194" y="239"/>
                  </a:lnTo>
                  <a:lnTo>
                    <a:pt x="194" y="239"/>
                  </a:lnTo>
                  <a:lnTo>
                    <a:pt x="194" y="238"/>
                  </a:lnTo>
                  <a:lnTo>
                    <a:pt x="194" y="238"/>
                  </a:lnTo>
                  <a:lnTo>
                    <a:pt x="194" y="237"/>
                  </a:lnTo>
                  <a:lnTo>
                    <a:pt x="184" y="235"/>
                  </a:lnTo>
                  <a:close/>
                  <a:moveTo>
                    <a:pt x="185" y="269"/>
                  </a:moveTo>
                  <a:lnTo>
                    <a:pt x="185" y="269"/>
                  </a:lnTo>
                  <a:lnTo>
                    <a:pt x="185" y="269"/>
                  </a:lnTo>
                  <a:lnTo>
                    <a:pt x="185" y="270"/>
                  </a:lnTo>
                  <a:lnTo>
                    <a:pt x="185" y="270"/>
                  </a:lnTo>
                  <a:lnTo>
                    <a:pt x="185" y="271"/>
                  </a:lnTo>
                  <a:lnTo>
                    <a:pt x="185" y="271"/>
                  </a:lnTo>
                  <a:lnTo>
                    <a:pt x="185" y="272"/>
                  </a:lnTo>
                  <a:lnTo>
                    <a:pt x="185" y="272"/>
                  </a:lnTo>
                  <a:lnTo>
                    <a:pt x="185" y="273"/>
                  </a:lnTo>
                  <a:lnTo>
                    <a:pt x="186" y="273"/>
                  </a:lnTo>
                  <a:lnTo>
                    <a:pt x="186" y="274"/>
                  </a:lnTo>
                  <a:lnTo>
                    <a:pt x="186" y="275"/>
                  </a:lnTo>
                  <a:lnTo>
                    <a:pt x="186" y="275"/>
                  </a:lnTo>
                  <a:lnTo>
                    <a:pt x="186" y="276"/>
                  </a:lnTo>
                  <a:lnTo>
                    <a:pt x="186" y="276"/>
                  </a:lnTo>
                  <a:lnTo>
                    <a:pt x="186" y="277"/>
                  </a:lnTo>
                  <a:lnTo>
                    <a:pt x="187" y="277"/>
                  </a:lnTo>
                  <a:lnTo>
                    <a:pt x="187" y="278"/>
                  </a:lnTo>
                  <a:lnTo>
                    <a:pt x="187" y="278"/>
                  </a:lnTo>
                  <a:lnTo>
                    <a:pt x="187" y="279"/>
                  </a:lnTo>
                  <a:lnTo>
                    <a:pt x="187" y="279"/>
                  </a:lnTo>
                  <a:lnTo>
                    <a:pt x="187" y="280"/>
                  </a:lnTo>
                  <a:lnTo>
                    <a:pt x="197" y="276"/>
                  </a:lnTo>
                  <a:lnTo>
                    <a:pt x="197" y="276"/>
                  </a:lnTo>
                  <a:lnTo>
                    <a:pt x="197" y="276"/>
                  </a:lnTo>
                  <a:lnTo>
                    <a:pt x="197" y="275"/>
                  </a:lnTo>
                  <a:lnTo>
                    <a:pt x="197" y="275"/>
                  </a:lnTo>
                  <a:lnTo>
                    <a:pt x="197" y="274"/>
                  </a:lnTo>
                  <a:lnTo>
                    <a:pt x="197" y="274"/>
                  </a:lnTo>
                  <a:lnTo>
                    <a:pt x="196" y="273"/>
                  </a:lnTo>
                  <a:lnTo>
                    <a:pt x="196" y="273"/>
                  </a:lnTo>
                  <a:lnTo>
                    <a:pt x="196" y="272"/>
                  </a:lnTo>
                  <a:lnTo>
                    <a:pt x="196" y="272"/>
                  </a:lnTo>
                  <a:lnTo>
                    <a:pt x="196" y="271"/>
                  </a:lnTo>
                  <a:lnTo>
                    <a:pt x="196" y="271"/>
                  </a:lnTo>
                  <a:lnTo>
                    <a:pt x="196" y="270"/>
                  </a:lnTo>
                  <a:lnTo>
                    <a:pt x="196" y="270"/>
                  </a:lnTo>
                  <a:lnTo>
                    <a:pt x="195" y="269"/>
                  </a:lnTo>
                  <a:lnTo>
                    <a:pt x="195" y="269"/>
                  </a:lnTo>
                  <a:lnTo>
                    <a:pt x="195" y="268"/>
                  </a:lnTo>
                  <a:lnTo>
                    <a:pt x="195" y="268"/>
                  </a:lnTo>
                  <a:lnTo>
                    <a:pt x="195" y="267"/>
                  </a:lnTo>
                  <a:lnTo>
                    <a:pt x="195" y="267"/>
                  </a:lnTo>
                  <a:lnTo>
                    <a:pt x="195" y="267"/>
                  </a:lnTo>
                  <a:lnTo>
                    <a:pt x="185" y="269"/>
                  </a:lnTo>
                  <a:close/>
                  <a:moveTo>
                    <a:pt x="197" y="300"/>
                  </a:moveTo>
                  <a:lnTo>
                    <a:pt x="197" y="300"/>
                  </a:lnTo>
                  <a:lnTo>
                    <a:pt x="197" y="300"/>
                  </a:lnTo>
                  <a:lnTo>
                    <a:pt x="197" y="301"/>
                  </a:lnTo>
                  <a:lnTo>
                    <a:pt x="198" y="301"/>
                  </a:lnTo>
                  <a:lnTo>
                    <a:pt x="198" y="302"/>
                  </a:lnTo>
                  <a:lnTo>
                    <a:pt x="198" y="302"/>
                  </a:lnTo>
                  <a:lnTo>
                    <a:pt x="199" y="302"/>
                  </a:lnTo>
                  <a:lnTo>
                    <a:pt x="199" y="303"/>
                  </a:lnTo>
                  <a:lnTo>
                    <a:pt x="199" y="303"/>
                  </a:lnTo>
                  <a:lnTo>
                    <a:pt x="200" y="304"/>
                  </a:lnTo>
                  <a:lnTo>
                    <a:pt x="200" y="304"/>
                  </a:lnTo>
                  <a:lnTo>
                    <a:pt x="200" y="305"/>
                  </a:lnTo>
                  <a:lnTo>
                    <a:pt x="201" y="305"/>
                  </a:lnTo>
                  <a:lnTo>
                    <a:pt x="201" y="306"/>
                  </a:lnTo>
                  <a:lnTo>
                    <a:pt x="201" y="306"/>
                  </a:lnTo>
                  <a:lnTo>
                    <a:pt x="202" y="306"/>
                  </a:lnTo>
                  <a:lnTo>
                    <a:pt x="202" y="307"/>
                  </a:lnTo>
                  <a:lnTo>
                    <a:pt x="202" y="307"/>
                  </a:lnTo>
                  <a:lnTo>
                    <a:pt x="203" y="308"/>
                  </a:lnTo>
                  <a:lnTo>
                    <a:pt x="203" y="308"/>
                  </a:lnTo>
                  <a:lnTo>
                    <a:pt x="203" y="309"/>
                  </a:lnTo>
                  <a:lnTo>
                    <a:pt x="204" y="309"/>
                  </a:lnTo>
                  <a:lnTo>
                    <a:pt x="212" y="302"/>
                  </a:lnTo>
                  <a:lnTo>
                    <a:pt x="212" y="302"/>
                  </a:lnTo>
                  <a:lnTo>
                    <a:pt x="211" y="302"/>
                  </a:lnTo>
                  <a:lnTo>
                    <a:pt x="211" y="301"/>
                  </a:lnTo>
                  <a:lnTo>
                    <a:pt x="211" y="301"/>
                  </a:lnTo>
                  <a:lnTo>
                    <a:pt x="210" y="300"/>
                  </a:lnTo>
                  <a:lnTo>
                    <a:pt x="210" y="300"/>
                  </a:lnTo>
                  <a:lnTo>
                    <a:pt x="210" y="300"/>
                  </a:lnTo>
                  <a:lnTo>
                    <a:pt x="209" y="299"/>
                  </a:lnTo>
                  <a:lnTo>
                    <a:pt x="209" y="299"/>
                  </a:lnTo>
                  <a:lnTo>
                    <a:pt x="209" y="298"/>
                  </a:lnTo>
                  <a:lnTo>
                    <a:pt x="209" y="298"/>
                  </a:lnTo>
                  <a:lnTo>
                    <a:pt x="208" y="298"/>
                  </a:lnTo>
                  <a:lnTo>
                    <a:pt x="208" y="297"/>
                  </a:lnTo>
                  <a:lnTo>
                    <a:pt x="208" y="297"/>
                  </a:lnTo>
                  <a:lnTo>
                    <a:pt x="207" y="296"/>
                  </a:lnTo>
                  <a:lnTo>
                    <a:pt x="207" y="296"/>
                  </a:lnTo>
                  <a:lnTo>
                    <a:pt x="207" y="296"/>
                  </a:lnTo>
                  <a:lnTo>
                    <a:pt x="207" y="295"/>
                  </a:lnTo>
                  <a:lnTo>
                    <a:pt x="206" y="295"/>
                  </a:lnTo>
                  <a:lnTo>
                    <a:pt x="206" y="294"/>
                  </a:lnTo>
                  <a:lnTo>
                    <a:pt x="206" y="294"/>
                  </a:lnTo>
                  <a:lnTo>
                    <a:pt x="197" y="300"/>
                  </a:lnTo>
                  <a:close/>
                  <a:moveTo>
                    <a:pt x="220" y="324"/>
                  </a:moveTo>
                  <a:lnTo>
                    <a:pt x="220" y="324"/>
                  </a:lnTo>
                  <a:lnTo>
                    <a:pt x="220" y="325"/>
                  </a:lnTo>
                  <a:lnTo>
                    <a:pt x="221" y="325"/>
                  </a:lnTo>
                  <a:lnTo>
                    <a:pt x="221" y="325"/>
                  </a:lnTo>
                  <a:lnTo>
                    <a:pt x="221" y="326"/>
                  </a:lnTo>
                  <a:lnTo>
                    <a:pt x="222" y="326"/>
                  </a:lnTo>
                  <a:lnTo>
                    <a:pt x="222" y="326"/>
                  </a:lnTo>
                  <a:lnTo>
                    <a:pt x="223" y="327"/>
                  </a:lnTo>
                  <a:lnTo>
                    <a:pt x="223" y="327"/>
                  </a:lnTo>
                  <a:lnTo>
                    <a:pt x="224" y="327"/>
                  </a:lnTo>
                  <a:lnTo>
                    <a:pt x="224" y="328"/>
                  </a:lnTo>
                  <a:lnTo>
                    <a:pt x="225" y="328"/>
                  </a:lnTo>
                  <a:lnTo>
                    <a:pt x="225" y="328"/>
                  </a:lnTo>
                  <a:lnTo>
                    <a:pt x="226" y="328"/>
                  </a:lnTo>
                  <a:lnTo>
                    <a:pt x="226" y="329"/>
                  </a:lnTo>
                  <a:lnTo>
                    <a:pt x="227" y="329"/>
                  </a:lnTo>
                  <a:lnTo>
                    <a:pt x="227" y="329"/>
                  </a:lnTo>
                  <a:lnTo>
                    <a:pt x="228" y="330"/>
                  </a:lnTo>
                  <a:lnTo>
                    <a:pt x="228" y="330"/>
                  </a:lnTo>
                  <a:lnTo>
                    <a:pt x="228" y="330"/>
                  </a:lnTo>
                  <a:lnTo>
                    <a:pt x="229" y="330"/>
                  </a:lnTo>
                  <a:lnTo>
                    <a:pt x="229" y="331"/>
                  </a:lnTo>
                  <a:lnTo>
                    <a:pt x="235" y="321"/>
                  </a:lnTo>
                  <a:lnTo>
                    <a:pt x="234" y="321"/>
                  </a:lnTo>
                  <a:lnTo>
                    <a:pt x="234" y="321"/>
                  </a:lnTo>
                  <a:lnTo>
                    <a:pt x="233" y="321"/>
                  </a:lnTo>
                  <a:lnTo>
                    <a:pt x="233" y="320"/>
                  </a:lnTo>
                  <a:lnTo>
                    <a:pt x="233" y="320"/>
                  </a:lnTo>
                  <a:lnTo>
                    <a:pt x="232" y="320"/>
                  </a:lnTo>
                  <a:lnTo>
                    <a:pt x="232" y="320"/>
                  </a:lnTo>
                  <a:lnTo>
                    <a:pt x="231" y="319"/>
                  </a:lnTo>
                  <a:lnTo>
                    <a:pt x="231" y="319"/>
                  </a:lnTo>
                  <a:lnTo>
                    <a:pt x="230" y="319"/>
                  </a:lnTo>
                  <a:lnTo>
                    <a:pt x="230" y="319"/>
                  </a:lnTo>
                  <a:lnTo>
                    <a:pt x="230" y="318"/>
                  </a:lnTo>
                  <a:lnTo>
                    <a:pt x="229" y="318"/>
                  </a:lnTo>
                  <a:lnTo>
                    <a:pt x="229" y="318"/>
                  </a:lnTo>
                  <a:lnTo>
                    <a:pt x="228" y="318"/>
                  </a:lnTo>
                  <a:lnTo>
                    <a:pt x="228" y="317"/>
                  </a:lnTo>
                  <a:lnTo>
                    <a:pt x="228" y="317"/>
                  </a:lnTo>
                  <a:lnTo>
                    <a:pt x="227" y="317"/>
                  </a:lnTo>
                  <a:lnTo>
                    <a:pt x="227" y="316"/>
                  </a:lnTo>
                  <a:lnTo>
                    <a:pt x="226" y="316"/>
                  </a:lnTo>
                  <a:lnTo>
                    <a:pt x="226" y="316"/>
                  </a:lnTo>
                  <a:lnTo>
                    <a:pt x="220" y="324"/>
                  </a:lnTo>
                  <a:close/>
                  <a:moveTo>
                    <a:pt x="250" y="339"/>
                  </a:moveTo>
                  <a:lnTo>
                    <a:pt x="250" y="339"/>
                  </a:lnTo>
                  <a:lnTo>
                    <a:pt x="250" y="339"/>
                  </a:lnTo>
                  <a:lnTo>
                    <a:pt x="251" y="339"/>
                  </a:lnTo>
                  <a:lnTo>
                    <a:pt x="251" y="340"/>
                  </a:lnTo>
                  <a:lnTo>
                    <a:pt x="252" y="340"/>
                  </a:lnTo>
                  <a:lnTo>
                    <a:pt x="252" y="340"/>
                  </a:lnTo>
                  <a:lnTo>
                    <a:pt x="253" y="340"/>
                  </a:lnTo>
                  <a:lnTo>
                    <a:pt x="253" y="340"/>
                  </a:lnTo>
                  <a:lnTo>
                    <a:pt x="254" y="340"/>
                  </a:lnTo>
                  <a:lnTo>
                    <a:pt x="255" y="340"/>
                  </a:lnTo>
                  <a:lnTo>
                    <a:pt x="255" y="341"/>
                  </a:lnTo>
                  <a:lnTo>
                    <a:pt x="256" y="341"/>
                  </a:lnTo>
                  <a:lnTo>
                    <a:pt x="256" y="341"/>
                  </a:lnTo>
                  <a:lnTo>
                    <a:pt x="257" y="341"/>
                  </a:lnTo>
                  <a:lnTo>
                    <a:pt x="257" y="341"/>
                  </a:lnTo>
                  <a:lnTo>
                    <a:pt x="258" y="341"/>
                  </a:lnTo>
                  <a:lnTo>
                    <a:pt x="259" y="341"/>
                  </a:lnTo>
                  <a:lnTo>
                    <a:pt x="259" y="341"/>
                  </a:lnTo>
                  <a:lnTo>
                    <a:pt x="260" y="341"/>
                  </a:lnTo>
                  <a:lnTo>
                    <a:pt x="260" y="341"/>
                  </a:lnTo>
                  <a:lnTo>
                    <a:pt x="261" y="342"/>
                  </a:lnTo>
                  <a:lnTo>
                    <a:pt x="261" y="342"/>
                  </a:lnTo>
                  <a:lnTo>
                    <a:pt x="263" y="331"/>
                  </a:lnTo>
                  <a:lnTo>
                    <a:pt x="262" y="331"/>
                  </a:lnTo>
                  <a:lnTo>
                    <a:pt x="262" y="331"/>
                  </a:lnTo>
                  <a:lnTo>
                    <a:pt x="261" y="331"/>
                  </a:lnTo>
                  <a:lnTo>
                    <a:pt x="261" y="331"/>
                  </a:lnTo>
                  <a:lnTo>
                    <a:pt x="260" y="331"/>
                  </a:lnTo>
                  <a:lnTo>
                    <a:pt x="260" y="331"/>
                  </a:lnTo>
                  <a:lnTo>
                    <a:pt x="259" y="331"/>
                  </a:lnTo>
                  <a:lnTo>
                    <a:pt x="259" y="330"/>
                  </a:lnTo>
                  <a:lnTo>
                    <a:pt x="258" y="330"/>
                  </a:lnTo>
                  <a:lnTo>
                    <a:pt x="258" y="330"/>
                  </a:lnTo>
                  <a:lnTo>
                    <a:pt x="257" y="330"/>
                  </a:lnTo>
                  <a:lnTo>
                    <a:pt x="257" y="330"/>
                  </a:lnTo>
                  <a:lnTo>
                    <a:pt x="256" y="330"/>
                  </a:lnTo>
                  <a:lnTo>
                    <a:pt x="256" y="330"/>
                  </a:lnTo>
                  <a:lnTo>
                    <a:pt x="255" y="330"/>
                  </a:lnTo>
                  <a:lnTo>
                    <a:pt x="255" y="330"/>
                  </a:lnTo>
                  <a:lnTo>
                    <a:pt x="254" y="329"/>
                  </a:lnTo>
                  <a:lnTo>
                    <a:pt x="254" y="329"/>
                  </a:lnTo>
                  <a:lnTo>
                    <a:pt x="253" y="329"/>
                  </a:lnTo>
                  <a:lnTo>
                    <a:pt x="253" y="329"/>
                  </a:lnTo>
                  <a:lnTo>
                    <a:pt x="253" y="329"/>
                  </a:lnTo>
                  <a:lnTo>
                    <a:pt x="250" y="339"/>
                  </a:lnTo>
                  <a:close/>
                  <a:moveTo>
                    <a:pt x="283" y="342"/>
                  </a:moveTo>
                  <a:lnTo>
                    <a:pt x="283" y="342"/>
                  </a:lnTo>
                  <a:lnTo>
                    <a:pt x="284" y="342"/>
                  </a:lnTo>
                  <a:lnTo>
                    <a:pt x="284" y="342"/>
                  </a:lnTo>
                  <a:lnTo>
                    <a:pt x="285" y="342"/>
                  </a:lnTo>
                  <a:lnTo>
                    <a:pt x="285" y="342"/>
                  </a:lnTo>
                  <a:lnTo>
                    <a:pt x="286" y="342"/>
                  </a:lnTo>
                  <a:lnTo>
                    <a:pt x="287" y="342"/>
                  </a:lnTo>
                  <a:lnTo>
                    <a:pt x="287" y="342"/>
                  </a:lnTo>
                  <a:lnTo>
                    <a:pt x="288" y="342"/>
                  </a:lnTo>
                  <a:lnTo>
                    <a:pt x="288" y="342"/>
                  </a:lnTo>
                  <a:lnTo>
                    <a:pt x="289" y="342"/>
                  </a:lnTo>
                  <a:lnTo>
                    <a:pt x="289" y="341"/>
                  </a:lnTo>
                  <a:lnTo>
                    <a:pt x="290" y="341"/>
                  </a:lnTo>
                  <a:lnTo>
                    <a:pt x="291" y="341"/>
                  </a:lnTo>
                  <a:lnTo>
                    <a:pt x="291" y="341"/>
                  </a:lnTo>
                  <a:lnTo>
                    <a:pt x="292" y="341"/>
                  </a:lnTo>
                  <a:lnTo>
                    <a:pt x="292" y="341"/>
                  </a:lnTo>
                  <a:lnTo>
                    <a:pt x="293" y="341"/>
                  </a:lnTo>
                  <a:lnTo>
                    <a:pt x="293" y="341"/>
                  </a:lnTo>
                  <a:lnTo>
                    <a:pt x="294" y="341"/>
                  </a:lnTo>
                  <a:lnTo>
                    <a:pt x="295" y="341"/>
                  </a:lnTo>
                  <a:lnTo>
                    <a:pt x="295" y="341"/>
                  </a:lnTo>
                  <a:lnTo>
                    <a:pt x="292" y="330"/>
                  </a:lnTo>
                  <a:lnTo>
                    <a:pt x="292" y="330"/>
                  </a:lnTo>
                  <a:lnTo>
                    <a:pt x="292" y="330"/>
                  </a:lnTo>
                  <a:lnTo>
                    <a:pt x="291" y="330"/>
                  </a:lnTo>
                  <a:lnTo>
                    <a:pt x="291" y="330"/>
                  </a:lnTo>
                  <a:lnTo>
                    <a:pt x="290" y="331"/>
                  </a:lnTo>
                  <a:lnTo>
                    <a:pt x="290" y="331"/>
                  </a:lnTo>
                  <a:lnTo>
                    <a:pt x="289" y="331"/>
                  </a:lnTo>
                  <a:lnTo>
                    <a:pt x="289" y="331"/>
                  </a:lnTo>
                  <a:lnTo>
                    <a:pt x="288" y="331"/>
                  </a:lnTo>
                  <a:lnTo>
                    <a:pt x="288" y="331"/>
                  </a:lnTo>
                  <a:lnTo>
                    <a:pt x="287" y="331"/>
                  </a:lnTo>
                  <a:lnTo>
                    <a:pt x="287" y="331"/>
                  </a:lnTo>
                  <a:lnTo>
                    <a:pt x="286" y="331"/>
                  </a:lnTo>
                  <a:lnTo>
                    <a:pt x="286" y="331"/>
                  </a:lnTo>
                  <a:lnTo>
                    <a:pt x="285" y="331"/>
                  </a:lnTo>
                  <a:lnTo>
                    <a:pt x="285" y="331"/>
                  </a:lnTo>
                  <a:lnTo>
                    <a:pt x="284" y="332"/>
                  </a:lnTo>
                  <a:lnTo>
                    <a:pt x="284" y="332"/>
                  </a:lnTo>
                  <a:lnTo>
                    <a:pt x="283" y="332"/>
                  </a:lnTo>
                  <a:lnTo>
                    <a:pt x="283" y="332"/>
                  </a:lnTo>
                  <a:lnTo>
                    <a:pt x="282" y="332"/>
                  </a:lnTo>
                  <a:lnTo>
                    <a:pt x="283" y="342"/>
                  </a:lnTo>
                  <a:close/>
                  <a:moveTo>
                    <a:pt x="316" y="333"/>
                  </a:moveTo>
                  <a:lnTo>
                    <a:pt x="316" y="333"/>
                  </a:lnTo>
                  <a:lnTo>
                    <a:pt x="316" y="333"/>
                  </a:lnTo>
                  <a:lnTo>
                    <a:pt x="316" y="333"/>
                  </a:lnTo>
                  <a:lnTo>
                    <a:pt x="317" y="333"/>
                  </a:lnTo>
                  <a:lnTo>
                    <a:pt x="317" y="332"/>
                  </a:lnTo>
                  <a:lnTo>
                    <a:pt x="318" y="332"/>
                  </a:lnTo>
                  <a:lnTo>
                    <a:pt x="318" y="332"/>
                  </a:lnTo>
                  <a:lnTo>
                    <a:pt x="319" y="332"/>
                  </a:lnTo>
                  <a:lnTo>
                    <a:pt x="319" y="331"/>
                  </a:lnTo>
                  <a:lnTo>
                    <a:pt x="320" y="331"/>
                  </a:lnTo>
                  <a:lnTo>
                    <a:pt x="320" y="331"/>
                  </a:lnTo>
                  <a:lnTo>
                    <a:pt x="321" y="330"/>
                  </a:lnTo>
                  <a:lnTo>
                    <a:pt x="321" y="330"/>
                  </a:lnTo>
                  <a:lnTo>
                    <a:pt x="322" y="330"/>
                  </a:lnTo>
                  <a:lnTo>
                    <a:pt x="322" y="330"/>
                  </a:lnTo>
                  <a:lnTo>
                    <a:pt x="323" y="329"/>
                  </a:lnTo>
                  <a:lnTo>
                    <a:pt x="323" y="329"/>
                  </a:lnTo>
                  <a:lnTo>
                    <a:pt x="324" y="329"/>
                  </a:lnTo>
                  <a:lnTo>
                    <a:pt x="324" y="328"/>
                  </a:lnTo>
                  <a:lnTo>
                    <a:pt x="325" y="328"/>
                  </a:lnTo>
                  <a:lnTo>
                    <a:pt x="325" y="328"/>
                  </a:lnTo>
                  <a:lnTo>
                    <a:pt x="325" y="328"/>
                  </a:lnTo>
                  <a:lnTo>
                    <a:pt x="320" y="319"/>
                  </a:lnTo>
                  <a:lnTo>
                    <a:pt x="319" y="319"/>
                  </a:lnTo>
                  <a:lnTo>
                    <a:pt x="319" y="319"/>
                  </a:lnTo>
                  <a:lnTo>
                    <a:pt x="318" y="319"/>
                  </a:lnTo>
                  <a:lnTo>
                    <a:pt x="318" y="320"/>
                  </a:lnTo>
                  <a:lnTo>
                    <a:pt x="318" y="320"/>
                  </a:lnTo>
                  <a:lnTo>
                    <a:pt x="317" y="320"/>
                  </a:lnTo>
                  <a:lnTo>
                    <a:pt x="317" y="320"/>
                  </a:lnTo>
                  <a:lnTo>
                    <a:pt x="316" y="321"/>
                  </a:lnTo>
                  <a:lnTo>
                    <a:pt x="316" y="321"/>
                  </a:lnTo>
                  <a:lnTo>
                    <a:pt x="315" y="321"/>
                  </a:lnTo>
                  <a:lnTo>
                    <a:pt x="315" y="321"/>
                  </a:lnTo>
                  <a:lnTo>
                    <a:pt x="315" y="322"/>
                  </a:lnTo>
                  <a:lnTo>
                    <a:pt x="314" y="322"/>
                  </a:lnTo>
                  <a:lnTo>
                    <a:pt x="314" y="322"/>
                  </a:lnTo>
                  <a:lnTo>
                    <a:pt x="313" y="322"/>
                  </a:lnTo>
                  <a:lnTo>
                    <a:pt x="313" y="323"/>
                  </a:lnTo>
                  <a:lnTo>
                    <a:pt x="312" y="323"/>
                  </a:lnTo>
                  <a:lnTo>
                    <a:pt x="312" y="323"/>
                  </a:lnTo>
                  <a:lnTo>
                    <a:pt x="312" y="323"/>
                  </a:lnTo>
                  <a:lnTo>
                    <a:pt x="311" y="324"/>
                  </a:lnTo>
                  <a:lnTo>
                    <a:pt x="311" y="324"/>
                  </a:lnTo>
                  <a:lnTo>
                    <a:pt x="316" y="333"/>
                  </a:lnTo>
                  <a:close/>
                  <a:moveTo>
                    <a:pt x="343" y="313"/>
                  </a:moveTo>
                  <a:lnTo>
                    <a:pt x="343" y="313"/>
                  </a:lnTo>
                  <a:lnTo>
                    <a:pt x="343" y="313"/>
                  </a:lnTo>
                  <a:lnTo>
                    <a:pt x="343" y="312"/>
                  </a:lnTo>
                  <a:lnTo>
                    <a:pt x="343" y="312"/>
                  </a:lnTo>
                  <a:lnTo>
                    <a:pt x="344" y="312"/>
                  </a:lnTo>
                  <a:lnTo>
                    <a:pt x="344" y="311"/>
                  </a:lnTo>
                  <a:lnTo>
                    <a:pt x="345" y="311"/>
                  </a:lnTo>
                  <a:lnTo>
                    <a:pt x="345" y="310"/>
                  </a:lnTo>
                  <a:lnTo>
                    <a:pt x="345" y="310"/>
                  </a:lnTo>
                  <a:lnTo>
                    <a:pt x="346" y="310"/>
                  </a:lnTo>
                  <a:lnTo>
                    <a:pt x="346" y="309"/>
                  </a:lnTo>
                  <a:lnTo>
                    <a:pt x="346" y="309"/>
                  </a:lnTo>
                  <a:lnTo>
                    <a:pt x="347" y="308"/>
                  </a:lnTo>
                  <a:lnTo>
                    <a:pt x="347" y="308"/>
                  </a:lnTo>
                  <a:lnTo>
                    <a:pt x="347" y="307"/>
                  </a:lnTo>
                  <a:lnTo>
                    <a:pt x="348" y="307"/>
                  </a:lnTo>
                  <a:lnTo>
                    <a:pt x="348" y="306"/>
                  </a:lnTo>
                  <a:lnTo>
                    <a:pt x="348" y="306"/>
                  </a:lnTo>
                  <a:lnTo>
                    <a:pt x="349" y="306"/>
                  </a:lnTo>
                  <a:lnTo>
                    <a:pt x="349" y="305"/>
                  </a:lnTo>
                  <a:lnTo>
                    <a:pt x="349" y="305"/>
                  </a:lnTo>
                  <a:lnTo>
                    <a:pt x="350" y="304"/>
                  </a:lnTo>
                  <a:lnTo>
                    <a:pt x="341" y="298"/>
                  </a:lnTo>
                  <a:lnTo>
                    <a:pt x="341" y="298"/>
                  </a:lnTo>
                  <a:lnTo>
                    <a:pt x="341" y="299"/>
                  </a:lnTo>
                  <a:lnTo>
                    <a:pt x="340" y="299"/>
                  </a:lnTo>
                  <a:lnTo>
                    <a:pt x="340" y="300"/>
                  </a:lnTo>
                  <a:lnTo>
                    <a:pt x="340" y="300"/>
                  </a:lnTo>
                  <a:lnTo>
                    <a:pt x="339" y="300"/>
                  </a:lnTo>
                  <a:lnTo>
                    <a:pt x="339" y="301"/>
                  </a:lnTo>
                  <a:lnTo>
                    <a:pt x="339" y="301"/>
                  </a:lnTo>
                  <a:lnTo>
                    <a:pt x="338" y="302"/>
                  </a:lnTo>
                  <a:lnTo>
                    <a:pt x="338" y="302"/>
                  </a:lnTo>
                  <a:lnTo>
                    <a:pt x="338" y="302"/>
                  </a:lnTo>
                  <a:lnTo>
                    <a:pt x="337" y="303"/>
                  </a:lnTo>
                  <a:lnTo>
                    <a:pt x="337" y="303"/>
                  </a:lnTo>
                  <a:lnTo>
                    <a:pt x="337" y="303"/>
                  </a:lnTo>
                  <a:lnTo>
                    <a:pt x="337" y="304"/>
                  </a:lnTo>
                  <a:lnTo>
                    <a:pt x="336" y="304"/>
                  </a:lnTo>
                  <a:lnTo>
                    <a:pt x="336" y="305"/>
                  </a:lnTo>
                  <a:lnTo>
                    <a:pt x="336" y="305"/>
                  </a:lnTo>
                  <a:lnTo>
                    <a:pt x="335" y="305"/>
                  </a:lnTo>
                  <a:lnTo>
                    <a:pt x="335" y="306"/>
                  </a:lnTo>
                  <a:lnTo>
                    <a:pt x="335" y="306"/>
                  </a:lnTo>
                  <a:lnTo>
                    <a:pt x="343" y="313"/>
                  </a:lnTo>
                  <a:close/>
                  <a:moveTo>
                    <a:pt x="360" y="285"/>
                  </a:moveTo>
                  <a:lnTo>
                    <a:pt x="360" y="285"/>
                  </a:lnTo>
                  <a:lnTo>
                    <a:pt x="361" y="284"/>
                  </a:lnTo>
                  <a:lnTo>
                    <a:pt x="361" y="284"/>
                  </a:lnTo>
                  <a:lnTo>
                    <a:pt x="361" y="283"/>
                  </a:lnTo>
                  <a:lnTo>
                    <a:pt x="361" y="283"/>
                  </a:lnTo>
                  <a:lnTo>
                    <a:pt x="361" y="282"/>
                  </a:lnTo>
                  <a:lnTo>
                    <a:pt x="362" y="282"/>
                  </a:lnTo>
                  <a:lnTo>
                    <a:pt x="362" y="281"/>
                  </a:lnTo>
                  <a:lnTo>
                    <a:pt x="362" y="281"/>
                  </a:lnTo>
                  <a:lnTo>
                    <a:pt x="362" y="280"/>
                  </a:lnTo>
                  <a:lnTo>
                    <a:pt x="362" y="279"/>
                  </a:lnTo>
                  <a:lnTo>
                    <a:pt x="363" y="279"/>
                  </a:lnTo>
                  <a:lnTo>
                    <a:pt x="363" y="278"/>
                  </a:lnTo>
                  <a:lnTo>
                    <a:pt x="363" y="278"/>
                  </a:lnTo>
                  <a:lnTo>
                    <a:pt x="363" y="277"/>
                  </a:lnTo>
                  <a:lnTo>
                    <a:pt x="363" y="277"/>
                  </a:lnTo>
                  <a:lnTo>
                    <a:pt x="363" y="276"/>
                  </a:lnTo>
                  <a:lnTo>
                    <a:pt x="364" y="276"/>
                  </a:lnTo>
                  <a:lnTo>
                    <a:pt x="364" y="275"/>
                  </a:lnTo>
                  <a:lnTo>
                    <a:pt x="364" y="275"/>
                  </a:lnTo>
                  <a:lnTo>
                    <a:pt x="364" y="274"/>
                  </a:lnTo>
                  <a:lnTo>
                    <a:pt x="364" y="274"/>
                  </a:lnTo>
                  <a:lnTo>
                    <a:pt x="354" y="271"/>
                  </a:lnTo>
                  <a:lnTo>
                    <a:pt x="354" y="271"/>
                  </a:lnTo>
                  <a:lnTo>
                    <a:pt x="354" y="272"/>
                  </a:lnTo>
                  <a:lnTo>
                    <a:pt x="353" y="272"/>
                  </a:lnTo>
                  <a:lnTo>
                    <a:pt x="353" y="273"/>
                  </a:lnTo>
                  <a:lnTo>
                    <a:pt x="353" y="273"/>
                  </a:lnTo>
                  <a:lnTo>
                    <a:pt x="353" y="274"/>
                  </a:lnTo>
                  <a:lnTo>
                    <a:pt x="353" y="274"/>
                  </a:lnTo>
                  <a:lnTo>
                    <a:pt x="353" y="275"/>
                  </a:lnTo>
                  <a:lnTo>
                    <a:pt x="353" y="275"/>
                  </a:lnTo>
                  <a:lnTo>
                    <a:pt x="352" y="276"/>
                  </a:lnTo>
                  <a:lnTo>
                    <a:pt x="352" y="276"/>
                  </a:lnTo>
                  <a:lnTo>
                    <a:pt x="352" y="277"/>
                  </a:lnTo>
                  <a:lnTo>
                    <a:pt x="352" y="277"/>
                  </a:lnTo>
                  <a:lnTo>
                    <a:pt x="352" y="278"/>
                  </a:lnTo>
                  <a:lnTo>
                    <a:pt x="352" y="278"/>
                  </a:lnTo>
                  <a:lnTo>
                    <a:pt x="351" y="278"/>
                  </a:lnTo>
                  <a:lnTo>
                    <a:pt x="351" y="279"/>
                  </a:lnTo>
                  <a:lnTo>
                    <a:pt x="351" y="279"/>
                  </a:lnTo>
                  <a:lnTo>
                    <a:pt x="351" y="280"/>
                  </a:lnTo>
                  <a:lnTo>
                    <a:pt x="351" y="280"/>
                  </a:lnTo>
                  <a:lnTo>
                    <a:pt x="351" y="281"/>
                  </a:lnTo>
                  <a:lnTo>
                    <a:pt x="360" y="285"/>
                  </a:lnTo>
                  <a:close/>
                  <a:moveTo>
                    <a:pt x="367" y="252"/>
                  </a:moveTo>
                  <a:lnTo>
                    <a:pt x="367" y="252"/>
                  </a:lnTo>
                  <a:lnTo>
                    <a:pt x="367" y="252"/>
                  </a:lnTo>
                  <a:lnTo>
                    <a:pt x="367" y="251"/>
                  </a:lnTo>
                  <a:lnTo>
                    <a:pt x="367" y="250"/>
                  </a:lnTo>
                  <a:lnTo>
                    <a:pt x="367" y="250"/>
                  </a:lnTo>
                  <a:lnTo>
                    <a:pt x="367" y="249"/>
                  </a:lnTo>
                  <a:lnTo>
                    <a:pt x="367" y="249"/>
                  </a:lnTo>
                  <a:lnTo>
                    <a:pt x="367" y="248"/>
                  </a:lnTo>
                  <a:lnTo>
                    <a:pt x="367" y="247"/>
                  </a:lnTo>
                  <a:lnTo>
                    <a:pt x="367" y="247"/>
                  </a:lnTo>
                  <a:lnTo>
                    <a:pt x="367" y="246"/>
                  </a:lnTo>
                  <a:lnTo>
                    <a:pt x="367" y="246"/>
                  </a:lnTo>
                  <a:lnTo>
                    <a:pt x="367" y="245"/>
                  </a:lnTo>
                  <a:lnTo>
                    <a:pt x="367" y="245"/>
                  </a:lnTo>
                  <a:lnTo>
                    <a:pt x="367" y="244"/>
                  </a:lnTo>
                  <a:lnTo>
                    <a:pt x="367" y="243"/>
                  </a:lnTo>
                  <a:lnTo>
                    <a:pt x="367" y="243"/>
                  </a:lnTo>
                  <a:lnTo>
                    <a:pt x="367" y="242"/>
                  </a:lnTo>
                  <a:lnTo>
                    <a:pt x="367" y="242"/>
                  </a:lnTo>
                  <a:lnTo>
                    <a:pt x="367" y="241"/>
                  </a:lnTo>
                  <a:lnTo>
                    <a:pt x="366" y="241"/>
                  </a:lnTo>
                  <a:lnTo>
                    <a:pt x="356" y="242"/>
                  </a:lnTo>
                  <a:lnTo>
                    <a:pt x="356" y="242"/>
                  </a:lnTo>
                  <a:lnTo>
                    <a:pt x="356" y="243"/>
                  </a:lnTo>
                  <a:lnTo>
                    <a:pt x="356" y="243"/>
                  </a:lnTo>
                  <a:lnTo>
                    <a:pt x="356" y="244"/>
                  </a:lnTo>
                  <a:lnTo>
                    <a:pt x="356" y="244"/>
                  </a:lnTo>
                  <a:lnTo>
                    <a:pt x="356" y="245"/>
                  </a:lnTo>
                  <a:lnTo>
                    <a:pt x="356" y="245"/>
                  </a:lnTo>
                  <a:lnTo>
                    <a:pt x="356" y="246"/>
                  </a:lnTo>
                  <a:lnTo>
                    <a:pt x="356" y="246"/>
                  </a:lnTo>
                  <a:lnTo>
                    <a:pt x="356" y="247"/>
                  </a:lnTo>
                  <a:lnTo>
                    <a:pt x="356" y="247"/>
                  </a:lnTo>
                  <a:lnTo>
                    <a:pt x="356" y="248"/>
                  </a:lnTo>
                  <a:lnTo>
                    <a:pt x="356" y="248"/>
                  </a:lnTo>
                  <a:lnTo>
                    <a:pt x="356" y="249"/>
                  </a:lnTo>
                  <a:lnTo>
                    <a:pt x="356" y="249"/>
                  </a:lnTo>
                  <a:lnTo>
                    <a:pt x="356" y="250"/>
                  </a:lnTo>
                  <a:lnTo>
                    <a:pt x="356" y="250"/>
                  </a:lnTo>
                  <a:lnTo>
                    <a:pt x="356" y="251"/>
                  </a:lnTo>
                  <a:lnTo>
                    <a:pt x="356" y="252"/>
                  </a:lnTo>
                  <a:lnTo>
                    <a:pt x="356" y="252"/>
                  </a:lnTo>
                  <a:lnTo>
                    <a:pt x="367" y="252"/>
                  </a:lnTo>
                  <a:close/>
                  <a:moveTo>
                    <a:pt x="361" y="219"/>
                  </a:moveTo>
                  <a:lnTo>
                    <a:pt x="361" y="219"/>
                  </a:lnTo>
                  <a:lnTo>
                    <a:pt x="361" y="218"/>
                  </a:lnTo>
                  <a:lnTo>
                    <a:pt x="361" y="218"/>
                  </a:lnTo>
                  <a:lnTo>
                    <a:pt x="361" y="217"/>
                  </a:lnTo>
                  <a:lnTo>
                    <a:pt x="361" y="217"/>
                  </a:lnTo>
                  <a:lnTo>
                    <a:pt x="360" y="216"/>
                  </a:lnTo>
                  <a:lnTo>
                    <a:pt x="360" y="216"/>
                  </a:lnTo>
                  <a:lnTo>
                    <a:pt x="360" y="215"/>
                  </a:lnTo>
                  <a:lnTo>
                    <a:pt x="360" y="215"/>
                  </a:lnTo>
                  <a:lnTo>
                    <a:pt x="360" y="214"/>
                  </a:lnTo>
                  <a:lnTo>
                    <a:pt x="359" y="214"/>
                  </a:lnTo>
                  <a:lnTo>
                    <a:pt x="359" y="213"/>
                  </a:lnTo>
                  <a:lnTo>
                    <a:pt x="359" y="213"/>
                  </a:lnTo>
                  <a:lnTo>
                    <a:pt x="359" y="212"/>
                  </a:lnTo>
                  <a:lnTo>
                    <a:pt x="358" y="211"/>
                  </a:lnTo>
                  <a:lnTo>
                    <a:pt x="358" y="211"/>
                  </a:lnTo>
                  <a:lnTo>
                    <a:pt x="358" y="210"/>
                  </a:lnTo>
                  <a:lnTo>
                    <a:pt x="358" y="210"/>
                  </a:lnTo>
                  <a:lnTo>
                    <a:pt x="357" y="209"/>
                  </a:lnTo>
                  <a:lnTo>
                    <a:pt x="357" y="209"/>
                  </a:lnTo>
                  <a:lnTo>
                    <a:pt x="357" y="208"/>
                  </a:lnTo>
                  <a:lnTo>
                    <a:pt x="357" y="208"/>
                  </a:lnTo>
                  <a:lnTo>
                    <a:pt x="347" y="213"/>
                  </a:lnTo>
                  <a:lnTo>
                    <a:pt x="347" y="213"/>
                  </a:lnTo>
                  <a:lnTo>
                    <a:pt x="348" y="214"/>
                  </a:lnTo>
                  <a:lnTo>
                    <a:pt x="348" y="214"/>
                  </a:lnTo>
                  <a:lnTo>
                    <a:pt x="348" y="215"/>
                  </a:lnTo>
                  <a:lnTo>
                    <a:pt x="348" y="215"/>
                  </a:lnTo>
                  <a:lnTo>
                    <a:pt x="349" y="216"/>
                  </a:lnTo>
                  <a:lnTo>
                    <a:pt x="349" y="216"/>
                  </a:lnTo>
                  <a:lnTo>
                    <a:pt x="349" y="216"/>
                  </a:lnTo>
                  <a:lnTo>
                    <a:pt x="349" y="217"/>
                  </a:lnTo>
                  <a:lnTo>
                    <a:pt x="349" y="217"/>
                  </a:lnTo>
                  <a:lnTo>
                    <a:pt x="350" y="218"/>
                  </a:lnTo>
                  <a:lnTo>
                    <a:pt x="350" y="218"/>
                  </a:lnTo>
                  <a:lnTo>
                    <a:pt x="350" y="219"/>
                  </a:lnTo>
                  <a:lnTo>
                    <a:pt x="350" y="219"/>
                  </a:lnTo>
                  <a:lnTo>
                    <a:pt x="350" y="220"/>
                  </a:lnTo>
                  <a:lnTo>
                    <a:pt x="351" y="220"/>
                  </a:lnTo>
                  <a:lnTo>
                    <a:pt x="351" y="221"/>
                  </a:lnTo>
                  <a:lnTo>
                    <a:pt x="351" y="221"/>
                  </a:lnTo>
                  <a:lnTo>
                    <a:pt x="351" y="221"/>
                  </a:lnTo>
                  <a:lnTo>
                    <a:pt x="351" y="222"/>
                  </a:lnTo>
                  <a:lnTo>
                    <a:pt x="351" y="222"/>
                  </a:lnTo>
                  <a:lnTo>
                    <a:pt x="361" y="219"/>
                  </a:lnTo>
                  <a:close/>
                  <a:moveTo>
                    <a:pt x="344" y="190"/>
                  </a:moveTo>
                  <a:lnTo>
                    <a:pt x="344" y="190"/>
                  </a:lnTo>
                  <a:lnTo>
                    <a:pt x="344" y="190"/>
                  </a:lnTo>
                  <a:lnTo>
                    <a:pt x="344" y="189"/>
                  </a:lnTo>
                  <a:lnTo>
                    <a:pt x="343" y="189"/>
                  </a:lnTo>
                  <a:lnTo>
                    <a:pt x="343" y="188"/>
                  </a:lnTo>
                  <a:lnTo>
                    <a:pt x="343" y="188"/>
                  </a:lnTo>
                  <a:lnTo>
                    <a:pt x="342" y="188"/>
                  </a:lnTo>
                  <a:lnTo>
                    <a:pt x="342" y="187"/>
                  </a:lnTo>
                  <a:lnTo>
                    <a:pt x="342" y="187"/>
                  </a:lnTo>
                  <a:lnTo>
                    <a:pt x="341" y="186"/>
                  </a:lnTo>
                  <a:lnTo>
                    <a:pt x="341" y="186"/>
                  </a:lnTo>
                  <a:lnTo>
                    <a:pt x="340" y="186"/>
                  </a:lnTo>
                  <a:lnTo>
                    <a:pt x="340" y="185"/>
                  </a:lnTo>
                  <a:lnTo>
                    <a:pt x="340" y="185"/>
                  </a:lnTo>
                  <a:lnTo>
                    <a:pt x="339" y="184"/>
                  </a:lnTo>
                  <a:lnTo>
                    <a:pt x="339" y="184"/>
                  </a:lnTo>
                  <a:lnTo>
                    <a:pt x="338" y="184"/>
                  </a:lnTo>
                  <a:lnTo>
                    <a:pt x="338" y="183"/>
                  </a:lnTo>
                  <a:lnTo>
                    <a:pt x="338" y="183"/>
                  </a:lnTo>
                  <a:lnTo>
                    <a:pt x="337" y="183"/>
                  </a:lnTo>
                  <a:lnTo>
                    <a:pt x="337" y="182"/>
                  </a:lnTo>
                  <a:lnTo>
                    <a:pt x="336" y="182"/>
                  </a:lnTo>
                  <a:lnTo>
                    <a:pt x="329" y="190"/>
                  </a:lnTo>
                  <a:lnTo>
                    <a:pt x="330" y="190"/>
                  </a:lnTo>
                  <a:lnTo>
                    <a:pt x="330" y="190"/>
                  </a:lnTo>
                  <a:lnTo>
                    <a:pt x="330" y="191"/>
                  </a:lnTo>
                  <a:lnTo>
                    <a:pt x="331" y="191"/>
                  </a:lnTo>
                  <a:lnTo>
                    <a:pt x="331" y="191"/>
                  </a:lnTo>
                  <a:lnTo>
                    <a:pt x="331" y="192"/>
                  </a:lnTo>
                  <a:lnTo>
                    <a:pt x="332" y="192"/>
                  </a:lnTo>
                  <a:lnTo>
                    <a:pt x="332" y="192"/>
                  </a:lnTo>
                  <a:lnTo>
                    <a:pt x="333" y="193"/>
                  </a:lnTo>
                  <a:lnTo>
                    <a:pt x="333" y="193"/>
                  </a:lnTo>
                  <a:lnTo>
                    <a:pt x="333" y="193"/>
                  </a:lnTo>
                  <a:lnTo>
                    <a:pt x="334" y="194"/>
                  </a:lnTo>
                  <a:lnTo>
                    <a:pt x="334" y="194"/>
                  </a:lnTo>
                  <a:lnTo>
                    <a:pt x="334" y="195"/>
                  </a:lnTo>
                  <a:lnTo>
                    <a:pt x="335" y="195"/>
                  </a:lnTo>
                  <a:lnTo>
                    <a:pt x="335" y="195"/>
                  </a:lnTo>
                  <a:lnTo>
                    <a:pt x="335" y="196"/>
                  </a:lnTo>
                  <a:lnTo>
                    <a:pt x="336" y="196"/>
                  </a:lnTo>
                  <a:lnTo>
                    <a:pt x="336" y="196"/>
                  </a:lnTo>
                  <a:lnTo>
                    <a:pt x="336" y="197"/>
                  </a:lnTo>
                  <a:lnTo>
                    <a:pt x="336" y="197"/>
                  </a:lnTo>
                  <a:lnTo>
                    <a:pt x="344" y="190"/>
                  </a:lnTo>
                  <a:close/>
                  <a:moveTo>
                    <a:pt x="318" y="169"/>
                  </a:moveTo>
                  <a:lnTo>
                    <a:pt x="318" y="169"/>
                  </a:lnTo>
                  <a:lnTo>
                    <a:pt x="318" y="169"/>
                  </a:lnTo>
                  <a:lnTo>
                    <a:pt x="317" y="169"/>
                  </a:lnTo>
                  <a:lnTo>
                    <a:pt x="317" y="168"/>
                  </a:lnTo>
                  <a:lnTo>
                    <a:pt x="316" y="168"/>
                  </a:lnTo>
                  <a:lnTo>
                    <a:pt x="316" y="168"/>
                  </a:lnTo>
                  <a:lnTo>
                    <a:pt x="315" y="168"/>
                  </a:lnTo>
                  <a:lnTo>
                    <a:pt x="315" y="167"/>
                  </a:lnTo>
                  <a:lnTo>
                    <a:pt x="314" y="167"/>
                  </a:lnTo>
                  <a:lnTo>
                    <a:pt x="314" y="167"/>
                  </a:lnTo>
                  <a:lnTo>
                    <a:pt x="313" y="167"/>
                  </a:lnTo>
                  <a:lnTo>
                    <a:pt x="313" y="166"/>
                  </a:lnTo>
                  <a:lnTo>
                    <a:pt x="312" y="166"/>
                  </a:lnTo>
                  <a:lnTo>
                    <a:pt x="312" y="166"/>
                  </a:lnTo>
                  <a:lnTo>
                    <a:pt x="311" y="166"/>
                  </a:lnTo>
                  <a:lnTo>
                    <a:pt x="311" y="166"/>
                  </a:lnTo>
                  <a:lnTo>
                    <a:pt x="310" y="165"/>
                  </a:lnTo>
                  <a:lnTo>
                    <a:pt x="310" y="165"/>
                  </a:lnTo>
                  <a:lnTo>
                    <a:pt x="309" y="165"/>
                  </a:lnTo>
                  <a:lnTo>
                    <a:pt x="309" y="165"/>
                  </a:lnTo>
                  <a:lnTo>
                    <a:pt x="308" y="164"/>
                  </a:lnTo>
                  <a:lnTo>
                    <a:pt x="308" y="164"/>
                  </a:lnTo>
                  <a:lnTo>
                    <a:pt x="304" y="174"/>
                  </a:lnTo>
                  <a:lnTo>
                    <a:pt x="304" y="174"/>
                  </a:lnTo>
                  <a:lnTo>
                    <a:pt x="305" y="175"/>
                  </a:lnTo>
                  <a:lnTo>
                    <a:pt x="305" y="175"/>
                  </a:lnTo>
                  <a:lnTo>
                    <a:pt x="306" y="175"/>
                  </a:lnTo>
                  <a:lnTo>
                    <a:pt x="306" y="175"/>
                  </a:lnTo>
                  <a:lnTo>
                    <a:pt x="307" y="175"/>
                  </a:lnTo>
                  <a:lnTo>
                    <a:pt x="307" y="175"/>
                  </a:lnTo>
                  <a:lnTo>
                    <a:pt x="308" y="176"/>
                  </a:lnTo>
                  <a:lnTo>
                    <a:pt x="308" y="176"/>
                  </a:lnTo>
                  <a:lnTo>
                    <a:pt x="308" y="176"/>
                  </a:lnTo>
                  <a:lnTo>
                    <a:pt x="309" y="176"/>
                  </a:lnTo>
                  <a:lnTo>
                    <a:pt x="309" y="176"/>
                  </a:lnTo>
                  <a:lnTo>
                    <a:pt x="310" y="177"/>
                  </a:lnTo>
                  <a:lnTo>
                    <a:pt x="310" y="177"/>
                  </a:lnTo>
                  <a:lnTo>
                    <a:pt x="311" y="177"/>
                  </a:lnTo>
                  <a:lnTo>
                    <a:pt x="311" y="177"/>
                  </a:lnTo>
                  <a:lnTo>
                    <a:pt x="312" y="178"/>
                  </a:lnTo>
                  <a:lnTo>
                    <a:pt x="312" y="178"/>
                  </a:lnTo>
                  <a:lnTo>
                    <a:pt x="312" y="178"/>
                  </a:lnTo>
                  <a:lnTo>
                    <a:pt x="313" y="178"/>
                  </a:lnTo>
                  <a:lnTo>
                    <a:pt x="313" y="178"/>
                  </a:lnTo>
                  <a:lnTo>
                    <a:pt x="318" y="169"/>
                  </a:lnTo>
                  <a:close/>
                  <a:moveTo>
                    <a:pt x="275" y="138"/>
                  </a:moveTo>
                  <a:lnTo>
                    <a:pt x="275" y="138"/>
                  </a:lnTo>
                  <a:cubicBezTo>
                    <a:pt x="213" y="138"/>
                    <a:pt x="163" y="189"/>
                    <a:pt x="163" y="250"/>
                  </a:cubicBezTo>
                  <a:cubicBezTo>
                    <a:pt x="163" y="312"/>
                    <a:pt x="213" y="362"/>
                    <a:pt x="275" y="362"/>
                  </a:cubicBezTo>
                  <a:cubicBezTo>
                    <a:pt x="337" y="362"/>
                    <a:pt x="387" y="312"/>
                    <a:pt x="387" y="250"/>
                  </a:cubicBezTo>
                  <a:cubicBezTo>
                    <a:pt x="387" y="189"/>
                    <a:pt x="337" y="138"/>
                    <a:pt x="275" y="138"/>
                  </a:cubicBezTo>
                  <a:close/>
                  <a:moveTo>
                    <a:pt x="18" y="92"/>
                  </a:moveTo>
                  <a:lnTo>
                    <a:pt x="18" y="92"/>
                  </a:lnTo>
                  <a:cubicBezTo>
                    <a:pt x="39" y="90"/>
                    <a:pt x="61" y="89"/>
                    <a:pt x="83" y="88"/>
                  </a:cubicBezTo>
                  <a:cubicBezTo>
                    <a:pt x="68" y="87"/>
                    <a:pt x="53" y="86"/>
                    <a:pt x="39" y="84"/>
                  </a:cubicBezTo>
                  <a:cubicBezTo>
                    <a:pt x="29" y="83"/>
                    <a:pt x="21" y="76"/>
                    <a:pt x="21" y="66"/>
                  </a:cubicBezTo>
                  <a:cubicBezTo>
                    <a:pt x="21" y="52"/>
                    <a:pt x="21" y="38"/>
                    <a:pt x="21" y="23"/>
                  </a:cubicBezTo>
                  <a:cubicBezTo>
                    <a:pt x="21" y="13"/>
                    <a:pt x="29" y="6"/>
                    <a:pt x="39" y="5"/>
                  </a:cubicBezTo>
                  <a:cubicBezTo>
                    <a:pt x="98" y="0"/>
                    <a:pt x="156" y="0"/>
                    <a:pt x="215" y="5"/>
                  </a:cubicBezTo>
                  <a:cubicBezTo>
                    <a:pt x="225" y="6"/>
                    <a:pt x="233" y="13"/>
                    <a:pt x="233" y="23"/>
                  </a:cubicBezTo>
                  <a:cubicBezTo>
                    <a:pt x="233" y="38"/>
                    <a:pt x="233" y="52"/>
                    <a:pt x="233" y="66"/>
                  </a:cubicBezTo>
                  <a:cubicBezTo>
                    <a:pt x="233" y="76"/>
                    <a:pt x="225" y="83"/>
                    <a:pt x="215" y="84"/>
                  </a:cubicBezTo>
                  <a:cubicBezTo>
                    <a:pt x="194" y="87"/>
                    <a:pt x="173" y="88"/>
                    <a:pt x="151" y="89"/>
                  </a:cubicBezTo>
                  <a:cubicBezTo>
                    <a:pt x="166" y="90"/>
                    <a:pt x="180" y="91"/>
                    <a:pt x="194" y="92"/>
                  </a:cubicBezTo>
                  <a:cubicBezTo>
                    <a:pt x="204" y="93"/>
                    <a:pt x="212" y="100"/>
                    <a:pt x="212" y="110"/>
                  </a:cubicBezTo>
                  <a:lnTo>
                    <a:pt x="212" y="131"/>
                  </a:lnTo>
                  <a:cubicBezTo>
                    <a:pt x="200" y="137"/>
                    <a:pt x="189" y="145"/>
                    <a:pt x="179" y="155"/>
                  </a:cubicBezTo>
                  <a:cubicBezTo>
                    <a:pt x="174" y="161"/>
                    <a:pt x="168" y="167"/>
                    <a:pt x="164" y="174"/>
                  </a:cubicBezTo>
                  <a:cubicBezTo>
                    <a:pt x="115" y="177"/>
                    <a:pt x="66" y="176"/>
                    <a:pt x="18" y="171"/>
                  </a:cubicBezTo>
                  <a:cubicBezTo>
                    <a:pt x="8" y="170"/>
                    <a:pt x="0" y="163"/>
                    <a:pt x="0" y="153"/>
                  </a:cubicBezTo>
                  <a:cubicBezTo>
                    <a:pt x="0" y="139"/>
                    <a:pt x="0" y="124"/>
                    <a:pt x="0" y="110"/>
                  </a:cubicBezTo>
                  <a:cubicBezTo>
                    <a:pt x="0" y="100"/>
                    <a:pt x="8" y="93"/>
                    <a:pt x="18" y="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9" name="Rectangle 3"/>
          <p:cNvSpPr txBox="1">
            <a:spLocks noChangeArrowheads="1"/>
          </p:cNvSpPr>
          <p:nvPr/>
        </p:nvSpPr>
        <p:spPr bwMode="auto">
          <a:xfrm>
            <a:off x="675642" y="4725232"/>
            <a:ext cx="9190186"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zh-CN" sz="6400" b="1" dirty="0">
                <a:solidFill>
                  <a:schemeClr val="tx1"/>
                </a:solidFill>
                <a:latin typeface="+mn-ea"/>
                <a:ea typeface="+mn-ea"/>
              </a:rPr>
              <a:t>公共安全體驗專案介紹</a:t>
            </a:r>
            <a:endParaRPr lang="zh-CN" altLang="zh-CN" sz="6400" b="1" dirty="0">
              <a:solidFill>
                <a:schemeClr val="tx1"/>
              </a:solidFill>
              <a:latin typeface="+mn-ea"/>
              <a:ea typeface="+mn-ea"/>
            </a:endParaRPr>
          </a:p>
        </p:txBody>
      </p:sp>
      <p:sp>
        <p:nvSpPr>
          <p:cNvPr id="52" name="Freeform 7"/>
          <p:cNvSpPr/>
          <p:nvPr/>
        </p:nvSpPr>
        <p:spPr bwMode="auto">
          <a:xfrm>
            <a:off x="10661651" y="5151828"/>
            <a:ext cx="1318104" cy="1319545"/>
          </a:xfrm>
          <a:custGeom>
            <a:avLst/>
            <a:gdLst>
              <a:gd name="T0" fmla="*/ 2199 w 2504"/>
              <a:gd name="T1" fmla="*/ 0 h 2504"/>
              <a:gd name="T2" fmla="*/ 2504 w 2504"/>
              <a:gd name="T3" fmla="*/ 0 h 2504"/>
              <a:gd name="T4" fmla="*/ 2504 w 2504"/>
              <a:gd name="T5" fmla="*/ 2504 h 2504"/>
              <a:gd name="T6" fmla="*/ 0 w 2504"/>
              <a:gd name="T7" fmla="*/ 2504 h 2504"/>
              <a:gd name="T8" fmla="*/ 0 w 2504"/>
              <a:gd name="T9" fmla="*/ 2199 h 2504"/>
              <a:gd name="T10" fmla="*/ 1970 w 2504"/>
              <a:gd name="T11" fmla="*/ 2199 h 2504"/>
              <a:gd name="T12" fmla="*/ 87 w 2504"/>
              <a:gd name="T13" fmla="*/ 315 h 2504"/>
              <a:gd name="T14" fmla="*/ 303 w 2504"/>
              <a:gd name="T15" fmla="*/ 99 h 2504"/>
              <a:gd name="T16" fmla="*/ 2199 w 2504"/>
              <a:gd name="T17" fmla="*/ 1996 h 2504"/>
              <a:gd name="T18" fmla="*/ 2199 w 2504"/>
              <a:gd name="T19" fmla="*/ 0 h 2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4" h="2504">
                <a:moveTo>
                  <a:pt x="2199" y="0"/>
                </a:moveTo>
                <a:lnTo>
                  <a:pt x="2504" y="0"/>
                </a:lnTo>
                <a:lnTo>
                  <a:pt x="2504" y="2504"/>
                </a:lnTo>
                <a:lnTo>
                  <a:pt x="0" y="2504"/>
                </a:lnTo>
                <a:lnTo>
                  <a:pt x="0" y="2199"/>
                </a:lnTo>
                <a:lnTo>
                  <a:pt x="1970" y="2199"/>
                </a:lnTo>
                <a:lnTo>
                  <a:pt x="87" y="315"/>
                </a:lnTo>
                <a:lnTo>
                  <a:pt x="303" y="99"/>
                </a:lnTo>
                <a:lnTo>
                  <a:pt x="2199" y="1996"/>
                </a:lnTo>
                <a:lnTo>
                  <a:pt x="2199" y="0"/>
                </a:lnTo>
                <a:close/>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zh-CN" altLang="en-US"/>
          </a:p>
        </p:txBody>
      </p:sp>
      <p:sp>
        <p:nvSpPr>
          <p:cNvPr id="6" name="Rectangle 5"/>
          <p:cNvSpPr>
            <a:spLocks noChangeArrowheads="1"/>
          </p:cNvSpPr>
          <p:nvPr/>
        </p:nvSpPr>
        <p:spPr bwMode="auto">
          <a:xfrm>
            <a:off x="0" y="3933056"/>
            <a:ext cx="7145631" cy="81520"/>
          </a:xfrm>
          <a:prstGeom prst="rect">
            <a:avLst/>
          </a:prstGeom>
          <a:solidFill>
            <a:schemeClr val="tx1"/>
          </a:solidFill>
          <a:ln>
            <a:noFill/>
          </a:ln>
        </p:spPr>
        <p:txBody>
          <a:bodyPr vert="horz" wrap="square" lIns="91440" tIns="45720" rIns="91440" bIns="45720" numCol="1" anchor="t" anchorCtr="0" compatLnSpc="1"/>
          <a:lstStyle/>
          <a:p>
            <a:endParaRPr lang="zh-CN" altLang="en-US"/>
          </a:p>
        </p:txBody>
      </p:sp>
      <p:sp>
        <p:nvSpPr>
          <p:cNvPr id="7" name="Rectangle 6"/>
          <p:cNvSpPr>
            <a:spLocks noChangeArrowheads="1"/>
          </p:cNvSpPr>
          <p:nvPr/>
        </p:nvSpPr>
        <p:spPr bwMode="auto">
          <a:xfrm>
            <a:off x="7133089" y="3933056"/>
            <a:ext cx="1266711" cy="81520"/>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8" name="Rectangle 7"/>
          <p:cNvSpPr>
            <a:spLocks noChangeArrowheads="1"/>
          </p:cNvSpPr>
          <p:nvPr/>
        </p:nvSpPr>
        <p:spPr bwMode="auto">
          <a:xfrm>
            <a:off x="8399801" y="3933056"/>
            <a:ext cx="1265144" cy="81520"/>
          </a:xfrm>
          <a:prstGeom prst="rect">
            <a:avLst/>
          </a:prstGeom>
          <a:solidFill>
            <a:schemeClr val="bg1"/>
          </a:solidFill>
          <a:ln>
            <a:noFill/>
          </a:ln>
        </p:spPr>
        <p:txBody>
          <a:bodyPr vert="horz" wrap="square" lIns="91440" tIns="45720" rIns="91440" bIns="45720" numCol="1" anchor="t" anchorCtr="0" compatLnSpc="1"/>
          <a:lstStyle/>
          <a:p>
            <a:endParaRPr lang="zh-CN" altLang="en-US"/>
          </a:p>
        </p:txBody>
      </p:sp>
      <p:sp>
        <p:nvSpPr>
          <p:cNvPr id="9" name="Rectangle 8"/>
          <p:cNvSpPr>
            <a:spLocks noChangeArrowheads="1"/>
          </p:cNvSpPr>
          <p:nvPr/>
        </p:nvSpPr>
        <p:spPr bwMode="auto">
          <a:xfrm>
            <a:off x="9664945" y="3933056"/>
            <a:ext cx="1266711" cy="81520"/>
          </a:xfrm>
          <a:prstGeom prst="rect">
            <a:avLst/>
          </a:prstGeom>
          <a:solidFill>
            <a:schemeClr val="tx2"/>
          </a:solidFill>
          <a:ln>
            <a:noFill/>
          </a:ln>
        </p:spPr>
        <p:txBody>
          <a:bodyPr vert="horz" wrap="square" lIns="91440" tIns="45720" rIns="91440" bIns="45720" numCol="1" anchor="t" anchorCtr="0" compatLnSpc="1"/>
          <a:lstStyle/>
          <a:p>
            <a:endParaRPr lang="zh-CN" altLang="en-US"/>
          </a:p>
        </p:txBody>
      </p:sp>
      <p:sp>
        <p:nvSpPr>
          <p:cNvPr id="10" name="Rectangle 9"/>
          <p:cNvSpPr>
            <a:spLocks noChangeArrowheads="1"/>
          </p:cNvSpPr>
          <p:nvPr/>
        </p:nvSpPr>
        <p:spPr bwMode="auto">
          <a:xfrm>
            <a:off x="10931656" y="3933056"/>
            <a:ext cx="1265144" cy="81520"/>
          </a:xfrm>
          <a:prstGeom prst="rect">
            <a:avLst/>
          </a:prstGeom>
          <a:solidFill>
            <a:schemeClr val="bg2"/>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9437">
        <p14:flash/>
      </p:transition>
    </mc:Choice>
    <mc:Fallback>
      <p:transition spd="slow" advTm="9437">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2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0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20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90"/>
                                              </p:val>
                                            </p:tav>
                                            <p:tav tm="100000">
                                              <p:val>
                                                <p:fltVal val="0"/>
                                              </p:val>
                                            </p:tav>
                                          </p:tavLst>
                                        </p:anim>
                                        <p:animEffect transition="in" filter="fade">
                                          <p:cBhvr>
                                            <p:cTn id="15" dur="500"/>
                                            <p:tgtEl>
                                              <p:spTgt spid="7"/>
                                            </p:tgtEl>
                                          </p:cBhvr>
                                        </p:animEffect>
                                      </p:childTnLst>
                                    </p:cTn>
                                  </p:par>
                                  <p:par>
                                    <p:cTn id="16" presetID="31" presetClass="entr" presetSubtype="0" fill="hold" grpId="0" nodeType="withEffect">
                                      <p:stCondLst>
                                        <p:cond delay="10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 calcmode="lin" valueType="num">
                                          <p:cBhvr>
                                            <p:cTn id="20" dur="500" fill="hold"/>
                                            <p:tgtEl>
                                              <p:spTgt spid="8"/>
                                            </p:tgtEl>
                                            <p:attrNameLst>
                                              <p:attrName>style.rotation</p:attrName>
                                            </p:attrNameLst>
                                          </p:cBhvr>
                                          <p:tavLst>
                                            <p:tav tm="0">
                                              <p:val>
                                                <p:fltVal val="90"/>
                                              </p:val>
                                            </p:tav>
                                            <p:tav tm="100000">
                                              <p:val>
                                                <p:fltVal val="0"/>
                                              </p:val>
                                            </p:tav>
                                          </p:tavLst>
                                        </p:anim>
                                        <p:animEffect transition="in" filter="fade">
                                          <p:cBhvr>
                                            <p:cTn id="21" dur="500"/>
                                            <p:tgtEl>
                                              <p:spTgt spid="8"/>
                                            </p:tgtEl>
                                          </p:cBhvr>
                                        </p:animEffect>
                                      </p:childTnLst>
                                    </p:cTn>
                                  </p:par>
                                  <p:par>
                                    <p:cTn id="22" presetID="31" presetClass="entr" presetSubtype="0" fill="hold" grpId="0" nodeType="withEffect">
                                      <p:stCondLst>
                                        <p:cond delay="20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 calcmode="lin" valueType="num">
                                          <p:cBhvr>
                                            <p:cTn id="26" dur="500" fill="hold"/>
                                            <p:tgtEl>
                                              <p:spTgt spid="9"/>
                                            </p:tgtEl>
                                            <p:attrNameLst>
                                              <p:attrName>style.rotation</p:attrName>
                                            </p:attrNameLst>
                                          </p:cBhvr>
                                          <p:tavLst>
                                            <p:tav tm="0">
                                              <p:val>
                                                <p:fltVal val="90"/>
                                              </p:val>
                                            </p:tav>
                                            <p:tav tm="100000">
                                              <p:val>
                                                <p:fltVal val="0"/>
                                              </p:val>
                                            </p:tav>
                                          </p:tavLst>
                                        </p:anim>
                                        <p:animEffect transition="in" filter="fade">
                                          <p:cBhvr>
                                            <p:cTn id="27" dur="500"/>
                                            <p:tgtEl>
                                              <p:spTgt spid="9"/>
                                            </p:tgtEl>
                                          </p:cBhvr>
                                        </p:animEffect>
                                      </p:childTnLst>
                                    </p:cTn>
                                  </p:par>
                                  <p:par>
                                    <p:cTn id="28" presetID="31" presetClass="entr" presetSubtype="0" fill="hold" grpId="0" nodeType="withEffect">
                                      <p:stCondLst>
                                        <p:cond delay="3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 calcmode="lin" valueType="num">
                                          <p:cBhvr>
                                            <p:cTn id="32" dur="500" fill="hold"/>
                                            <p:tgtEl>
                                              <p:spTgt spid="10"/>
                                            </p:tgtEl>
                                            <p:attrNameLst>
                                              <p:attrName>style.rotation</p:attrName>
                                            </p:attrNameLst>
                                          </p:cBhvr>
                                          <p:tavLst>
                                            <p:tav tm="0">
                                              <p:val>
                                                <p:fltVal val="90"/>
                                              </p:val>
                                            </p:tav>
                                            <p:tav tm="100000">
                                              <p:val>
                                                <p:fltVal val="0"/>
                                              </p:val>
                                            </p:tav>
                                          </p:tavLst>
                                        </p:anim>
                                        <p:animEffect transition="in" filter="fade">
                                          <p:cBhvr>
                                            <p:cTn id="33" dur="500"/>
                                            <p:tgtEl>
                                              <p:spTgt spid="10"/>
                                            </p:tgtEl>
                                          </p:cBhvr>
                                        </p:animEffect>
                                      </p:childTnLst>
                                    </p:cTn>
                                  </p:par>
                                </p:childTnLst>
                              </p:cTn>
                            </p:par>
                            <p:par>
                              <p:cTn id="34" fill="hold">
                                <p:stCondLst>
                                  <p:cond delay="1500"/>
                                </p:stCondLst>
                                <p:childTnLst>
                                  <p:par>
                                    <p:cTn id="35" presetID="2" presetClass="entr" presetSubtype="12"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12" fill="hold" nodeType="withEffect">
                                      <p:stCondLst>
                                        <p:cond delay="10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0-#ppt_w/2"/>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par>
                                    <p:cTn id="43" presetID="2" presetClass="entr" presetSubtype="12" fill="hold" nodeType="withEffect">
                                      <p:stCondLst>
                                        <p:cond delay="200"/>
                                      </p:stCondLst>
                                      <p:childTnLst>
                                        <p:set>
                                          <p:cBhvr>
                                            <p:cTn id="44" dur="1" fill="hold">
                                              <p:stCondLst>
                                                <p:cond delay="0"/>
                                              </p:stCondLst>
                                            </p:cTn>
                                            <p:tgtEl>
                                              <p:spTgt spid="37"/>
                                            </p:tgtEl>
                                            <p:attrNameLst>
                                              <p:attrName>style.visibility</p:attrName>
                                            </p:attrNameLst>
                                          </p:cBhvr>
                                          <p:to>
                                            <p:strVal val="visible"/>
                                          </p:to>
                                        </p:set>
                                        <p:anim calcmode="lin" valueType="num">
                                          <p:cBhvr additive="base">
                                            <p:cTn id="45" dur="500" fill="hold"/>
                                            <p:tgtEl>
                                              <p:spTgt spid="37"/>
                                            </p:tgtEl>
                                            <p:attrNameLst>
                                              <p:attrName>ppt_x</p:attrName>
                                            </p:attrNameLst>
                                          </p:cBhvr>
                                          <p:tavLst>
                                            <p:tav tm="0">
                                              <p:val>
                                                <p:strVal val="0-#ppt_w/2"/>
                                              </p:val>
                                            </p:tav>
                                            <p:tav tm="100000">
                                              <p:val>
                                                <p:strVal val="#ppt_x"/>
                                              </p:val>
                                            </p:tav>
                                          </p:tavLst>
                                        </p:anim>
                                        <p:anim calcmode="lin" valueType="num">
                                          <p:cBhvr additive="base">
                                            <p:cTn id="46" dur="500" fill="hold"/>
                                            <p:tgtEl>
                                              <p:spTgt spid="37"/>
                                            </p:tgtEl>
                                            <p:attrNameLst>
                                              <p:attrName>ppt_y</p:attrName>
                                            </p:attrNameLst>
                                          </p:cBhvr>
                                          <p:tavLst>
                                            <p:tav tm="0">
                                              <p:val>
                                                <p:strVal val="1+#ppt_h/2"/>
                                              </p:val>
                                            </p:tav>
                                            <p:tav tm="100000">
                                              <p:val>
                                                <p:strVal val="#ppt_y"/>
                                              </p:val>
                                            </p:tav>
                                          </p:tavLst>
                                        </p:anim>
                                      </p:childTnLst>
                                    </p:cTn>
                                  </p:par>
                                  <p:par>
                                    <p:cTn id="47" presetID="2" presetClass="entr" presetSubtype="12" fill="hold" nodeType="withEffect">
                                      <p:stCondLst>
                                        <p:cond delay="30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0-#ppt_w/2"/>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par>
                                    <p:cTn id="51" presetID="2" presetClass="entr" presetSubtype="12" fill="hold" nodeType="withEffect">
                                      <p:stCondLst>
                                        <p:cond delay="40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500" fill="hold"/>
                                            <p:tgtEl>
                                              <p:spTgt spid="41"/>
                                            </p:tgtEl>
                                            <p:attrNameLst>
                                              <p:attrName>ppt_x</p:attrName>
                                            </p:attrNameLst>
                                          </p:cBhvr>
                                          <p:tavLst>
                                            <p:tav tm="0">
                                              <p:val>
                                                <p:strVal val="0-#ppt_w/2"/>
                                              </p:val>
                                            </p:tav>
                                            <p:tav tm="100000">
                                              <p:val>
                                                <p:strVal val="#ppt_x"/>
                                              </p:val>
                                            </p:tav>
                                          </p:tavLst>
                                        </p:anim>
                                        <p:anim calcmode="lin" valueType="num">
                                          <p:cBhvr additive="base">
                                            <p:cTn id="54" dur="500" fill="hold"/>
                                            <p:tgtEl>
                                              <p:spTgt spid="41"/>
                                            </p:tgtEl>
                                            <p:attrNameLst>
                                              <p:attrName>ppt_y</p:attrName>
                                            </p:attrNameLst>
                                          </p:cBhvr>
                                          <p:tavLst>
                                            <p:tav tm="0">
                                              <p:val>
                                                <p:strVal val="1+#ppt_h/2"/>
                                              </p:val>
                                            </p:tav>
                                            <p:tav tm="100000">
                                              <p:val>
                                                <p:strVal val="#ppt_y"/>
                                              </p:val>
                                            </p:tav>
                                          </p:tavLst>
                                        </p:anim>
                                      </p:childTnLst>
                                    </p:cTn>
                                  </p:par>
                                </p:childTnLst>
                              </p:cTn>
                            </p:par>
                            <p:par>
                              <p:cTn id="55" fill="hold">
                                <p:stCondLst>
                                  <p:cond delay="2000"/>
                                </p:stCondLst>
                                <p:childTnLst>
                                  <p:par>
                                    <p:cTn id="56" presetID="56" presetClass="entr" presetSubtype="0" fill="hold" grpId="0" nodeType="afterEffect">
                                      <p:stCondLst>
                                        <p:cond delay="0"/>
                                      </p:stCondLst>
                                      <p:iterate type="lt">
                                        <p:tmPct val="10000"/>
                                      </p:iterate>
                                      <p:childTnLst>
                                        <p:set>
                                          <p:cBhvr>
                                            <p:cTn id="57" dur="1" fill="hold">
                                              <p:stCondLst>
                                                <p:cond delay="0"/>
                                              </p:stCondLst>
                                            </p:cTn>
                                            <p:tgtEl>
                                              <p:spTgt spid="49"/>
                                            </p:tgtEl>
                                            <p:attrNameLst>
                                              <p:attrName>style.visibility</p:attrName>
                                            </p:attrNameLst>
                                          </p:cBhvr>
                                          <p:to>
                                            <p:strVal val="visible"/>
                                          </p:to>
                                        </p:set>
                                        <p:anim by="(-#ppt_w*2)" calcmode="lin" valueType="num">
                                          <p:cBhvr rctx="PPT">
                                            <p:cTn id="58" dur="500" autoRev="1" fill="hold">
                                              <p:stCondLst>
                                                <p:cond delay="0"/>
                                              </p:stCondLst>
                                            </p:cTn>
                                            <p:tgtEl>
                                              <p:spTgt spid="49"/>
                                            </p:tgtEl>
                                            <p:attrNameLst>
                                              <p:attrName>ppt_w</p:attrName>
                                            </p:attrNameLst>
                                          </p:cBhvr>
                                        </p:anim>
                                        <p:anim by="(#ppt_w*0.50)" calcmode="lin" valueType="num">
                                          <p:cBhvr>
                                            <p:cTn id="59" dur="500" decel="50000" autoRev="1" fill="hold">
                                              <p:stCondLst>
                                                <p:cond delay="0"/>
                                              </p:stCondLst>
                                            </p:cTn>
                                            <p:tgtEl>
                                              <p:spTgt spid="49"/>
                                            </p:tgtEl>
                                            <p:attrNameLst>
                                              <p:attrName>ppt_x</p:attrName>
                                            </p:attrNameLst>
                                          </p:cBhvr>
                                        </p:anim>
                                        <p:anim from="(-#ppt_h/2)" to="(#ppt_y)" calcmode="lin" valueType="num">
                                          <p:cBhvr>
                                            <p:cTn id="60" dur="1000" fill="hold">
                                              <p:stCondLst>
                                                <p:cond delay="0"/>
                                              </p:stCondLst>
                                            </p:cTn>
                                            <p:tgtEl>
                                              <p:spTgt spid="49"/>
                                            </p:tgtEl>
                                            <p:attrNameLst>
                                              <p:attrName>ppt_y</p:attrName>
                                            </p:attrNameLst>
                                          </p:cBhvr>
                                        </p:anim>
                                        <p:animRot by="21600000">
                                          <p:cBhvr>
                                            <p:cTn id="61" dur="1000" fill="hold">
                                              <p:stCondLst>
                                                <p:cond delay="0"/>
                                              </p:stCondLst>
                                            </p:cTn>
                                            <p:tgtEl>
                                              <p:spTgt spid="49"/>
                                            </p:tgtEl>
                                            <p:attrNameLst>
                                              <p:attrName>r</p:attrName>
                                            </p:attrNameLst>
                                          </p:cBhvr>
                                        </p:animRot>
                                      </p:childTnLst>
                                    </p:cTn>
                                  </p:par>
                                </p:childTnLst>
                              </p:cTn>
                            </p:par>
                            <p:par>
                              <p:cTn id="62" fill="hold">
                                <p:stCondLst>
                                  <p:cond delay="4599"/>
                                </p:stCondLst>
                                <p:childTnLst>
                                  <p:par>
                                    <p:cTn id="63" presetID="2" presetClass="entr" presetSubtype="9" fill="hold" grpId="0" nodeType="afterEffect" p14:presetBounceEnd="40000">
                                      <p:stCondLst>
                                        <p:cond delay="0"/>
                                      </p:stCondLst>
                                      <p:childTnLst>
                                        <p:set>
                                          <p:cBhvr>
                                            <p:cTn id="64" dur="1" fill="hold">
                                              <p:stCondLst>
                                                <p:cond delay="0"/>
                                              </p:stCondLst>
                                            </p:cTn>
                                            <p:tgtEl>
                                              <p:spTgt spid="52"/>
                                            </p:tgtEl>
                                            <p:attrNameLst>
                                              <p:attrName>style.visibility</p:attrName>
                                            </p:attrNameLst>
                                          </p:cBhvr>
                                          <p:to>
                                            <p:strVal val="visible"/>
                                          </p:to>
                                        </p:set>
                                        <p:anim calcmode="lin" valueType="num" p14:bounceEnd="40000">
                                          <p:cBhvr additive="base">
                                            <p:cTn id="65" dur="500" fill="hold"/>
                                            <p:tgtEl>
                                              <p:spTgt spid="52"/>
                                            </p:tgtEl>
                                            <p:attrNameLst>
                                              <p:attrName>ppt_x</p:attrName>
                                            </p:attrNameLst>
                                          </p:cBhvr>
                                          <p:tavLst>
                                            <p:tav tm="0">
                                              <p:val>
                                                <p:strVal val="0-#ppt_w/2"/>
                                              </p:val>
                                            </p:tav>
                                            <p:tav tm="100000">
                                              <p:val>
                                                <p:strVal val="#ppt_x"/>
                                              </p:val>
                                            </p:tav>
                                          </p:tavLst>
                                        </p:anim>
                                        <p:anim calcmode="lin" valueType="num" p14:bounceEnd="40000">
                                          <p:cBhvr additive="base">
                                            <p:cTn id="66" dur="500" fill="hold"/>
                                            <p:tgtEl>
                                              <p:spTgt spid="52"/>
                                            </p:tgtEl>
                                            <p:attrNameLst>
                                              <p:attrName>ppt_y</p:attrName>
                                            </p:attrNameLst>
                                          </p:cBhvr>
                                          <p:tavLst>
                                            <p:tav tm="0">
                                              <p:val>
                                                <p:strVal val="0-#ppt_h/2"/>
                                              </p:val>
                                            </p:tav>
                                            <p:tav tm="100000">
                                              <p:val>
                                                <p:strVal val="#ppt_y"/>
                                              </p:val>
                                            </p:tav>
                                          </p:tavLst>
                                        </p:anim>
                                      </p:childTnLst>
                                    </p:cTn>
                                  </p:par>
                                </p:childTnLst>
                              </p:cTn>
                            </p:par>
                            <p:par>
                              <p:cTn id="67" fill="hold">
                                <p:stCondLst>
                                  <p:cond delay="5099"/>
                                </p:stCondLst>
                                <p:childTnLst>
                                  <p:par>
                                    <p:cTn id="68" presetID="22" presetClass="entr" presetSubtype="4" fill="hold" nodeType="after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wipe(down)">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ldLvl="0" animBg="1"/>
          <p:bldP spid="52" grpId="0" bldLvl="0" animBg="1"/>
          <p:bldP spid="6" grpId="0" bldLvl="0" animBg="1"/>
          <p:bldP spid="7" grpId="0" bldLvl="0" animBg="1"/>
          <p:bldP spid="8" grpId="0" bldLvl="0" animBg="1"/>
          <p:bldP spid="9" grpId="0" bldLvl="0" animBg="1"/>
          <p:bldP spid="10"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90"/>
                                              </p:val>
                                            </p:tav>
                                            <p:tav tm="100000">
                                              <p:val>
                                                <p:fltVal val="0"/>
                                              </p:val>
                                            </p:tav>
                                          </p:tavLst>
                                        </p:anim>
                                        <p:animEffect transition="in" filter="fade">
                                          <p:cBhvr>
                                            <p:cTn id="15" dur="500"/>
                                            <p:tgtEl>
                                              <p:spTgt spid="7"/>
                                            </p:tgtEl>
                                          </p:cBhvr>
                                        </p:animEffect>
                                      </p:childTnLst>
                                    </p:cTn>
                                  </p:par>
                                  <p:par>
                                    <p:cTn id="16" presetID="31" presetClass="entr" presetSubtype="0" fill="hold" grpId="0" nodeType="withEffect">
                                      <p:stCondLst>
                                        <p:cond delay="10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 calcmode="lin" valueType="num">
                                          <p:cBhvr>
                                            <p:cTn id="20" dur="500" fill="hold"/>
                                            <p:tgtEl>
                                              <p:spTgt spid="8"/>
                                            </p:tgtEl>
                                            <p:attrNameLst>
                                              <p:attrName>style.rotation</p:attrName>
                                            </p:attrNameLst>
                                          </p:cBhvr>
                                          <p:tavLst>
                                            <p:tav tm="0">
                                              <p:val>
                                                <p:fltVal val="90"/>
                                              </p:val>
                                            </p:tav>
                                            <p:tav tm="100000">
                                              <p:val>
                                                <p:fltVal val="0"/>
                                              </p:val>
                                            </p:tav>
                                          </p:tavLst>
                                        </p:anim>
                                        <p:animEffect transition="in" filter="fade">
                                          <p:cBhvr>
                                            <p:cTn id="21" dur="500"/>
                                            <p:tgtEl>
                                              <p:spTgt spid="8"/>
                                            </p:tgtEl>
                                          </p:cBhvr>
                                        </p:animEffect>
                                      </p:childTnLst>
                                    </p:cTn>
                                  </p:par>
                                  <p:par>
                                    <p:cTn id="22" presetID="31" presetClass="entr" presetSubtype="0" fill="hold" grpId="0" nodeType="withEffect">
                                      <p:stCondLst>
                                        <p:cond delay="20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 calcmode="lin" valueType="num">
                                          <p:cBhvr>
                                            <p:cTn id="26" dur="500" fill="hold"/>
                                            <p:tgtEl>
                                              <p:spTgt spid="9"/>
                                            </p:tgtEl>
                                            <p:attrNameLst>
                                              <p:attrName>style.rotation</p:attrName>
                                            </p:attrNameLst>
                                          </p:cBhvr>
                                          <p:tavLst>
                                            <p:tav tm="0">
                                              <p:val>
                                                <p:fltVal val="90"/>
                                              </p:val>
                                            </p:tav>
                                            <p:tav tm="100000">
                                              <p:val>
                                                <p:fltVal val="0"/>
                                              </p:val>
                                            </p:tav>
                                          </p:tavLst>
                                        </p:anim>
                                        <p:animEffect transition="in" filter="fade">
                                          <p:cBhvr>
                                            <p:cTn id="27" dur="500"/>
                                            <p:tgtEl>
                                              <p:spTgt spid="9"/>
                                            </p:tgtEl>
                                          </p:cBhvr>
                                        </p:animEffect>
                                      </p:childTnLst>
                                    </p:cTn>
                                  </p:par>
                                  <p:par>
                                    <p:cTn id="28" presetID="31" presetClass="entr" presetSubtype="0" fill="hold" grpId="0" nodeType="withEffect">
                                      <p:stCondLst>
                                        <p:cond delay="3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 calcmode="lin" valueType="num">
                                          <p:cBhvr>
                                            <p:cTn id="32" dur="500" fill="hold"/>
                                            <p:tgtEl>
                                              <p:spTgt spid="10"/>
                                            </p:tgtEl>
                                            <p:attrNameLst>
                                              <p:attrName>style.rotation</p:attrName>
                                            </p:attrNameLst>
                                          </p:cBhvr>
                                          <p:tavLst>
                                            <p:tav tm="0">
                                              <p:val>
                                                <p:fltVal val="90"/>
                                              </p:val>
                                            </p:tav>
                                            <p:tav tm="100000">
                                              <p:val>
                                                <p:fltVal val="0"/>
                                              </p:val>
                                            </p:tav>
                                          </p:tavLst>
                                        </p:anim>
                                        <p:animEffect transition="in" filter="fade">
                                          <p:cBhvr>
                                            <p:cTn id="33" dur="500"/>
                                            <p:tgtEl>
                                              <p:spTgt spid="10"/>
                                            </p:tgtEl>
                                          </p:cBhvr>
                                        </p:animEffect>
                                      </p:childTnLst>
                                    </p:cTn>
                                  </p:par>
                                </p:childTnLst>
                              </p:cTn>
                            </p:par>
                            <p:par>
                              <p:cTn id="34" fill="hold">
                                <p:stCondLst>
                                  <p:cond delay="1500"/>
                                </p:stCondLst>
                                <p:childTnLst>
                                  <p:par>
                                    <p:cTn id="35" presetID="2" presetClass="entr" presetSubtype="12"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12" fill="hold" nodeType="withEffect">
                                      <p:stCondLst>
                                        <p:cond delay="10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0-#ppt_w/2"/>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par>
                                    <p:cTn id="43" presetID="2" presetClass="entr" presetSubtype="12" fill="hold" nodeType="withEffect">
                                      <p:stCondLst>
                                        <p:cond delay="200"/>
                                      </p:stCondLst>
                                      <p:childTnLst>
                                        <p:set>
                                          <p:cBhvr>
                                            <p:cTn id="44" dur="1" fill="hold">
                                              <p:stCondLst>
                                                <p:cond delay="0"/>
                                              </p:stCondLst>
                                            </p:cTn>
                                            <p:tgtEl>
                                              <p:spTgt spid="37"/>
                                            </p:tgtEl>
                                            <p:attrNameLst>
                                              <p:attrName>style.visibility</p:attrName>
                                            </p:attrNameLst>
                                          </p:cBhvr>
                                          <p:to>
                                            <p:strVal val="visible"/>
                                          </p:to>
                                        </p:set>
                                        <p:anim calcmode="lin" valueType="num">
                                          <p:cBhvr additive="base">
                                            <p:cTn id="45" dur="500" fill="hold"/>
                                            <p:tgtEl>
                                              <p:spTgt spid="37"/>
                                            </p:tgtEl>
                                            <p:attrNameLst>
                                              <p:attrName>ppt_x</p:attrName>
                                            </p:attrNameLst>
                                          </p:cBhvr>
                                          <p:tavLst>
                                            <p:tav tm="0">
                                              <p:val>
                                                <p:strVal val="0-#ppt_w/2"/>
                                              </p:val>
                                            </p:tav>
                                            <p:tav tm="100000">
                                              <p:val>
                                                <p:strVal val="#ppt_x"/>
                                              </p:val>
                                            </p:tav>
                                          </p:tavLst>
                                        </p:anim>
                                        <p:anim calcmode="lin" valueType="num">
                                          <p:cBhvr additive="base">
                                            <p:cTn id="46" dur="500" fill="hold"/>
                                            <p:tgtEl>
                                              <p:spTgt spid="37"/>
                                            </p:tgtEl>
                                            <p:attrNameLst>
                                              <p:attrName>ppt_y</p:attrName>
                                            </p:attrNameLst>
                                          </p:cBhvr>
                                          <p:tavLst>
                                            <p:tav tm="0">
                                              <p:val>
                                                <p:strVal val="1+#ppt_h/2"/>
                                              </p:val>
                                            </p:tav>
                                            <p:tav tm="100000">
                                              <p:val>
                                                <p:strVal val="#ppt_y"/>
                                              </p:val>
                                            </p:tav>
                                          </p:tavLst>
                                        </p:anim>
                                      </p:childTnLst>
                                    </p:cTn>
                                  </p:par>
                                  <p:par>
                                    <p:cTn id="47" presetID="2" presetClass="entr" presetSubtype="12" fill="hold" nodeType="withEffect">
                                      <p:stCondLst>
                                        <p:cond delay="30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0-#ppt_w/2"/>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par>
                                    <p:cTn id="51" presetID="2" presetClass="entr" presetSubtype="12" fill="hold" nodeType="withEffect">
                                      <p:stCondLst>
                                        <p:cond delay="40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500" fill="hold"/>
                                            <p:tgtEl>
                                              <p:spTgt spid="41"/>
                                            </p:tgtEl>
                                            <p:attrNameLst>
                                              <p:attrName>ppt_x</p:attrName>
                                            </p:attrNameLst>
                                          </p:cBhvr>
                                          <p:tavLst>
                                            <p:tav tm="0">
                                              <p:val>
                                                <p:strVal val="0-#ppt_w/2"/>
                                              </p:val>
                                            </p:tav>
                                            <p:tav tm="100000">
                                              <p:val>
                                                <p:strVal val="#ppt_x"/>
                                              </p:val>
                                            </p:tav>
                                          </p:tavLst>
                                        </p:anim>
                                        <p:anim calcmode="lin" valueType="num">
                                          <p:cBhvr additive="base">
                                            <p:cTn id="54" dur="500" fill="hold"/>
                                            <p:tgtEl>
                                              <p:spTgt spid="41"/>
                                            </p:tgtEl>
                                            <p:attrNameLst>
                                              <p:attrName>ppt_y</p:attrName>
                                            </p:attrNameLst>
                                          </p:cBhvr>
                                          <p:tavLst>
                                            <p:tav tm="0">
                                              <p:val>
                                                <p:strVal val="1+#ppt_h/2"/>
                                              </p:val>
                                            </p:tav>
                                            <p:tav tm="100000">
                                              <p:val>
                                                <p:strVal val="#ppt_y"/>
                                              </p:val>
                                            </p:tav>
                                          </p:tavLst>
                                        </p:anim>
                                      </p:childTnLst>
                                    </p:cTn>
                                  </p:par>
                                </p:childTnLst>
                              </p:cTn>
                            </p:par>
                            <p:par>
                              <p:cTn id="55" fill="hold">
                                <p:stCondLst>
                                  <p:cond delay="2000"/>
                                </p:stCondLst>
                                <p:childTnLst>
                                  <p:par>
                                    <p:cTn id="56" presetID="56" presetClass="entr" presetSubtype="0" fill="hold" grpId="0" nodeType="afterEffect">
                                      <p:stCondLst>
                                        <p:cond delay="0"/>
                                      </p:stCondLst>
                                      <p:iterate type="lt">
                                        <p:tmPct val="10000"/>
                                      </p:iterate>
                                      <p:childTnLst>
                                        <p:set>
                                          <p:cBhvr>
                                            <p:cTn id="57" dur="1" fill="hold">
                                              <p:stCondLst>
                                                <p:cond delay="0"/>
                                              </p:stCondLst>
                                            </p:cTn>
                                            <p:tgtEl>
                                              <p:spTgt spid="49"/>
                                            </p:tgtEl>
                                            <p:attrNameLst>
                                              <p:attrName>style.visibility</p:attrName>
                                            </p:attrNameLst>
                                          </p:cBhvr>
                                          <p:to>
                                            <p:strVal val="visible"/>
                                          </p:to>
                                        </p:set>
                                        <p:anim by="(-#ppt_w*2)" calcmode="lin" valueType="num">
                                          <p:cBhvr rctx="PPT">
                                            <p:cTn id="58" dur="500" autoRev="1" fill="hold">
                                              <p:stCondLst>
                                                <p:cond delay="0"/>
                                              </p:stCondLst>
                                            </p:cTn>
                                            <p:tgtEl>
                                              <p:spTgt spid="49"/>
                                            </p:tgtEl>
                                            <p:attrNameLst>
                                              <p:attrName>ppt_w</p:attrName>
                                            </p:attrNameLst>
                                          </p:cBhvr>
                                        </p:anim>
                                        <p:anim by="(#ppt_w*0.50)" calcmode="lin" valueType="num">
                                          <p:cBhvr>
                                            <p:cTn id="59" dur="500" decel="50000" autoRev="1" fill="hold">
                                              <p:stCondLst>
                                                <p:cond delay="0"/>
                                              </p:stCondLst>
                                            </p:cTn>
                                            <p:tgtEl>
                                              <p:spTgt spid="49"/>
                                            </p:tgtEl>
                                            <p:attrNameLst>
                                              <p:attrName>ppt_x</p:attrName>
                                            </p:attrNameLst>
                                          </p:cBhvr>
                                        </p:anim>
                                        <p:anim from="(-#ppt_h/2)" to="(#ppt_y)" calcmode="lin" valueType="num">
                                          <p:cBhvr>
                                            <p:cTn id="60" dur="1000" fill="hold">
                                              <p:stCondLst>
                                                <p:cond delay="0"/>
                                              </p:stCondLst>
                                            </p:cTn>
                                            <p:tgtEl>
                                              <p:spTgt spid="49"/>
                                            </p:tgtEl>
                                            <p:attrNameLst>
                                              <p:attrName>ppt_y</p:attrName>
                                            </p:attrNameLst>
                                          </p:cBhvr>
                                        </p:anim>
                                        <p:animRot by="21600000">
                                          <p:cBhvr>
                                            <p:cTn id="61" dur="1000" fill="hold">
                                              <p:stCondLst>
                                                <p:cond delay="0"/>
                                              </p:stCondLst>
                                            </p:cTn>
                                            <p:tgtEl>
                                              <p:spTgt spid="49"/>
                                            </p:tgtEl>
                                            <p:attrNameLst>
                                              <p:attrName>r</p:attrName>
                                            </p:attrNameLst>
                                          </p:cBhvr>
                                        </p:animRot>
                                      </p:childTnLst>
                                    </p:cTn>
                                  </p:par>
                                </p:childTnLst>
                              </p:cTn>
                            </p:par>
                            <p:par>
                              <p:cTn id="62" fill="hold">
                                <p:stCondLst>
                                  <p:cond delay="4599"/>
                                </p:stCondLst>
                                <p:childTnLst>
                                  <p:par>
                                    <p:cTn id="63" presetID="2" presetClass="entr" presetSubtype="9" fill="hold" grpId="0" nodeType="afterEffect">
                                      <p:stCondLst>
                                        <p:cond delay="0"/>
                                      </p:stCondLst>
                                      <p:childTnLst>
                                        <p:set>
                                          <p:cBhvr>
                                            <p:cTn id="64" dur="1" fill="hold">
                                              <p:stCondLst>
                                                <p:cond delay="0"/>
                                              </p:stCondLst>
                                            </p:cTn>
                                            <p:tgtEl>
                                              <p:spTgt spid="52"/>
                                            </p:tgtEl>
                                            <p:attrNameLst>
                                              <p:attrName>style.visibility</p:attrName>
                                            </p:attrNameLst>
                                          </p:cBhvr>
                                          <p:to>
                                            <p:strVal val="visible"/>
                                          </p:to>
                                        </p:set>
                                        <p:anim calcmode="lin" valueType="num">
                                          <p:cBhvr additive="base">
                                            <p:cTn id="65" dur="500" fill="hold"/>
                                            <p:tgtEl>
                                              <p:spTgt spid="52"/>
                                            </p:tgtEl>
                                            <p:attrNameLst>
                                              <p:attrName>ppt_x</p:attrName>
                                            </p:attrNameLst>
                                          </p:cBhvr>
                                          <p:tavLst>
                                            <p:tav tm="0">
                                              <p:val>
                                                <p:strVal val="0-#ppt_w/2"/>
                                              </p:val>
                                            </p:tav>
                                            <p:tav tm="100000">
                                              <p:val>
                                                <p:strVal val="#ppt_x"/>
                                              </p:val>
                                            </p:tav>
                                          </p:tavLst>
                                        </p:anim>
                                        <p:anim calcmode="lin" valueType="num">
                                          <p:cBhvr additive="base">
                                            <p:cTn id="66" dur="500" fill="hold"/>
                                            <p:tgtEl>
                                              <p:spTgt spid="52"/>
                                            </p:tgtEl>
                                            <p:attrNameLst>
                                              <p:attrName>ppt_y</p:attrName>
                                            </p:attrNameLst>
                                          </p:cBhvr>
                                          <p:tavLst>
                                            <p:tav tm="0">
                                              <p:val>
                                                <p:strVal val="0-#ppt_h/2"/>
                                              </p:val>
                                            </p:tav>
                                            <p:tav tm="100000">
                                              <p:val>
                                                <p:strVal val="#ppt_y"/>
                                              </p:val>
                                            </p:tav>
                                          </p:tavLst>
                                        </p:anim>
                                      </p:childTnLst>
                                    </p:cTn>
                                  </p:par>
                                </p:childTnLst>
                              </p:cTn>
                            </p:par>
                            <p:par>
                              <p:cTn id="67" fill="hold">
                                <p:stCondLst>
                                  <p:cond delay="5099"/>
                                </p:stCondLst>
                                <p:childTnLst>
                                  <p:par>
                                    <p:cTn id="68" presetID="22" presetClass="entr" presetSubtype="4" fill="hold" nodeType="after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wipe(down)">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ldLvl="0" animBg="1"/>
          <p:bldP spid="52" grpId="0" bldLvl="0" animBg="1"/>
          <p:bldP spid="6" grpId="0" bldLvl="0" animBg="1"/>
          <p:bldP spid="7" grpId="0" bldLvl="0" animBg="1"/>
          <p:bldP spid="8" grpId="0" bldLvl="0" animBg="1"/>
          <p:bldP spid="9" grpId="0" bldLvl="0" animBg="1"/>
          <p:bldP spid="10" grpId="0" bldLvl="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accent2"/>
                </a:solidFill>
                <a:latin typeface="微软雅黑" panose="020B0503020204020204" pitchFamily="34" charset="-122"/>
                <a:ea typeface="微软雅黑" panose="020B0503020204020204" pitchFamily="34" charset="-122"/>
              </a:rPr>
              <a:t>極端天氣應對體驗區</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 </a:t>
            </a:r>
            <a:r>
              <a:rPr lang="en-US" dirty="0">
                <a:solidFill>
                  <a:schemeClr val="accent2"/>
                </a:solidFill>
                <a:sym typeface="+mn-ea"/>
              </a:rPr>
              <a:t>2</a:t>
            </a:r>
            <a:endParaRPr lang="en-US" dirty="0">
              <a:solidFill>
                <a:schemeClr val="accent2"/>
              </a:solidFill>
            </a:endParaRPr>
          </a:p>
        </p:txBody>
      </p:sp>
      <p:pic>
        <p:nvPicPr>
          <p:cNvPr id="229" name="图片 228" descr="C:\Users\Administrator.PC-201712151409\Desktop\5ac2f9b4e5f7524b6dc91ac938d5b3a.jpg5ac2f9b4e5f7524b6dc91ac938d5b3a"/>
          <p:cNvPicPr>
            <a:picLocks noChangeAspect="1"/>
          </p:cNvPicPr>
          <p:nvPr/>
        </p:nvPicPr>
        <p:blipFill>
          <a:blip r:embed="rId1"/>
          <a:srcRect/>
          <a:stretch>
            <a:fillRect/>
          </a:stretch>
        </p:blipFill>
        <p:spPr>
          <a:xfrm>
            <a:off x="770255" y="2632075"/>
            <a:ext cx="3546475" cy="38582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0" name="图片 229" descr="C:\Users\Administrator.PC-201712151409\Desktop\场馆图片\236a37fb40bb3f4914752c8f57d4c5e.jpg236a37fb40bb3f4914752c8f57d4c5e"/>
          <p:cNvPicPr>
            <a:picLocks noChangeAspect="1"/>
          </p:cNvPicPr>
          <p:nvPr/>
        </p:nvPicPr>
        <p:blipFill>
          <a:blip r:embed="rId2" cstate="print"/>
          <a:srcRect/>
          <a:stretch>
            <a:fillRect/>
          </a:stretch>
        </p:blipFill>
        <p:spPr>
          <a:xfrm>
            <a:off x="4586605" y="2632710"/>
            <a:ext cx="3334385" cy="3857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Rectangle 15"/>
          <p:cNvSpPr>
            <a:spLocks noChangeArrowheads="1"/>
          </p:cNvSpPr>
          <p:nvPr/>
        </p:nvSpPr>
        <p:spPr bwMode="auto">
          <a:xfrm>
            <a:off x="777875" y="781050"/>
            <a:ext cx="11109325" cy="1572895"/>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4" name="Freeform 14"/>
          <p:cNvSpPr/>
          <p:nvPr/>
        </p:nvSpPr>
        <p:spPr bwMode="auto">
          <a:xfrm>
            <a:off x="695325" y="971525"/>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6" name="Freeform 16"/>
          <p:cNvSpPr/>
          <p:nvPr/>
        </p:nvSpPr>
        <p:spPr bwMode="auto">
          <a:xfrm>
            <a:off x="697865" y="639445"/>
            <a:ext cx="3618230" cy="421005"/>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40" name="TextBox 37"/>
          <p:cNvSpPr txBox="1"/>
          <p:nvPr/>
        </p:nvSpPr>
        <p:spPr>
          <a:xfrm>
            <a:off x="1097915" y="1155700"/>
            <a:ext cx="10763250" cy="922020"/>
          </a:xfrm>
          <a:prstGeom prst="rect">
            <a:avLst/>
          </a:prstGeom>
          <a:noFill/>
        </p:spPr>
        <p:txBody>
          <a:bodyPr wrap="square" rtlCol="0">
            <a:spAutoFit/>
          </a:bodyPr>
          <a:lstStyle/>
          <a:p>
            <a:pPr indent="0">
              <a:buNone/>
            </a:pPr>
            <a:r>
              <a:rPr lang="zh-CN" altLang="zh-CN" dirty="0">
                <a:solidFill>
                  <a:srgbClr val="000000"/>
                </a:solidFill>
                <a:ea typeface="微软雅黑" panose="020B0503020204020204" pitchFamily="34" charset="-122"/>
                <a:sym typeface="+mn-ea"/>
              </a:rPr>
              <a:t>1、掌握遭遇各種極端天氣的應對措施和正確自救</a:t>
            </a:r>
            <a:r>
              <a:rPr lang="zh-CN" altLang="zh-CN" dirty="0" smtClean="0">
                <a:solidFill>
                  <a:srgbClr val="000000"/>
                </a:solidFill>
                <a:ea typeface="微软雅黑" panose="020B0503020204020204" pitchFamily="34" charset="-122"/>
                <a:sym typeface="+mn-ea"/>
              </a:rPr>
              <a:t>方法</a:t>
            </a:r>
            <a:r>
              <a:rPr lang="zh-CN" altLang="en-US" dirty="0" smtClean="0">
                <a:solidFill>
                  <a:srgbClr val="000000"/>
                </a:solidFill>
                <a:ea typeface="微软雅黑" panose="020B0503020204020204" pitchFamily="34" charset="-122"/>
                <a:sym typeface="+mn-ea"/>
              </a:rPr>
              <a:t>。</a:t>
            </a:r>
            <a:endParaRPr lang="zh-CN" altLang="zh-CN" dirty="0">
              <a:solidFill>
                <a:srgbClr val="000000"/>
              </a:solidFill>
              <a:ea typeface="微软雅黑" panose="020B0503020204020204" pitchFamily="34" charset="-122"/>
            </a:endParaRPr>
          </a:p>
          <a:p>
            <a:pPr indent="0">
              <a:buNone/>
            </a:pPr>
            <a:r>
              <a:rPr lang="zh-CN" altLang="zh-CN" dirty="0">
                <a:solidFill>
                  <a:srgbClr val="000000"/>
                </a:solidFill>
                <a:ea typeface="微软雅黑" panose="020B0503020204020204" pitchFamily="34" charset="-122"/>
                <a:sym typeface="+mn-ea"/>
              </a:rPr>
              <a:t>2、組織撤離、現場指揮與疏導</a:t>
            </a:r>
            <a:r>
              <a:rPr lang="zh-CN" altLang="zh-CN" dirty="0" smtClean="0">
                <a:solidFill>
                  <a:srgbClr val="000000"/>
                </a:solidFill>
                <a:ea typeface="微软雅黑" panose="020B0503020204020204" pitchFamily="34" charset="-122"/>
                <a:sym typeface="+mn-ea"/>
              </a:rPr>
              <a:t>的</a:t>
            </a:r>
            <a:r>
              <a:rPr lang="zh-CN" altLang="en-US" dirty="0" smtClean="0">
                <a:solidFill>
                  <a:srgbClr val="000000"/>
                </a:solidFill>
                <a:ea typeface="微软雅黑" panose="020B0503020204020204" pitchFamily="34" charset="-122"/>
                <a:sym typeface="+mn-ea"/>
              </a:rPr>
              <a:t>能力。</a:t>
            </a:r>
            <a:endParaRPr lang="zh-CN" altLang="zh-CN" dirty="0">
              <a:solidFill>
                <a:srgbClr val="000000"/>
              </a:solidFill>
              <a:ea typeface="微软雅黑" panose="020B0503020204020204" pitchFamily="34" charset="-122"/>
            </a:endParaRPr>
          </a:p>
          <a:p>
            <a:pPr indent="0">
              <a:buNone/>
            </a:pPr>
            <a:r>
              <a:rPr lang="zh-CN" altLang="zh-CN" dirty="0">
                <a:solidFill>
                  <a:srgbClr val="000000"/>
                </a:solidFill>
                <a:ea typeface="微软雅黑" panose="020B0503020204020204" pitchFamily="34" charset="-122"/>
                <a:sym typeface="+mn-ea"/>
              </a:rPr>
              <a:t>3、災後衛生防疫工作及衍生災害的預防與應對</a:t>
            </a:r>
            <a:endParaRPr lang="zh-CN" altLang="en-US" dirty="0">
              <a:solidFill>
                <a:srgbClr val="000000"/>
              </a:solidFill>
              <a:ea typeface="微软雅黑" panose="020B0503020204020204" pitchFamily="34" charset="-122"/>
            </a:endParaRPr>
          </a:p>
        </p:txBody>
      </p:sp>
      <p:pic>
        <p:nvPicPr>
          <p:cNvPr id="2" name="图片 1" descr="C:\Users\Administrator.PC-201712151409\Desktop\af2d3db946ed7309afffdd8e86a4cab.jpgaf2d3db946ed7309afffdd8e86a4cab"/>
          <p:cNvPicPr>
            <a:picLocks noChangeAspect="1"/>
          </p:cNvPicPr>
          <p:nvPr/>
        </p:nvPicPr>
        <p:blipFill>
          <a:blip r:embed="rId3"/>
          <a:srcRect/>
          <a:stretch>
            <a:fillRect/>
          </a:stretch>
        </p:blipFill>
        <p:spPr>
          <a:xfrm>
            <a:off x="8169910" y="2632710"/>
            <a:ext cx="3615055" cy="3873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9" name="TextBox 34"/>
          <p:cNvSpPr txBox="1"/>
          <p:nvPr/>
        </p:nvSpPr>
        <p:spPr>
          <a:xfrm>
            <a:off x="986155" y="639315"/>
            <a:ext cx="1452880" cy="398780"/>
          </a:xfrm>
          <a:prstGeom prst="rect">
            <a:avLst/>
          </a:prstGeom>
          <a:noFill/>
        </p:spPr>
        <p:txBody>
          <a:bodyPr wrap="none" rtlCol="0">
            <a:spAutoFit/>
          </a:bodyPr>
          <a:lstStyle/>
          <a:p>
            <a:pPr algn="l"/>
            <a:r>
              <a:rPr lang="zh-CN" altLang="en-US" sz="2000" b="1" dirty="0">
                <a:solidFill>
                  <a:schemeClr val="accent2"/>
                </a:solidFill>
                <a:latin typeface="+mj-ea"/>
                <a:ea typeface="+mj-ea"/>
              </a:rPr>
              <a:t>暴風雨小屋</a:t>
            </a:r>
            <a:endParaRPr lang="zh-CN" altLang="en-US" sz="2000" b="1" dirty="0">
              <a:solidFill>
                <a:schemeClr val="accent2"/>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800" advTm="5735">
        <p14:doors dir="vert"/>
      </p:transition>
    </mc:Choice>
    <mc:Fallback>
      <p:transition spd="slow" advTm="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par>
                                <p:cTn id="12" presetID="2" presetClass="entr" presetSubtype="6" fill="hold" grpId="0" nodeType="withEffect">
                                  <p:stCondLst>
                                    <p:cond delay="20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1+#ppt_w/2"/>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par>
                                <p:cTn id="16" presetID="22" presetClass="entr" presetSubtype="2"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right)">
                                      <p:cBhvr>
                                        <p:cTn id="18" dur="300"/>
                                        <p:tgtEl>
                                          <p:spTgt spid="2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500"/>
                                        <p:tgtEl>
                                          <p:spTgt spid="4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3" grpId="0" bldLvl="0" animBg="1"/>
      <p:bldP spid="24" grpId="0" bldLvl="0" animBg="1"/>
      <p:bldP spid="26" grpId="0" bldLvl="0" animBg="1"/>
      <p:bldP spid="40"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accent2"/>
                </a:solidFill>
                <a:latin typeface="微软雅黑" panose="020B0503020204020204" pitchFamily="34" charset="-122"/>
                <a:ea typeface="微软雅黑" panose="020B0503020204020204" pitchFamily="34" charset="-122"/>
              </a:rPr>
              <a:t>災害救援體驗區</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 </a:t>
            </a:r>
            <a:r>
              <a:rPr lang="en-US" altLang="zh-CN" dirty="0">
                <a:solidFill>
                  <a:schemeClr val="accent2"/>
                </a:solidFill>
                <a:sym typeface="+mn-ea"/>
              </a:rPr>
              <a:t>2</a:t>
            </a:r>
            <a:endParaRPr lang="zh-CN" altLang="en-US" dirty="0">
              <a:solidFill>
                <a:schemeClr val="accent2"/>
              </a:solidFill>
            </a:endParaRPr>
          </a:p>
        </p:txBody>
      </p:sp>
      <p:pic>
        <p:nvPicPr>
          <p:cNvPr id="229" name="图片 228" descr="C:\Users\Administrator.PC-201712151409\Desktop\场馆图片\0dbaccabd1567858497648c194c189a.jpg0dbaccabd1567858497648c194c189a"/>
          <p:cNvPicPr>
            <a:picLocks noChangeAspect="1"/>
          </p:cNvPicPr>
          <p:nvPr/>
        </p:nvPicPr>
        <p:blipFill>
          <a:blip r:embed="rId1" cstate="print"/>
          <a:srcRect/>
          <a:stretch>
            <a:fillRect/>
          </a:stretch>
        </p:blipFill>
        <p:spPr>
          <a:xfrm>
            <a:off x="777875" y="2411730"/>
            <a:ext cx="3146425" cy="40786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0" name="图片 229" descr="C:\Users\Administrator.PC-201712151409\Desktop\2aa193af3aaf7660af412c6189f09b2.jpg2aa193af3aaf7660af412c6189f09b2"/>
          <p:cNvPicPr>
            <a:picLocks noChangeAspect="1"/>
          </p:cNvPicPr>
          <p:nvPr/>
        </p:nvPicPr>
        <p:blipFill>
          <a:blip r:embed="rId2"/>
          <a:srcRect/>
          <a:stretch>
            <a:fillRect/>
          </a:stretch>
        </p:blipFill>
        <p:spPr>
          <a:xfrm>
            <a:off x="4441825" y="2411095"/>
            <a:ext cx="3460750" cy="4077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Rectangle 15"/>
          <p:cNvSpPr>
            <a:spLocks noChangeArrowheads="1"/>
          </p:cNvSpPr>
          <p:nvPr/>
        </p:nvSpPr>
        <p:spPr bwMode="auto">
          <a:xfrm>
            <a:off x="777875" y="781050"/>
            <a:ext cx="11109325" cy="1163320"/>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4" name="Freeform 14"/>
          <p:cNvSpPr/>
          <p:nvPr/>
        </p:nvSpPr>
        <p:spPr bwMode="auto">
          <a:xfrm>
            <a:off x="695325" y="971525"/>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6" name="Freeform 16"/>
          <p:cNvSpPr/>
          <p:nvPr/>
        </p:nvSpPr>
        <p:spPr bwMode="auto">
          <a:xfrm>
            <a:off x="697865" y="639445"/>
            <a:ext cx="3618230" cy="421005"/>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40" name="TextBox 37"/>
          <p:cNvSpPr txBox="1"/>
          <p:nvPr/>
        </p:nvSpPr>
        <p:spPr>
          <a:xfrm>
            <a:off x="1097915" y="1155700"/>
            <a:ext cx="10763250" cy="645160"/>
          </a:xfrm>
          <a:prstGeom prst="rect">
            <a:avLst/>
          </a:prstGeom>
          <a:noFill/>
        </p:spPr>
        <p:txBody>
          <a:bodyPr wrap="square" rtlCol="0">
            <a:spAutoFit/>
          </a:bodyPr>
          <a:lstStyle/>
          <a:p>
            <a:pPr indent="0">
              <a:buNone/>
            </a:pPr>
            <a:r>
              <a:rPr lang="zh-CN" altLang="zh-CN" dirty="0">
                <a:solidFill>
                  <a:srgbClr val="000000"/>
                </a:solidFill>
                <a:ea typeface="微软雅黑" panose="020B0503020204020204" pitchFamily="34" charset="-122"/>
                <a:sym typeface="+mn-ea"/>
              </a:rPr>
              <a:t>1、瞭解災害</a:t>
            </a:r>
            <a:r>
              <a:rPr lang="zh-CN" altLang="zh-CN" dirty="0" smtClean="0">
                <a:solidFill>
                  <a:srgbClr val="000000"/>
                </a:solidFill>
                <a:ea typeface="微软雅黑" panose="020B0503020204020204" pitchFamily="34" charset="-122"/>
                <a:sym typeface="+mn-ea"/>
              </a:rPr>
              <a:t>與</a:t>
            </a:r>
            <a:r>
              <a:rPr lang="zh-CN" altLang="en-US" dirty="0" smtClean="0">
                <a:solidFill>
                  <a:srgbClr val="000000"/>
                </a:solidFill>
                <a:ea typeface="微软雅黑" panose="020B0503020204020204" pitchFamily="34" charset="-122"/>
                <a:sym typeface="+mn-ea"/>
              </a:rPr>
              <a:t>次生</a:t>
            </a:r>
            <a:r>
              <a:rPr lang="zh-CN" altLang="zh-CN" dirty="0" smtClean="0">
                <a:solidFill>
                  <a:srgbClr val="000000"/>
                </a:solidFill>
                <a:ea typeface="微软雅黑" panose="020B0503020204020204" pitchFamily="34" charset="-122"/>
                <a:sym typeface="+mn-ea"/>
              </a:rPr>
              <a:t>災害</a:t>
            </a:r>
            <a:r>
              <a:rPr lang="zh-CN" altLang="zh-CN" dirty="0">
                <a:solidFill>
                  <a:srgbClr val="000000"/>
                </a:solidFill>
                <a:ea typeface="微软雅黑" panose="020B0503020204020204" pitchFamily="34" charset="-122"/>
                <a:sym typeface="+mn-ea"/>
              </a:rPr>
              <a:t>的潛在危險、個人防護（PPE）與災害救援的基本</a:t>
            </a:r>
            <a:r>
              <a:rPr lang="zh-CN" altLang="zh-CN" dirty="0" smtClean="0">
                <a:solidFill>
                  <a:srgbClr val="000000"/>
                </a:solidFill>
                <a:ea typeface="微软雅黑" panose="020B0503020204020204" pitchFamily="34" charset="-122"/>
                <a:sym typeface="+mn-ea"/>
              </a:rPr>
              <a:t>步驟</a:t>
            </a:r>
            <a:r>
              <a:rPr lang="zh-CN" altLang="en-US" dirty="0" smtClean="0">
                <a:solidFill>
                  <a:srgbClr val="000000"/>
                </a:solidFill>
                <a:ea typeface="微软雅黑" panose="020B0503020204020204" pitchFamily="34" charset="-122"/>
                <a:sym typeface="+mn-ea"/>
              </a:rPr>
              <a:t>。</a:t>
            </a:r>
            <a:endParaRPr lang="zh-CN" altLang="zh-CN" dirty="0">
              <a:solidFill>
                <a:srgbClr val="000000"/>
              </a:solidFill>
              <a:ea typeface="微软雅黑" panose="020B0503020204020204" pitchFamily="34" charset="-122"/>
            </a:endParaRPr>
          </a:p>
          <a:p>
            <a:pPr indent="0">
              <a:buNone/>
            </a:pPr>
            <a:r>
              <a:rPr lang="zh-CN" altLang="zh-CN" dirty="0">
                <a:solidFill>
                  <a:srgbClr val="000000"/>
                </a:solidFill>
                <a:ea typeface="微软雅黑" panose="020B0503020204020204" pitchFamily="34" charset="-122"/>
                <a:sym typeface="+mn-ea"/>
              </a:rPr>
              <a:t>2、掌握基本高空救援技術、繩結與擔架的專業使用方法、專業救援設備的</a:t>
            </a:r>
            <a:r>
              <a:rPr lang="zh-CN" altLang="zh-CN" dirty="0" smtClean="0">
                <a:solidFill>
                  <a:srgbClr val="000000"/>
                </a:solidFill>
                <a:ea typeface="微软雅黑" panose="020B0503020204020204" pitchFamily="34" charset="-122"/>
                <a:sym typeface="+mn-ea"/>
              </a:rPr>
              <a:t>應用</a:t>
            </a:r>
            <a:r>
              <a:rPr lang="zh-CN" altLang="en-US" dirty="0" smtClean="0">
                <a:solidFill>
                  <a:srgbClr val="000000"/>
                </a:solidFill>
                <a:ea typeface="微软雅黑" panose="020B0503020204020204" pitchFamily="34" charset="-122"/>
                <a:sym typeface="+mn-ea"/>
              </a:rPr>
              <a:t>。</a:t>
            </a:r>
            <a:endParaRPr lang="zh-CN" altLang="en-US" dirty="0">
              <a:solidFill>
                <a:srgbClr val="000000"/>
              </a:solidFill>
              <a:ea typeface="微软雅黑" panose="020B0503020204020204" pitchFamily="34" charset="-122"/>
            </a:endParaRPr>
          </a:p>
        </p:txBody>
      </p:sp>
      <p:pic>
        <p:nvPicPr>
          <p:cNvPr id="2" name="图片 1" descr="E:\201910月14日后\赴俄留学生培训照片\IMG_0550.JPGIMG_0550"/>
          <p:cNvPicPr>
            <a:picLocks noChangeAspect="1"/>
          </p:cNvPicPr>
          <p:nvPr/>
        </p:nvPicPr>
        <p:blipFill>
          <a:blip r:embed="rId3" cstate="print"/>
          <a:srcRect/>
          <a:stretch>
            <a:fillRect/>
          </a:stretch>
        </p:blipFill>
        <p:spPr>
          <a:xfrm>
            <a:off x="8389620" y="2412365"/>
            <a:ext cx="3395345" cy="4076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9" name="TextBox 34"/>
          <p:cNvSpPr txBox="1"/>
          <p:nvPr/>
        </p:nvSpPr>
        <p:spPr>
          <a:xfrm>
            <a:off x="986155" y="639315"/>
            <a:ext cx="2976880" cy="398780"/>
          </a:xfrm>
          <a:prstGeom prst="rect">
            <a:avLst/>
          </a:prstGeom>
          <a:noFill/>
        </p:spPr>
        <p:txBody>
          <a:bodyPr wrap="none" rtlCol="0">
            <a:spAutoFit/>
          </a:bodyPr>
          <a:lstStyle/>
          <a:p>
            <a:pPr algn="l"/>
            <a:r>
              <a:rPr lang="zh-CN" altLang="en-US" sz="2000" b="1" dirty="0">
                <a:solidFill>
                  <a:schemeClr val="accent2"/>
                </a:solidFill>
                <a:latin typeface="+mj-ea"/>
                <a:ea typeface="+mj-ea"/>
              </a:rPr>
              <a:t>高空索降逃生，應急救援</a:t>
            </a:r>
            <a:endParaRPr lang="zh-CN" altLang="en-US" sz="2000" b="1" dirty="0">
              <a:solidFill>
                <a:schemeClr val="accent2"/>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800" advTm="5735">
        <p14:doors dir="vert"/>
      </p:transition>
    </mc:Choice>
    <mc:Fallback>
      <p:transition spd="slow" advTm="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par>
                                <p:cTn id="12" presetID="2" presetClass="entr" presetSubtype="6" fill="hold" grpId="0" nodeType="withEffect">
                                  <p:stCondLst>
                                    <p:cond delay="20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1+#ppt_w/2"/>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par>
                                <p:cTn id="16" presetID="22" presetClass="entr" presetSubtype="2"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right)">
                                      <p:cBhvr>
                                        <p:cTn id="18" dur="300"/>
                                        <p:tgtEl>
                                          <p:spTgt spid="2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500"/>
                                        <p:tgtEl>
                                          <p:spTgt spid="4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3" grpId="0" bldLvl="0" animBg="1"/>
      <p:bldP spid="24" grpId="0" bldLvl="0" animBg="1"/>
      <p:bldP spid="26" grpId="0" bldLvl="0" animBg="1"/>
      <p:bldP spid="40"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accent2"/>
                </a:solidFill>
                <a:latin typeface="微软雅黑" panose="020B0503020204020204" pitchFamily="34" charset="-122"/>
                <a:ea typeface="微软雅黑" panose="020B0503020204020204" pitchFamily="34" charset="-122"/>
              </a:rPr>
              <a:t>急救課程</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sym typeface="+mn-ea"/>
              </a:rPr>
              <a:t> 2</a:t>
            </a:r>
            <a:endParaRPr lang="zh-CN" altLang="en-US" dirty="0">
              <a:solidFill>
                <a:schemeClr val="accent2"/>
              </a:solidFill>
            </a:endParaRPr>
          </a:p>
        </p:txBody>
      </p:sp>
      <p:sp>
        <p:nvSpPr>
          <p:cNvPr id="23" name="Rectangle 15"/>
          <p:cNvSpPr>
            <a:spLocks noChangeArrowheads="1"/>
          </p:cNvSpPr>
          <p:nvPr/>
        </p:nvSpPr>
        <p:spPr bwMode="auto">
          <a:xfrm>
            <a:off x="777875" y="781050"/>
            <a:ext cx="11109325" cy="1163320"/>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4" name="Freeform 14"/>
          <p:cNvSpPr/>
          <p:nvPr/>
        </p:nvSpPr>
        <p:spPr bwMode="auto">
          <a:xfrm>
            <a:off x="695325" y="971525"/>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6" name="Freeform 16"/>
          <p:cNvSpPr/>
          <p:nvPr/>
        </p:nvSpPr>
        <p:spPr bwMode="auto">
          <a:xfrm>
            <a:off x="697865" y="639445"/>
            <a:ext cx="3618230" cy="421005"/>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40" name="TextBox 37"/>
          <p:cNvSpPr txBox="1"/>
          <p:nvPr/>
        </p:nvSpPr>
        <p:spPr>
          <a:xfrm>
            <a:off x="1097915" y="1155700"/>
            <a:ext cx="10763250" cy="645160"/>
          </a:xfrm>
          <a:prstGeom prst="rect">
            <a:avLst/>
          </a:prstGeom>
          <a:noFill/>
        </p:spPr>
        <p:txBody>
          <a:bodyPr wrap="square" rtlCol="0">
            <a:spAutoFit/>
          </a:bodyPr>
          <a:lstStyle/>
          <a:p>
            <a:pPr indent="0">
              <a:buNone/>
            </a:pPr>
            <a:r>
              <a:rPr lang="zh-CN" altLang="zh-CN" dirty="0">
                <a:solidFill>
                  <a:srgbClr val="000000"/>
                </a:solidFill>
                <a:ea typeface="微软雅黑" panose="020B0503020204020204" pitchFamily="34" charset="-122"/>
                <a:sym typeface="+mn-ea"/>
              </a:rPr>
              <a:t>1、止血、包紮的操作方法和注意事項</a:t>
            </a:r>
            <a:r>
              <a:rPr lang="en-US" altLang="zh-CN" dirty="0">
                <a:solidFill>
                  <a:srgbClr val="000000"/>
                </a:solidFill>
                <a:ea typeface="微软雅黑" panose="020B0503020204020204" pitchFamily="34" charset="-122"/>
                <a:sym typeface="+mn-ea"/>
              </a:rPr>
              <a:t>;</a:t>
            </a:r>
            <a:r>
              <a:rPr lang="zh-CN" altLang="zh-CN" dirty="0">
                <a:solidFill>
                  <a:srgbClr val="000000"/>
                </a:solidFill>
                <a:ea typeface="微软雅黑" panose="020B0503020204020204" pitchFamily="34" charset="-122"/>
                <a:sym typeface="+mn-ea"/>
              </a:rPr>
              <a:t>判斷骨折的類型和骨折急救的處理原則。</a:t>
            </a:r>
            <a:endParaRPr lang="zh-CN" altLang="zh-CN" dirty="0">
              <a:solidFill>
                <a:srgbClr val="000000"/>
              </a:solidFill>
              <a:ea typeface="微软雅黑" panose="020B0503020204020204" pitchFamily="34" charset="-122"/>
              <a:sym typeface="+mn-ea"/>
            </a:endParaRPr>
          </a:p>
          <a:p>
            <a:pPr indent="0">
              <a:buNone/>
            </a:pPr>
            <a:r>
              <a:rPr lang="en-US" altLang="zh-CN" dirty="0">
                <a:solidFill>
                  <a:srgbClr val="000000"/>
                </a:solidFill>
                <a:ea typeface="微软雅黑" panose="020B0503020204020204" pitchFamily="34" charset="-122"/>
                <a:sym typeface="+mn-ea"/>
              </a:rPr>
              <a:t>2</a:t>
            </a:r>
            <a:r>
              <a:rPr lang="zh-CN" altLang="en-US" dirty="0">
                <a:solidFill>
                  <a:srgbClr val="000000"/>
                </a:solidFill>
                <a:ea typeface="微软雅黑" panose="020B0503020204020204" pitchFamily="34" charset="-122"/>
                <a:sym typeface="+mn-ea"/>
              </a:rPr>
              <a:t>、</a:t>
            </a:r>
            <a:r>
              <a:rPr lang="zh-CN" altLang="zh-CN" dirty="0">
                <a:solidFill>
                  <a:srgbClr val="000000"/>
                </a:solidFill>
                <a:ea typeface="微软雅黑" panose="020B0503020204020204" pitchFamily="34" charset="-122"/>
                <a:sym typeface="+mn-ea"/>
              </a:rPr>
              <a:t>學習心肺復蘇的現場救護技能</a:t>
            </a:r>
            <a:r>
              <a:rPr lang="en-US" altLang="zh-CN" dirty="0">
                <a:solidFill>
                  <a:srgbClr val="000000"/>
                </a:solidFill>
                <a:ea typeface="微软雅黑" panose="020B0503020204020204" pitchFamily="34" charset="-122"/>
                <a:sym typeface="+mn-ea"/>
              </a:rPr>
              <a:t>;</a:t>
            </a:r>
            <a:r>
              <a:rPr lang="zh-CN" altLang="zh-CN" dirty="0">
                <a:solidFill>
                  <a:srgbClr val="000000"/>
                </a:solidFill>
                <a:ea typeface="微软雅黑" panose="020B0503020204020204" pitchFamily="34" charset="-122"/>
                <a:sym typeface="+mn-ea"/>
              </a:rPr>
              <a:t>緊急救護的組織與實施。</a:t>
            </a:r>
            <a:endParaRPr lang="zh-CN" altLang="en-US" dirty="0">
              <a:solidFill>
                <a:srgbClr val="000000"/>
              </a:solidFill>
              <a:ea typeface="微软雅黑" panose="020B0503020204020204" pitchFamily="34" charset="-122"/>
            </a:endParaRPr>
          </a:p>
        </p:txBody>
      </p:sp>
      <p:sp>
        <p:nvSpPr>
          <p:cNvPr id="39" name="TextBox 34"/>
          <p:cNvSpPr txBox="1"/>
          <p:nvPr/>
        </p:nvSpPr>
        <p:spPr>
          <a:xfrm>
            <a:off x="986155" y="639315"/>
            <a:ext cx="2468880" cy="398780"/>
          </a:xfrm>
          <a:prstGeom prst="rect">
            <a:avLst/>
          </a:prstGeom>
          <a:noFill/>
        </p:spPr>
        <p:txBody>
          <a:bodyPr wrap="none" rtlCol="0">
            <a:spAutoFit/>
          </a:bodyPr>
          <a:lstStyle/>
          <a:p>
            <a:pPr algn="l"/>
            <a:r>
              <a:rPr lang="zh-CN" altLang="en-US" sz="2000" b="1" dirty="0">
                <a:solidFill>
                  <a:schemeClr val="accent2"/>
                </a:solidFill>
                <a:latin typeface="+mj-ea"/>
                <a:ea typeface="+mj-ea"/>
              </a:rPr>
              <a:t>止血包紮、心肺復蘇</a:t>
            </a:r>
            <a:endParaRPr lang="zh-CN" altLang="en-US" sz="2000" b="1" dirty="0">
              <a:solidFill>
                <a:schemeClr val="accent2"/>
              </a:solidFill>
              <a:latin typeface="+mj-ea"/>
              <a:ea typeface="+mj-ea"/>
            </a:endParaRPr>
          </a:p>
        </p:txBody>
      </p:sp>
      <p:pic>
        <p:nvPicPr>
          <p:cNvPr id="225" name="图片 2" descr="C:\Users\Administrator.PC-201712151409\Desktop\d7ad42b041bb0e9b1149f331f8c9dc9.jpgd7ad42b041bb0e9b1149f331f8c9dc9"/>
          <p:cNvPicPr>
            <a:picLocks noChangeAspect="1"/>
          </p:cNvPicPr>
          <p:nvPr/>
        </p:nvPicPr>
        <p:blipFill>
          <a:blip r:embed="rId1"/>
          <a:srcRect/>
          <a:stretch>
            <a:fillRect/>
          </a:stretch>
        </p:blipFill>
        <p:spPr>
          <a:xfrm>
            <a:off x="700405" y="2277110"/>
            <a:ext cx="3220720" cy="40525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6" name="图片 6" descr="C:\Users\Administrator.PC-201712151409\Desktop\39e21973283917a85f4a17c406b1e3e.jpg39e21973283917a85f4a17c406b1e3e"/>
          <p:cNvPicPr>
            <a:picLocks noChangeAspect="1"/>
          </p:cNvPicPr>
          <p:nvPr/>
        </p:nvPicPr>
        <p:blipFill>
          <a:blip r:embed="rId2"/>
          <a:srcRect/>
          <a:stretch>
            <a:fillRect/>
          </a:stretch>
        </p:blipFill>
        <p:spPr>
          <a:xfrm>
            <a:off x="4454525" y="2288540"/>
            <a:ext cx="3578860" cy="40525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图片 2" descr="C:\Users\Administrator.PC-201712151409\Desktop\5fec63a3d83eb3bb02f9d4e35f2c06f.jpg5fec63a3d83eb3bb02f9d4e35f2c06f"/>
          <p:cNvPicPr>
            <a:picLocks noChangeAspect="1"/>
          </p:cNvPicPr>
          <p:nvPr/>
        </p:nvPicPr>
        <p:blipFill>
          <a:blip r:embed="rId3"/>
          <a:srcRect/>
          <a:stretch>
            <a:fillRect/>
          </a:stretch>
        </p:blipFill>
        <p:spPr>
          <a:xfrm>
            <a:off x="8566785" y="2288540"/>
            <a:ext cx="3249930" cy="4110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800" advTm="5735">
        <p14:doors dir="vert"/>
      </p:transition>
    </mc:Choice>
    <mc:Fallback>
      <p:transition spd="slow" advTm="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par>
                                <p:cTn id="12" presetID="2" presetClass="entr" presetSubtype="6" fill="hold" grpId="0" nodeType="withEffect">
                                  <p:stCondLst>
                                    <p:cond delay="20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1+#ppt_w/2"/>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par>
                                <p:cTn id="16" presetID="22" presetClass="entr" presetSubtype="2"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right)">
                                      <p:cBhvr>
                                        <p:cTn id="18" dur="300"/>
                                        <p:tgtEl>
                                          <p:spTgt spid="2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500"/>
                                        <p:tgtEl>
                                          <p:spTgt spid="4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3" grpId="0" bldLvl="0" animBg="1"/>
      <p:bldP spid="24" grpId="0" bldLvl="0" animBg="1"/>
      <p:bldP spid="26" grpId="0" bldLvl="0" animBg="1"/>
      <p:bldP spid="40"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accent2"/>
                </a:solidFill>
                <a:latin typeface="微软雅黑" panose="020B0503020204020204" pitchFamily="34" charset="-122"/>
                <a:ea typeface="微软雅黑" panose="020B0503020204020204" pitchFamily="34" charset="-122"/>
              </a:rPr>
              <a:t>多功能</a:t>
            </a:r>
            <a:r>
              <a:rPr lang="en-US" altLang="zh-CN" sz="2800" dirty="0">
                <a:solidFill>
                  <a:schemeClr val="accent2"/>
                </a:solidFill>
                <a:latin typeface="微软雅黑" panose="020B0503020204020204" pitchFamily="34" charset="-122"/>
                <a:ea typeface="微软雅黑" panose="020B0503020204020204" pitchFamily="34" charset="-122"/>
              </a:rPr>
              <a:t> </a:t>
            </a:r>
            <a:r>
              <a:rPr lang="zh-CN" altLang="en-US" sz="2800" dirty="0">
                <a:solidFill>
                  <a:schemeClr val="accent2"/>
                </a:solidFill>
                <a:latin typeface="微软雅黑" panose="020B0503020204020204" pitchFamily="34" charset="-122"/>
                <a:ea typeface="微软雅黑" panose="020B0503020204020204" pitchFamily="34" charset="-122"/>
              </a:rPr>
              <a:t>教室</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sym typeface="+mn-ea"/>
              </a:rPr>
              <a:t> 2</a:t>
            </a:r>
            <a:endParaRPr lang="zh-CN" altLang="en-US" dirty="0">
              <a:solidFill>
                <a:schemeClr val="accent2"/>
              </a:solidFill>
            </a:endParaRPr>
          </a:p>
        </p:txBody>
      </p:sp>
      <p:sp>
        <p:nvSpPr>
          <p:cNvPr id="23" name="Rectangle 15"/>
          <p:cNvSpPr>
            <a:spLocks noChangeArrowheads="1"/>
          </p:cNvSpPr>
          <p:nvPr/>
        </p:nvSpPr>
        <p:spPr bwMode="auto">
          <a:xfrm>
            <a:off x="777875" y="781050"/>
            <a:ext cx="11109325" cy="1163320"/>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4" name="Freeform 14"/>
          <p:cNvSpPr/>
          <p:nvPr/>
        </p:nvSpPr>
        <p:spPr bwMode="auto">
          <a:xfrm>
            <a:off x="695325" y="971525"/>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6" name="Freeform 16"/>
          <p:cNvSpPr/>
          <p:nvPr/>
        </p:nvSpPr>
        <p:spPr bwMode="auto">
          <a:xfrm>
            <a:off x="697865" y="639445"/>
            <a:ext cx="3618230" cy="421005"/>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40" name="TextBox 37"/>
          <p:cNvSpPr txBox="1"/>
          <p:nvPr/>
        </p:nvSpPr>
        <p:spPr>
          <a:xfrm>
            <a:off x="1057910" y="1124585"/>
            <a:ext cx="10763250" cy="645160"/>
          </a:xfrm>
          <a:prstGeom prst="rect">
            <a:avLst/>
          </a:prstGeom>
          <a:noFill/>
        </p:spPr>
        <p:txBody>
          <a:bodyPr wrap="square" rtlCol="0">
            <a:spAutoFit/>
          </a:bodyPr>
          <a:lstStyle/>
          <a:p>
            <a:pPr indent="0">
              <a:buNone/>
            </a:pPr>
            <a:r>
              <a:rPr lang="zh-CN" altLang="zh-CN" dirty="0">
                <a:solidFill>
                  <a:srgbClr val="000000"/>
                </a:solidFill>
                <a:ea typeface="微软雅黑" panose="020B0503020204020204" pitchFamily="34" charset="-122"/>
                <a:sym typeface="+mn-ea"/>
              </a:rPr>
              <a:t>1、場館內設有多功能</a:t>
            </a:r>
            <a:r>
              <a:rPr lang="zh-CN" altLang="zh-CN" dirty="0" smtClean="0">
                <a:solidFill>
                  <a:srgbClr val="000000"/>
                </a:solidFill>
                <a:ea typeface="微软雅黑" panose="020B0503020204020204" pitchFamily="34" charset="-122"/>
                <a:sym typeface="+mn-ea"/>
              </a:rPr>
              <a:t>階梯教室，</a:t>
            </a:r>
            <a:r>
              <a:rPr lang="zh-CN" altLang="zh-CN" dirty="0">
                <a:solidFill>
                  <a:srgbClr val="000000"/>
                </a:solidFill>
                <a:ea typeface="微软雅黑" panose="020B0503020204020204" pitchFamily="34" charset="-122"/>
                <a:sym typeface="+mn-ea"/>
              </a:rPr>
              <a:t>教室內設有</a:t>
            </a:r>
            <a:r>
              <a:rPr lang="en-US" altLang="zh-CN" dirty="0">
                <a:solidFill>
                  <a:srgbClr val="000000"/>
                </a:solidFill>
                <a:ea typeface="微软雅黑" panose="020B0503020204020204" pitchFamily="34" charset="-122"/>
                <a:sym typeface="+mn-ea"/>
              </a:rPr>
              <a:t>4*6</a:t>
            </a:r>
            <a:r>
              <a:rPr lang="zh-CN" altLang="en-US" dirty="0">
                <a:solidFill>
                  <a:srgbClr val="000000"/>
                </a:solidFill>
                <a:ea typeface="微软雅黑" panose="020B0503020204020204" pitchFamily="34" charset="-122"/>
                <a:sym typeface="+mn-ea"/>
              </a:rPr>
              <a:t>米</a:t>
            </a:r>
            <a:r>
              <a:rPr lang="en-US" altLang="zh-CN" dirty="0">
                <a:solidFill>
                  <a:srgbClr val="000000"/>
                </a:solidFill>
                <a:ea typeface="微软雅黑" panose="020B0503020204020204" pitchFamily="34" charset="-122"/>
                <a:sym typeface="+mn-ea"/>
              </a:rPr>
              <a:t>LED</a:t>
            </a:r>
            <a:r>
              <a:rPr lang="zh-CN" altLang="en-US" dirty="0">
                <a:solidFill>
                  <a:srgbClr val="000000"/>
                </a:solidFill>
                <a:ea typeface="微软雅黑" panose="020B0503020204020204" pitchFamily="34" charset="-122"/>
                <a:sym typeface="+mn-ea"/>
              </a:rPr>
              <a:t>顯示幕，能容納</a:t>
            </a:r>
            <a:r>
              <a:rPr lang="en-US" altLang="zh-CN" dirty="0">
                <a:solidFill>
                  <a:srgbClr val="000000"/>
                </a:solidFill>
                <a:ea typeface="微软雅黑" panose="020B0503020204020204" pitchFamily="34" charset="-122"/>
                <a:sym typeface="+mn-ea"/>
              </a:rPr>
              <a:t>200</a:t>
            </a:r>
            <a:r>
              <a:rPr lang="zh-CN" altLang="en-US" dirty="0" smtClean="0">
                <a:solidFill>
                  <a:srgbClr val="000000"/>
                </a:solidFill>
                <a:ea typeface="微软雅黑" panose="020B0503020204020204" pitchFamily="34" charset="-122"/>
                <a:sym typeface="+mn-ea"/>
              </a:rPr>
              <a:t>人參加活動</a:t>
            </a:r>
            <a:r>
              <a:rPr lang="zh-CN" altLang="en-US" dirty="0">
                <a:solidFill>
                  <a:srgbClr val="000000"/>
                </a:solidFill>
                <a:ea typeface="微软雅黑" panose="020B0503020204020204" pitchFamily="34" charset="-122"/>
                <a:sym typeface="+mn-ea"/>
              </a:rPr>
              <a:t>。</a:t>
            </a:r>
            <a:endParaRPr lang="zh-CN" altLang="en-US" dirty="0">
              <a:solidFill>
                <a:srgbClr val="000000"/>
              </a:solidFill>
              <a:ea typeface="微软雅黑" panose="020B0503020204020204" pitchFamily="34" charset="-122"/>
              <a:sym typeface="+mn-ea"/>
            </a:endParaRPr>
          </a:p>
          <a:p>
            <a:pPr indent="0">
              <a:buNone/>
            </a:pPr>
            <a:r>
              <a:rPr lang="en-US" altLang="zh-CN" dirty="0">
                <a:solidFill>
                  <a:srgbClr val="000000"/>
                </a:solidFill>
                <a:ea typeface="微软雅黑" panose="020B0503020204020204" pitchFamily="34" charset="-122"/>
                <a:sym typeface="+mn-ea"/>
              </a:rPr>
              <a:t>2</a:t>
            </a:r>
            <a:r>
              <a:rPr lang="zh-CN" altLang="en-US" dirty="0" smtClean="0">
                <a:solidFill>
                  <a:srgbClr val="000000"/>
                </a:solidFill>
                <a:ea typeface="微软雅黑" panose="020B0503020204020204" pitchFamily="34" charset="-122"/>
                <a:sym typeface="+mn-ea"/>
              </a:rPr>
              <a:t>、擁有六間可容納</a:t>
            </a:r>
            <a:r>
              <a:rPr lang="en-US" altLang="zh-CN" dirty="0" smtClean="0">
                <a:solidFill>
                  <a:srgbClr val="000000"/>
                </a:solidFill>
                <a:ea typeface="微软雅黑" panose="020B0503020204020204" pitchFamily="34" charset="-122"/>
                <a:sym typeface="+mn-ea"/>
              </a:rPr>
              <a:t>200</a:t>
            </a:r>
            <a:r>
              <a:rPr lang="zh-CN" altLang="en-US" dirty="0" smtClean="0">
                <a:solidFill>
                  <a:srgbClr val="000000"/>
                </a:solidFill>
                <a:ea typeface="微软雅黑" panose="020B0503020204020204" pitchFamily="34" charset="-122"/>
                <a:sym typeface="+mn-ea"/>
              </a:rPr>
              <a:t>人左右的教室用來培訓</a:t>
            </a:r>
            <a:r>
              <a:rPr lang="zh-CN" altLang="zh-CN" dirty="0">
                <a:solidFill>
                  <a:srgbClr val="000000"/>
                </a:solidFill>
                <a:ea typeface="微软雅黑" panose="020B0503020204020204" pitchFamily="34" charset="-122"/>
                <a:sym typeface="+mn-ea"/>
              </a:rPr>
              <a:t>。</a:t>
            </a:r>
            <a:endParaRPr lang="zh-CN" altLang="en-US" dirty="0">
              <a:solidFill>
                <a:srgbClr val="000000"/>
              </a:solidFill>
              <a:ea typeface="微软雅黑" panose="020B0503020204020204" pitchFamily="34" charset="-122"/>
            </a:endParaRPr>
          </a:p>
        </p:txBody>
      </p:sp>
      <p:sp>
        <p:nvSpPr>
          <p:cNvPr id="39" name="TextBox 34"/>
          <p:cNvSpPr txBox="1"/>
          <p:nvPr/>
        </p:nvSpPr>
        <p:spPr>
          <a:xfrm>
            <a:off x="986155" y="639315"/>
            <a:ext cx="2976880" cy="398780"/>
          </a:xfrm>
          <a:prstGeom prst="rect">
            <a:avLst/>
          </a:prstGeom>
          <a:noFill/>
        </p:spPr>
        <p:txBody>
          <a:bodyPr wrap="none" rtlCol="0">
            <a:spAutoFit/>
          </a:bodyPr>
          <a:lstStyle/>
          <a:p>
            <a:pPr algn="l"/>
            <a:r>
              <a:rPr lang="zh-CN" altLang="en-US" sz="2000" b="1" dirty="0">
                <a:solidFill>
                  <a:schemeClr val="accent2"/>
                </a:solidFill>
                <a:latin typeface="+mj-ea"/>
                <a:ea typeface="+mj-ea"/>
              </a:rPr>
              <a:t>災難影片和黨建影片學習</a:t>
            </a:r>
            <a:endParaRPr lang="zh-CN" altLang="en-US" sz="2000" b="1" dirty="0">
              <a:solidFill>
                <a:schemeClr val="accent2"/>
              </a:solidFill>
              <a:latin typeface="+mj-ea"/>
              <a:ea typeface="+mj-ea"/>
            </a:endParaRPr>
          </a:p>
        </p:txBody>
      </p:sp>
      <p:pic>
        <p:nvPicPr>
          <p:cNvPr id="225" name="图片 2" descr="C:\Users\Administrator.PC-201712151409\Desktop\场馆图片\7fdf9daa75a25037460f4cf4151de03.jpg7fdf9daa75a25037460f4cf4151de03"/>
          <p:cNvPicPr>
            <a:picLocks noChangeAspect="1"/>
          </p:cNvPicPr>
          <p:nvPr/>
        </p:nvPicPr>
        <p:blipFill>
          <a:blip r:embed="rId1" cstate="print"/>
          <a:srcRect/>
          <a:stretch>
            <a:fillRect/>
          </a:stretch>
        </p:blipFill>
        <p:spPr>
          <a:xfrm>
            <a:off x="634365" y="2167890"/>
            <a:ext cx="3004820" cy="21405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6" name="图片 6" descr="C:\Users\Administrator.PC-201712151409\Desktop\新建文件夹\IMG_3442.JPGIMG_3442"/>
          <p:cNvPicPr>
            <a:picLocks noChangeAspect="1"/>
          </p:cNvPicPr>
          <p:nvPr/>
        </p:nvPicPr>
        <p:blipFill>
          <a:blip r:embed="rId2" cstate="print"/>
          <a:srcRect/>
          <a:stretch>
            <a:fillRect/>
          </a:stretch>
        </p:blipFill>
        <p:spPr>
          <a:xfrm>
            <a:off x="3922395" y="2179320"/>
            <a:ext cx="3183255" cy="2139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图片 2" descr="C:\Users\Administrator.PC-201712151409\Desktop\93d52afb8e213d2fe9a23f608ef8053.jpg93d52afb8e213d2fe9a23f608ef8053"/>
          <p:cNvPicPr>
            <a:picLocks noChangeAspect="1"/>
          </p:cNvPicPr>
          <p:nvPr/>
        </p:nvPicPr>
        <p:blipFill>
          <a:blip r:embed="rId3" cstate="print"/>
          <a:srcRect/>
          <a:stretch>
            <a:fillRect/>
          </a:stretch>
        </p:blipFill>
        <p:spPr>
          <a:xfrm>
            <a:off x="1489710" y="4581525"/>
            <a:ext cx="3249930" cy="19634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图片 6" descr="E:\201910月14日后\赴俄留学生培训照片\IMG_0360.JPGIMG_0360"/>
          <p:cNvPicPr>
            <a:picLocks noChangeAspect="1"/>
          </p:cNvPicPr>
          <p:nvPr/>
        </p:nvPicPr>
        <p:blipFill>
          <a:blip r:embed="rId4" cstate="print"/>
          <a:srcRect/>
          <a:stretch>
            <a:fillRect/>
          </a:stretch>
        </p:blipFill>
        <p:spPr>
          <a:xfrm>
            <a:off x="7466330" y="2167890"/>
            <a:ext cx="3238500" cy="21513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图片 3" descr="E:\201910月14日后\赴俄留学生培训照片\03eae4e682482061413fd424c2d272d.jpg03eae4e682482061413fd424c2d272d"/>
          <p:cNvPicPr>
            <a:picLocks noChangeAspect="1"/>
          </p:cNvPicPr>
          <p:nvPr/>
        </p:nvPicPr>
        <p:blipFill>
          <a:blip r:embed="rId5" cstate="print"/>
          <a:srcRect/>
          <a:stretch>
            <a:fillRect/>
          </a:stretch>
        </p:blipFill>
        <p:spPr>
          <a:xfrm>
            <a:off x="5071110" y="4509135"/>
            <a:ext cx="3115310" cy="2107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图片 7" descr="E:\2018培训已完成\培训照片\IMG_7935.JPGIMG_7935"/>
          <p:cNvPicPr>
            <a:picLocks noChangeAspect="1"/>
          </p:cNvPicPr>
          <p:nvPr/>
        </p:nvPicPr>
        <p:blipFill>
          <a:blip r:embed="rId6" cstate="print"/>
          <a:srcRect/>
          <a:stretch>
            <a:fillRect/>
          </a:stretch>
        </p:blipFill>
        <p:spPr>
          <a:xfrm>
            <a:off x="8432800" y="4509135"/>
            <a:ext cx="3218180" cy="2064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800" advTm="5735">
        <p14:doors dir="vert"/>
      </p:transition>
    </mc:Choice>
    <mc:Fallback>
      <p:transition spd="slow" advTm="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par>
                                <p:cTn id="12" presetID="2" presetClass="entr" presetSubtype="6" fill="hold" grpId="0" nodeType="withEffect">
                                  <p:stCondLst>
                                    <p:cond delay="20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1+#ppt_w/2"/>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par>
                                <p:cTn id="16" presetID="22" presetClass="entr" presetSubtype="2"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right)">
                                      <p:cBhvr>
                                        <p:cTn id="18" dur="300"/>
                                        <p:tgtEl>
                                          <p:spTgt spid="2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500"/>
                                        <p:tgtEl>
                                          <p:spTgt spid="4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3" grpId="0" bldLvl="0" animBg="1"/>
      <p:bldP spid="24" grpId="0" bldLvl="0" animBg="1"/>
      <p:bldP spid="26" grpId="0" bldLvl="0" animBg="1"/>
      <p:bldP spid="40"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accent2"/>
                </a:solidFill>
                <a:latin typeface="微软雅黑" panose="020B0503020204020204" pitchFamily="34" charset="-122"/>
                <a:ea typeface="微软雅黑" panose="020B0503020204020204" pitchFamily="34" charset="-122"/>
              </a:rPr>
              <a:t>體驗類課程</a:t>
            </a:r>
            <a:r>
              <a:rPr lang="en-US" altLang="zh-CN" sz="2800" dirty="0">
                <a:solidFill>
                  <a:schemeClr val="accent2"/>
                </a:solidFill>
                <a:latin typeface="微软雅黑" panose="020B0503020204020204" pitchFamily="34" charset="-122"/>
                <a:ea typeface="微软雅黑" panose="020B0503020204020204" pitchFamily="34" charset="-122"/>
              </a:rPr>
              <a:t>-</a:t>
            </a:r>
            <a:r>
              <a:rPr lang="zh-CN" altLang="en-US" sz="2800" dirty="0">
                <a:solidFill>
                  <a:schemeClr val="accent2"/>
                </a:solidFill>
                <a:latin typeface="微软雅黑" panose="020B0503020204020204" pitchFamily="34" charset="-122"/>
                <a:ea typeface="微软雅黑" panose="020B0503020204020204" pitchFamily="34" charset="-122"/>
              </a:rPr>
              <a:t>城市安全區</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 </a:t>
            </a:r>
            <a:r>
              <a:rPr lang="en-US" altLang="zh-CN" sz="2000" dirty="0" smtClean="0">
                <a:solidFill>
                  <a:schemeClr val="accent2"/>
                </a:solidFill>
              </a:rPr>
              <a:t>2</a:t>
            </a:r>
            <a:endParaRPr lang="zh-CN" altLang="en-US" dirty="0">
              <a:solidFill>
                <a:schemeClr val="accent2"/>
              </a:solidFill>
            </a:endParaRPr>
          </a:p>
        </p:txBody>
      </p:sp>
      <p:sp>
        <p:nvSpPr>
          <p:cNvPr id="19" name="Rectangle 15"/>
          <p:cNvSpPr>
            <a:spLocks noChangeArrowheads="1"/>
          </p:cNvSpPr>
          <p:nvPr/>
        </p:nvSpPr>
        <p:spPr bwMode="auto">
          <a:xfrm>
            <a:off x="5244827" y="4609622"/>
            <a:ext cx="6110560" cy="1843713"/>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2" name="Rectangle 11"/>
          <p:cNvSpPr>
            <a:spLocks noChangeArrowheads="1"/>
          </p:cNvSpPr>
          <p:nvPr/>
        </p:nvSpPr>
        <p:spPr bwMode="auto">
          <a:xfrm>
            <a:off x="5244827" y="2870616"/>
            <a:ext cx="6110560" cy="1366838"/>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5" name="Rectangle 8"/>
          <p:cNvSpPr>
            <a:spLocks noChangeArrowheads="1"/>
          </p:cNvSpPr>
          <p:nvPr/>
        </p:nvSpPr>
        <p:spPr bwMode="auto">
          <a:xfrm>
            <a:off x="5244827" y="977901"/>
            <a:ext cx="6110560" cy="1536304"/>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7" name="Freeform 6"/>
          <p:cNvSpPr/>
          <p:nvPr/>
        </p:nvSpPr>
        <p:spPr bwMode="auto">
          <a:xfrm>
            <a:off x="5162277" y="2901530"/>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8" name="Freeform 7"/>
          <p:cNvSpPr/>
          <p:nvPr/>
        </p:nvSpPr>
        <p:spPr bwMode="auto">
          <a:xfrm>
            <a:off x="5162277" y="746735"/>
            <a:ext cx="82550" cy="547514"/>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9" name="Freeform 9"/>
          <p:cNvSpPr/>
          <p:nvPr/>
        </p:nvSpPr>
        <p:spPr bwMode="auto">
          <a:xfrm>
            <a:off x="5162277" y="764275"/>
            <a:ext cx="2843521" cy="423080"/>
          </a:xfrm>
          <a:custGeom>
            <a:avLst/>
            <a:gdLst>
              <a:gd name="T0" fmla="*/ 0 w 2547"/>
              <a:gd name="T1" fmla="*/ 0 h 366"/>
              <a:gd name="T2" fmla="*/ 2547 w 2547"/>
              <a:gd name="T3" fmla="*/ 0 h 366"/>
              <a:gd name="T4" fmla="*/ 2400 w 2547"/>
              <a:gd name="T5" fmla="*/ 185 h 366"/>
              <a:gd name="T6" fmla="*/ 2547 w 2547"/>
              <a:gd name="T7" fmla="*/ 366 h 366"/>
              <a:gd name="T8" fmla="*/ 0 w 2547"/>
              <a:gd name="T9" fmla="*/ 366 h 366"/>
              <a:gd name="T10" fmla="*/ 0 w 2547"/>
              <a:gd name="T11" fmla="*/ 0 h 366"/>
            </a:gdLst>
            <a:ahLst/>
            <a:cxnLst>
              <a:cxn ang="0">
                <a:pos x="T0" y="T1"/>
              </a:cxn>
              <a:cxn ang="0">
                <a:pos x="T2" y="T3"/>
              </a:cxn>
              <a:cxn ang="0">
                <a:pos x="T4" y="T5"/>
              </a:cxn>
              <a:cxn ang="0">
                <a:pos x="T6" y="T7"/>
              </a:cxn>
              <a:cxn ang="0">
                <a:pos x="T8" y="T9"/>
              </a:cxn>
              <a:cxn ang="0">
                <a:pos x="T10" y="T11"/>
              </a:cxn>
            </a:cxnLst>
            <a:rect l="0" t="0" r="r" b="b"/>
            <a:pathLst>
              <a:path w="2547" h="366">
                <a:moveTo>
                  <a:pt x="0" y="0"/>
                </a:moveTo>
                <a:lnTo>
                  <a:pt x="2547" y="0"/>
                </a:lnTo>
                <a:lnTo>
                  <a:pt x="2400" y="185"/>
                </a:lnTo>
                <a:lnTo>
                  <a:pt x="2547" y="366"/>
                </a:lnTo>
                <a:lnTo>
                  <a:pt x="0" y="366"/>
                </a:lnTo>
                <a:lnTo>
                  <a:pt x="0" y="0"/>
                </a:lnTo>
                <a:close/>
              </a:path>
            </a:pathLst>
          </a:custGeom>
          <a:solidFill>
            <a:schemeClr val="tx1">
              <a:lumMod val="40000"/>
              <a:lumOff val="60000"/>
            </a:schemeClr>
          </a:solidFill>
          <a:ln>
            <a:noFill/>
          </a:ln>
        </p:spPr>
        <p:txBody>
          <a:bodyPr vert="horz" wrap="square" lIns="91440" tIns="45720" rIns="91440" bIns="45720" numCol="1" anchor="t" anchorCtr="0" compatLnSpc="1"/>
          <a:lstStyle/>
          <a:p>
            <a:endParaRPr lang="zh-CN" altLang="en-US"/>
          </a:p>
        </p:txBody>
      </p:sp>
      <p:sp>
        <p:nvSpPr>
          <p:cNvPr id="30" name="Freeform 12"/>
          <p:cNvSpPr/>
          <p:nvPr/>
        </p:nvSpPr>
        <p:spPr bwMode="auto">
          <a:xfrm>
            <a:off x="5162277" y="2636912"/>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lumMod val="60000"/>
              <a:lumOff val="40000"/>
            </a:schemeClr>
          </a:solidFill>
          <a:ln>
            <a:noFill/>
          </a:ln>
        </p:spPr>
        <p:txBody>
          <a:bodyPr vert="horz" wrap="square" lIns="91440" tIns="45720" rIns="91440" bIns="45720" numCol="1" anchor="t" anchorCtr="0" compatLnSpc="1"/>
          <a:lstStyle/>
          <a:p>
            <a:endParaRPr lang="zh-CN" altLang="en-US"/>
          </a:p>
        </p:txBody>
      </p:sp>
      <p:sp>
        <p:nvSpPr>
          <p:cNvPr id="31" name="Freeform 14"/>
          <p:cNvSpPr/>
          <p:nvPr/>
        </p:nvSpPr>
        <p:spPr bwMode="auto">
          <a:xfrm>
            <a:off x="5162277" y="4799940"/>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2" name="Freeform 16"/>
          <p:cNvSpPr/>
          <p:nvPr/>
        </p:nvSpPr>
        <p:spPr bwMode="auto">
          <a:xfrm>
            <a:off x="5162277" y="4396317"/>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3" name="TextBox 32"/>
          <p:cNvSpPr txBox="1"/>
          <p:nvPr/>
        </p:nvSpPr>
        <p:spPr>
          <a:xfrm>
            <a:off x="5242800" y="764704"/>
            <a:ext cx="1198880" cy="398780"/>
          </a:xfrm>
          <a:prstGeom prst="rect">
            <a:avLst/>
          </a:prstGeom>
          <a:noFill/>
        </p:spPr>
        <p:txBody>
          <a:bodyPr wrap="none" rtlCol="0">
            <a:spAutoFit/>
          </a:bodyPr>
          <a:lstStyle/>
          <a:p>
            <a:pPr indent="0" algn="ctr">
              <a:buNone/>
            </a:pPr>
            <a:r>
              <a:rPr lang="zh-CN" altLang="en-US" sz="2000" b="1" dirty="0">
                <a:solidFill>
                  <a:schemeClr val="accent2"/>
                </a:solidFill>
                <a:latin typeface="+mj-ea"/>
                <a:ea typeface="+mj-ea"/>
              </a:rPr>
              <a:t>餐廳安全</a:t>
            </a:r>
            <a:endParaRPr lang="zh-CN" altLang="en-US" sz="2000" b="1" dirty="0">
              <a:solidFill>
                <a:schemeClr val="accent2"/>
              </a:solidFill>
              <a:latin typeface="+mj-ea"/>
              <a:ea typeface="+mj-ea"/>
            </a:endParaRPr>
          </a:p>
        </p:txBody>
      </p:sp>
      <p:sp>
        <p:nvSpPr>
          <p:cNvPr id="34" name="TextBox 33"/>
          <p:cNvSpPr txBox="1"/>
          <p:nvPr/>
        </p:nvSpPr>
        <p:spPr>
          <a:xfrm>
            <a:off x="5244827" y="2633893"/>
            <a:ext cx="1706880" cy="398780"/>
          </a:xfrm>
          <a:prstGeom prst="rect">
            <a:avLst/>
          </a:prstGeom>
          <a:noFill/>
        </p:spPr>
        <p:txBody>
          <a:bodyPr wrap="none" rtlCol="0">
            <a:spAutoFit/>
          </a:bodyPr>
          <a:lstStyle/>
          <a:p>
            <a:pPr indent="0">
              <a:buNone/>
            </a:pPr>
            <a:r>
              <a:rPr lang="zh-CN" altLang="en-US" sz="2000" b="1" dirty="0">
                <a:solidFill>
                  <a:schemeClr val="accent2"/>
                </a:solidFill>
                <a:latin typeface="+mj-ea"/>
                <a:ea typeface="+mj-ea"/>
              </a:rPr>
              <a:t>教室安全體驗</a:t>
            </a:r>
            <a:endParaRPr lang="zh-CN" altLang="en-US" sz="2000" b="1" dirty="0">
              <a:solidFill>
                <a:schemeClr val="accent2"/>
              </a:solidFill>
              <a:latin typeface="+mj-ea"/>
              <a:ea typeface="+mj-ea"/>
            </a:endParaRPr>
          </a:p>
        </p:txBody>
      </p:sp>
      <p:sp>
        <p:nvSpPr>
          <p:cNvPr id="35" name="TextBox 34"/>
          <p:cNvSpPr txBox="1"/>
          <p:nvPr/>
        </p:nvSpPr>
        <p:spPr>
          <a:xfrm>
            <a:off x="5244827" y="4416930"/>
            <a:ext cx="1706880" cy="398780"/>
          </a:xfrm>
          <a:prstGeom prst="rect">
            <a:avLst/>
          </a:prstGeom>
          <a:noFill/>
        </p:spPr>
        <p:txBody>
          <a:bodyPr wrap="none" rtlCol="0">
            <a:spAutoFit/>
          </a:bodyPr>
          <a:lstStyle/>
          <a:p>
            <a:r>
              <a:rPr lang="zh-CN" altLang="en-US" sz="2000" b="1" dirty="0">
                <a:solidFill>
                  <a:schemeClr val="accent2"/>
                </a:solidFill>
                <a:latin typeface="+mj-ea"/>
                <a:ea typeface="+mj-ea"/>
              </a:rPr>
              <a:t>超市安全體驗</a:t>
            </a:r>
            <a:endParaRPr lang="zh-CN" altLang="en-US" sz="2000" b="1" dirty="0">
              <a:solidFill>
                <a:schemeClr val="accent2"/>
              </a:solidFill>
              <a:latin typeface="+mj-ea"/>
              <a:ea typeface="+mj-ea"/>
            </a:endParaRPr>
          </a:p>
        </p:txBody>
      </p:sp>
      <p:sp>
        <p:nvSpPr>
          <p:cNvPr id="36" name="TextBox 35"/>
          <p:cNvSpPr txBox="1"/>
          <p:nvPr/>
        </p:nvSpPr>
        <p:spPr>
          <a:xfrm>
            <a:off x="5525425" y="1460626"/>
            <a:ext cx="5577072" cy="645160"/>
          </a:xfrm>
          <a:prstGeom prst="rect">
            <a:avLst/>
          </a:prstGeom>
          <a:noFill/>
        </p:spPr>
        <p:txBody>
          <a:bodyPr wrap="square" rtlCol="0">
            <a:spAutoFit/>
          </a:bodyPr>
          <a:lstStyle/>
          <a:p>
            <a:pPr indent="0">
              <a:buNone/>
            </a:pPr>
            <a:r>
              <a:rPr lang="zh-CN" altLang="en-US" dirty="0">
                <a:solidFill>
                  <a:srgbClr val="000000"/>
                </a:solidFill>
                <a:ea typeface="微软雅黑" panose="020B0503020204020204" pitchFamily="34" charset="-122"/>
              </a:rPr>
              <a:t>餐廳安全體驗區，搭建廚房、餐廳場景，體驗發生火災等事故場景時，學習逃生自的技能與</a:t>
            </a:r>
            <a:r>
              <a:rPr lang="zh-CN" altLang="en-US" dirty="0" smtClean="0">
                <a:solidFill>
                  <a:srgbClr val="000000"/>
                </a:solidFill>
                <a:ea typeface="微软雅黑" panose="020B0503020204020204" pitchFamily="34" charset="-122"/>
              </a:rPr>
              <a:t>知識。</a:t>
            </a:r>
            <a:endParaRPr lang="zh-CN" altLang="en-US" dirty="0">
              <a:solidFill>
                <a:srgbClr val="000000"/>
              </a:solidFill>
              <a:ea typeface="微软雅黑" panose="020B0503020204020204" pitchFamily="34" charset="-122"/>
            </a:endParaRPr>
          </a:p>
        </p:txBody>
      </p:sp>
      <p:sp>
        <p:nvSpPr>
          <p:cNvPr id="37" name="TextBox 36"/>
          <p:cNvSpPr txBox="1"/>
          <p:nvPr/>
        </p:nvSpPr>
        <p:spPr>
          <a:xfrm>
            <a:off x="5520139" y="3142417"/>
            <a:ext cx="5577072" cy="922020"/>
          </a:xfrm>
          <a:prstGeom prst="rect">
            <a:avLst/>
          </a:prstGeom>
          <a:noFill/>
        </p:spPr>
        <p:txBody>
          <a:bodyPr wrap="square" rtlCol="0">
            <a:spAutoFit/>
          </a:bodyPr>
          <a:lstStyle/>
          <a:p>
            <a:pPr indent="0">
              <a:buNone/>
            </a:pPr>
            <a:r>
              <a:rPr lang="zh-CN" altLang="en-US" dirty="0">
                <a:solidFill>
                  <a:srgbClr val="000000"/>
                </a:solidFill>
                <a:ea typeface="微软雅黑" panose="020B0503020204020204" pitchFamily="34" charset="-122"/>
              </a:rPr>
              <a:t>教室安全體驗區，</a:t>
            </a:r>
            <a:r>
              <a:rPr lang="zh-CN" altLang="en-US" dirty="0" smtClean="0">
                <a:solidFill>
                  <a:srgbClr val="000000"/>
                </a:solidFill>
                <a:ea typeface="微软雅黑" panose="020B0503020204020204" pitchFamily="34" charset="-122"/>
              </a:rPr>
              <a:t>平日可</a:t>
            </a:r>
            <a:r>
              <a:rPr lang="zh-CN" altLang="en-US" dirty="0">
                <a:solidFill>
                  <a:srgbClr val="000000"/>
                </a:solidFill>
                <a:ea typeface="微软雅黑" panose="020B0503020204020204" pitchFamily="34" charset="-122"/>
              </a:rPr>
              <a:t>作為多媒體教室，同時體驗在教室發生火災</a:t>
            </a:r>
            <a:r>
              <a:rPr lang="zh-CN" altLang="en-US" dirty="0" smtClean="0">
                <a:solidFill>
                  <a:srgbClr val="000000"/>
                </a:solidFill>
                <a:ea typeface="微软雅黑" panose="020B0503020204020204" pitchFamily="34" charset="-122"/>
              </a:rPr>
              <a:t>時如何</a:t>
            </a:r>
            <a:r>
              <a:rPr lang="zh-CN" altLang="en-US" dirty="0">
                <a:solidFill>
                  <a:srgbClr val="000000"/>
                </a:solidFill>
                <a:ea typeface="微软雅黑" panose="020B0503020204020204" pitchFamily="34" charset="-122"/>
              </a:rPr>
              <a:t>正確疏散逃生，學習在各種煙霧情況下的逃生</a:t>
            </a:r>
            <a:r>
              <a:rPr lang="zh-CN" altLang="en-US" dirty="0" smtClean="0">
                <a:solidFill>
                  <a:srgbClr val="000000"/>
                </a:solidFill>
                <a:ea typeface="微软雅黑" panose="020B0503020204020204" pitchFamily="34" charset="-122"/>
              </a:rPr>
              <a:t>要點。</a:t>
            </a:r>
            <a:endParaRPr lang="zh-CN" altLang="en-US" dirty="0">
              <a:solidFill>
                <a:srgbClr val="000000"/>
              </a:solidFill>
              <a:ea typeface="微软雅黑" panose="020B0503020204020204" pitchFamily="34" charset="-122"/>
            </a:endParaRPr>
          </a:p>
        </p:txBody>
      </p:sp>
      <p:sp>
        <p:nvSpPr>
          <p:cNvPr id="38" name="TextBox 37"/>
          <p:cNvSpPr txBox="1"/>
          <p:nvPr/>
        </p:nvSpPr>
        <p:spPr>
          <a:xfrm>
            <a:off x="5565157" y="5028042"/>
            <a:ext cx="5577072" cy="922020"/>
          </a:xfrm>
          <a:prstGeom prst="rect">
            <a:avLst/>
          </a:prstGeom>
          <a:noFill/>
        </p:spPr>
        <p:txBody>
          <a:bodyPr wrap="square" rtlCol="0">
            <a:spAutoFit/>
          </a:bodyPr>
          <a:lstStyle/>
          <a:p>
            <a:pPr indent="0">
              <a:buNone/>
            </a:pPr>
            <a:r>
              <a:rPr lang="zh-CN" altLang="en-US" dirty="0" smtClean="0">
                <a:solidFill>
                  <a:srgbClr val="000000"/>
                </a:solidFill>
                <a:ea typeface="微软雅黑" panose="020B0503020204020204" pitchFamily="34" charset="-122"/>
              </a:rPr>
              <a:t>模擬</a:t>
            </a:r>
            <a:r>
              <a:rPr lang="zh-CN" altLang="en-US" dirty="0">
                <a:solidFill>
                  <a:srgbClr val="000000"/>
                </a:solidFill>
                <a:ea typeface="微软雅黑" panose="020B0503020204020204" pitchFamily="34" charset="-122"/>
              </a:rPr>
              <a:t>超市發生火災時候的場景，</a:t>
            </a:r>
            <a:r>
              <a:rPr lang="zh-CN" altLang="en-US" dirty="0" smtClean="0">
                <a:solidFill>
                  <a:srgbClr val="000000"/>
                </a:solidFill>
                <a:ea typeface="微软雅黑" panose="020B0503020204020204" pitchFamily="34" charset="-122"/>
              </a:rPr>
              <a:t>涵蓋部分</a:t>
            </a:r>
            <a:r>
              <a:rPr lang="zh-CN" altLang="en-US" dirty="0">
                <a:solidFill>
                  <a:srgbClr val="000000"/>
                </a:solidFill>
                <a:ea typeface="微软雅黑" panose="020B0503020204020204" pitchFamily="34" charset="-122"/>
              </a:rPr>
              <a:t>區域因火災導致的坍塌的</a:t>
            </a:r>
            <a:r>
              <a:rPr lang="zh-CN" altLang="en-US" dirty="0" smtClean="0">
                <a:solidFill>
                  <a:srgbClr val="000000"/>
                </a:solidFill>
                <a:ea typeface="微软雅黑" panose="020B0503020204020204" pitchFamily="34" charset="-122"/>
              </a:rPr>
              <a:t>場景，緊急</a:t>
            </a:r>
            <a:r>
              <a:rPr lang="zh-CN" altLang="en-US" dirty="0">
                <a:solidFill>
                  <a:srgbClr val="000000"/>
                </a:solidFill>
                <a:ea typeface="微软雅黑" panose="020B0503020204020204" pitchFamily="34" charset="-122"/>
              </a:rPr>
              <a:t>疏散、防火防煙設備應用、煙霧逃生等</a:t>
            </a:r>
            <a:r>
              <a:rPr lang="zh-CN" altLang="en-US" dirty="0" smtClean="0">
                <a:solidFill>
                  <a:srgbClr val="000000"/>
                </a:solidFill>
                <a:ea typeface="微软雅黑" panose="020B0503020204020204" pitchFamily="34" charset="-122"/>
              </a:rPr>
              <a:t>內容。</a:t>
            </a:r>
            <a:endParaRPr lang="zh-CN" altLang="en-US" dirty="0">
              <a:solidFill>
                <a:srgbClr val="000000"/>
              </a:solidFill>
              <a:ea typeface="微软雅黑"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90516" y="1463985"/>
            <a:ext cx="5737993" cy="4303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Tm="5735">
        <p14:doors dir="vert"/>
      </p:transition>
    </mc:Choice>
    <mc:Fallback>
      <p:transition spd="slow" advTm="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childTnLst>
                          </p:cTn>
                        </p:par>
                        <p:par>
                          <p:cTn id="12" fill="hold">
                            <p:stCondLst>
                              <p:cond delay="800"/>
                            </p:stCondLst>
                            <p:childTnLst>
                              <p:par>
                                <p:cTn id="13" presetID="2" presetClass="entr" presetSubtype="6"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1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2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1+#ppt_w/2"/>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1300"/>
                            </p:stCondLst>
                            <p:childTnLst>
                              <p:par>
                                <p:cTn id="26" presetID="22" presetClass="entr" presetSubtype="2"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300"/>
                                        <p:tgtEl>
                                          <p:spTgt spid="27"/>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right)">
                                      <p:cBhvr>
                                        <p:cTn id="31" dur="300"/>
                                        <p:tgtEl>
                                          <p:spTgt spid="28"/>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right)">
                                      <p:cBhvr>
                                        <p:cTn id="34" dur="300"/>
                                        <p:tgtEl>
                                          <p:spTgt spid="31"/>
                                        </p:tgtEl>
                                      </p:cBhvr>
                                    </p:animEffect>
                                  </p:childTnLst>
                                </p:cTn>
                              </p:par>
                            </p:childTnLst>
                          </p:cTn>
                        </p:par>
                        <p:par>
                          <p:cTn id="35" fill="hold">
                            <p:stCondLst>
                              <p:cond delay="1800"/>
                            </p:stCondLst>
                            <p:childTnLst>
                              <p:par>
                                <p:cTn id="36" presetID="22" presetClass="entr" presetSubtype="8"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500"/>
                                        <p:tgtEl>
                                          <p:spTgt spid="3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2300"/>
                            </p:stCondLst>
                            <p:childTnLst>
                              <p:par>
                                <p:cTn id="46" presetID="22" presetClass="entr" presetSubtype="8"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500"/>
                                        <p:tgtEl>
                                          <p:spTgt spid="34"/>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par>
                          <p:cTn id="55" fill="hold">
                            <p:stCondLst>
                              <p:cond delay="2800"/>
                            </p:stCondLst>
                            <p:childTnLst>
                              <p:par>
                                <p:cTn id="56" presetID="22" presetClass="entr" presetSubtype="1"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up)">
                                      <p:cBhvr>
                                        <p:cTn id="58" dur="500"/>
                                        <p:tgtEl>
                                          <p:spTgt spid="36"/>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up)">
                                      <p:cBhvr>
                                        <p:cTn id="61" dur="500"/>
                                        <p:tgtEl>
                                          <p:spTgt spid="3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up)">
                                      <p:cBhvr>
                                        <p:cTn id="6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9" grpId="0" animBg="1"/>
      <p:bldP spid="22" grpId="0" animBg="1"/>
      <p:bldP spid="25" grpId="0" animBg="1"/>
      <p:bldP spid="27" grpId="0" animBg="1"/>
      <p:bldP spid="28" grpId="0" animBg="1"/>
      <p:bldP spid="29" grpId="0" animBg="1"/>
      <p:bldP spid="30" grpId="0" animBg="1"/>
      <p:bldP spid="31" grpId="0" animBg="1"/>
      <p:bldP spid="32" grpId="0" animBg="1"/>
      <p:bldP spid="33" grpId="0"/>
      <p:bldP spid="34" grpId="0"/>
      <p:bldP spid="35" grpId="0"/>
      <p:bldP spid="36"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accent2"/>
                </a:solidFill>
                <a:latin typeface="微软雅黑" panose="020B0503020204020204" pitchFamily="34" charset="-122"/>
                <a:ea typeface="微软雅黑" panose="020B0503020204020204" pitchFamily="34" charset="-122"/>
              </a:rPr>
              <a:t>體驗類課程</a:t>
            </a:r>
            <a:r>
              <a:rPr lang="en-US" altLang="zh-CN" sz="2800" dirty="0">
                <a:solidFill>
                  <a:schemeClr val="accent2"/>
                </a:solidFill>
                <a:latin typeface="微软雅黑" panose="020B0503020204020204" pitchFamily="34" charset="-122"/>
                <a:ea typeface="微软雅黑" panose="020B0503020204020204" pitchFamily="34" charset="-122"/>
              </a:rPr>
              <a:t>-</a:t>
            </a:r>
            <a:r>
              <a:rPr lang="zh-CN" altLang="en-US" sz="2800" dirty="0">
                <a:solidFill>
                  <a:schemeClr val="accent2"/>
                </a:solidFill>
                <a:latin typeface="微软雅黑" panose="020B0503020204020204" pitchFamily="34" charset="-122"/>
                <a:ea typeface="微软雅黑" panose="020B0503020204020204" pitchFamily="34" charset="-122"/>
              </a:rPr>
              <a:t>城市安全區</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a:t>
            </a:r>
            <a:r>
              <a:rPr lang="en-US" altLang="zh-CN" dirty="0" smtClean="0">
                <a:solidFill>
                  <a:schemeClr val="accent2"/>
                </a:solidFill>
              </a:rPr>
              <a:t>2</a:t>
            </a:r>
            <a:endParaRPr lang="zh-CN" altLang="en-US" dirty="0">
              <a:solidFill>
                <a:schemeClr val="accent2"/>
              </a:solidFill>
            </a:endParaRPr>
          </a:p>
        </p:txBody>
      </p:sp>
      <p:sp>
        <p:nvSpPr>
          <p:cNvPr id="19" name="Rectangle 15"/>
          <p:cNvSpPr>
            <a:spLocks noChangeArrowheads="1"/>
          </p:cNvSpPr>
          <p:nvPr/>
        </p:nvSpPr>
        <p:spPr bwMode="auto">
          <a:xfrm>
            <a:off x="5244827" y="4609622"/>
            <a:ext cx="6110560" cy="1843713"/>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2" name="Rectangle 11"/>
          <p:cNvSpPr>
            <a:spLocks noChangeArrowheads="1"/>
          </p:cNvSpPr>
          <p:nvPr/>
        </p:nvSpPr>
        <p:spPr bwMode="auto">
          <a:xfrm>
            <a:off x="5244827" y="2870616"/>
            <a:ext cx="6110560" cy="1366838"/>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5" name="Rectangle 8"/>
          <p:cNvSpPr>
            <a:spLocks noChangeArrowheads="1"/>
          </p:cNvSpPr>
          <p:nvPr/>
        </p:nvSpPr>
        <p:spPr bwMode="auto">
          <a:xfrm>
            <a:off x="5244827" y="977901"/>
            <a:ext cx="6110560" cy="1536304"/>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7" name="Freeform 6"/>
          <p:cNvSpPr/>
          <p:nvPr/>
        </p:nvSpPr>
        <p:spPr bwMode="auto">
          <a:xfrm>
            <a:off x="5162277" y="2901530"/>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8" name="Freeform 7"/>
          <p:cNvSpPr/>
          <p:nvPr/>
        </p:nvSpPr>
        <p:spPr bwMode="auto">
          <a:xfrm>
            <a:off x="5162277" y="746735"/>
            <a:ext cx="82550" cy="547514"/>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9" name="Freeform 9"/>
          <p:cNvSpPr/>
          <p:nvPr/>
        </p:nvSpPr>
        <p:spPr bwMode="auto">
          <a:xfrm>
            <a:off x="5162277" y="764275"/>
            <a:ext cx="2843521" cy="423080"/>
          </a:xfrm>
          <a:custGeom>
            <a:avLst/>
            <a:gdLst>
              <a:gd name="T0" fmla="*/ 0 w 2547"/>
              <a:gd name="T1" fmla="*/ 0 h 366"/>
              <a:gd name="T2" fmla="*/ 2547 w 2547"/>
              <a:gd name="T3" fmla="*/ 0 h 366"/>
              <a:gd name="T4" fmla="*/ 2400 w 2547"/>
              <a:gd name="T5" fmla="*/ 185 h 366"/>
              <a:gd name="T6" fmla="*/ 2547 w 2547"/>
              <a:gd name="T7" fmla="*/ 366 h 366"/>
              <a:gd name="T8" fmla="*/ 0 w 2547"/>
              <a:gd name="T9" fmla="*/ 366 h 366"/>
              <a:gd name="T10" fmla="*/ 0 w 2547"/>
              <a:gd name="T11" fmla="*/ 0 h 366"/>
            </a:gdLst>
            <a:ahLst/>
            <a:cxnLst>
              <a:cxn ang="0">
                <a:pos x="T0" y="T1"/>
              </a:cxn>
              <a:cxn ang="0">
                <a:pos x="T2" y="T3"/>
              </a:cxn>
              <a:cxn ang="0">
                <a:pos x="T4" y="T5"/>
              </a:cxn>
              <a:cxn ang="0">
                <a:pos x="T6" y="T7"/>
              </a:cxn>
              <a:cxn ang="0">
                <a:pos x="T8" y="T9"/>
              </a:cxn>
              <a:cxn ang="0">
                <a:pos x="T10" y="T11"/>
              </a:cxn>
            </a:cxnLst>
            <a:rect l="0" t="0" r="r" b="b"/>
            <a:pathLst>
              <a:path w="2547" h="366">
                <a:moveTo>
                  <a:pt x="0" y="0"/>
                </a:moveTo>
                <a:lnTo>
                  <a:pt x="2547" y="0"/>
                </a:lnTo>
                <a:lnTo>
                  <a:pt x="2400" y="185"/>
                </a:lnTo>
                <a:lnTo>
                  <a:pt x="2547" y="366"/>
                </a:lnTo>
                <a:lnTo>
                  <a:pt x="0" y="366"/>
                </a:lnTo>
                <a:lnTo>
                  <a:pt x="0" y="0"/>
                </a:lnTo>
                <a:close/>
              </a:path>
            </a:pathLst>
          </a:custGeom>
          <a:solidFill>
            <a:schemeClr val="tx1">
              <a:lumMod val="40000"/>
              <a:lumOff val="60000"/>
            </a:schemeClr>
          </a:solidFill>
          <a:ln>
            <a:noFill/>
          </a:ln>
        </p:spPr>
        <p:txBody>
          <a:bodyPr vert="horz" wrap="square" lIns="91440" tIns="45720" rIns="91440" bIns="45720" numCol="1" anchor="t" anchorCtr="0" compatLnSpc="1"/>
          <a:lstStyle/>
          <a:p>
            <a:endParaRPr lang="zh-CN" altLang="en-US"/>
          </a:p>
        </p:txBody>
      </p:sp>
      <p:sp>
        <p:nvSpPr>
          <p:cNvPr id="30" name="Freeform 12"/>
          <p:cNvSpPr/>
          <p:nvPr/>
        </p:nvSpPr>
        <p:spPr bwMode="auto">
          <a:xfrm>
            <a:off x="5162277" y="2636912"/>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lumMod val="60000"/>
              <a:lumOff val="40000"/>
            </a:schemeClr>
          </a:solidFill>
          <a:ln>
            <a:noFill/>
          </a:ln>
        </p:spPr>
        <p:txBody>
          <a:bodyPr vert="horz" wrap="square" lIns="91440" tIns="45720" rIns="91440" bIns="45720" numCol="1" anchor="t" anchorCtr="0" compatLnSpc="1"/>
          <a:lstStyle/>
          <a:p>
            <a:endParaRPr lang="zh-CN" altLang="en-US"/>
          </a:p>
        </p:txBody>
      </p:sp>
      <p:sp>
        <p:nvSpPr>
          <p:cNvPr id="31" name="Freeform 14"/>
          <p:cNvSpPr/>
          <p:nvPr/>
        </p:nvSpPr>
        <p:spPr bwMode="auto">
          <a:xfrm>
            <a:off x="5162277" y="4799940"/>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2" name="Freeform 16"/>
          <p:cNvSpPr/>
          <p:nvPr/>
        </p:nvSpPr>
        <p:spPr bwMode="auto">
          <a:xfrm>
            <a:off x="5162277" y="4396317"/>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3" name="TextBox 32"/>
          <p:cNvSpPr txBox="1"/>
          <p:nvPr/>
        </p:nvSpPr>
        <p:spPr>
          <a:xfrm>
            <a:off x="5205090" y="757596"/>
            <a:ext cx="1706880" cy="398780"/>
          </a:xfrm>
          <a:prstGeom prst="rect">
            <a:avLst/>
          </a:prstGeom>
          <a:noFill/>
        </p:spPr>
        <p:txBody>
          <a:bodyPr wrap="none" rtlCol="0">
            <a:spAutoFit/>
          </a:bodyPr>
          <a:lstStyle/>
          <a:p>
            <a:pPr indent="0" algn="ctr">
              <a:buNone/>
            </a:pPr>
            <a:r>
              <a:rPr lang="zh-CN" altLang="en-US" sz="2000" b="1" dirty="0">
                <a:solidFill>
                  <a:schemeClr val="accent2"/>
                </a:solidFill>
                <a:latin typeface="+mj-ea"/>
                <a:ea typeface="+mj-ea"/>
              </a:rPr>
              <a:t>住宅安全體驗</a:t>
            </a:r>
            <a:endParaRPr lang="zh-CN" altLang="en-US" sz="2000" b="1" dirty="0">
              <a:solidFill>
                <a:schemeClr val="accent2"/>
              </a:solidFill>
              <a:latin typeface="+mj-ea"/>
              <a:ea typeface="+mj-ea"/>
            </a:endParaRPr>
          </a:p>
        </p:txBody>
      </p:sp>
      <p:sp>
        <p:nvSpPr>
          <p:cNvPr id="34" name="TextBox 33"/>
          <p:cNvSpPr txBox="1"/>
          <p:nvPr/>
        </p:nvSpPr>
        <p:spPr>
          <a:xfrm>
            <a:off x="5244827" y="2633893"/>
            <a:ext cx="1706880" cy="398780"/>
          </a:xfrm>
          <a:prstGeom prst="rect">
            <a:avLst/>
          </a:prstGeom>
          <a:noFill/>
        </p:spPr>
        <p:txBody>
          <a:bodyPr wrap="none" rtlCol="0">
            <a:spAutoFit/>
          </a:bodyPr>
          <a:lstStyle/>
          <a:p>
            <a:pPr indent="0">
              <a:buNone/>
            </a:pPr>
            <a:r>
              <a:rPr lang="zh-CN" altLang="en-US" sz="2000" b="1" dirty="0">
                <a:solidFill>
                  <a:schemeClr val="accent2"/>
                </a:solidFill>
                <a:latin typeface="+mj-ea"/>
                <a:ea typeface="+mj-ea"/>
              </a:rPr>
              <a:t>酒店安全體驗</a:t>
            </a:r>
            <a:endParaRPr lang="zh-CN" altLang="en-US" sz="2000" b="1" dirty="0">
              <a:solidFill>
                <a:schemeClr val="accent2"/>
              </a:solidFill>
              <a:latin typeface="+mj-ea"/>
              <a:ea typeface="+mj-ea"/>
            </a:endParaRPr>
          </a:p>
        </p:txBody>
      </p:sp>
      <p:sp>
        <p:nvSpPr>
          <p:cNvPr id="35" name="TextBox 34"/>
          <p:cNvSpPr txBox="1"/>
          <p:nvPr/>
        </p:nvSpPr>
        <p:spPr>
          <a:xfrm>
            <a:off x="5244827" y="4416930"/>
            <a:ext cx="1706880" cy="398780"/>
          </a:xfrm>
          <a:prstGeom prst="rect">
            <a:avLst/>
          </a:prstGeom>
          <a:noFill/>
        </p:spPr>
        <p:txBody>
          <a:bodyPr wrap="none" rtlCol="0">
            <a:spAutoFit/>
          </a:bodyPr>
          <a:lstStyle/>
          <a:p>
            <a:r>
              <a:rPr lang="zh-CN" altLang="en-US" sz="2000" b="1" dirty="0">
                <a:solidFill>
                  <a:schemeClr val="accent2"/>
                </a:solidFill>
                <a:latin typeface="+mj-ea"/>
                <a:ea typeface="+mj-ea"/>
              </a:rPr>
              <a:t>高層緩降體驗</a:t>
            </a:r>
            <a:endParaRPr lang="zh-CN" altLang="en-US" sz="2000" b="1" dirty="0">
              <a:solidFill>
                <a:schemeClr val="accent2"/>
              </a:solidFill>
              <a:latin typeface="+mj-ea"/>
              <a:ea typeface="+mj-ea"/>
            </a:endParaRPr>
          </a:p>
        </p:txBody>
      </p:sp>
      <p:sp>
        <p:nvSpPr>
          <p:cNvPr id="36" name="TextBox 35"/>
          <p:cNvSpPr txBox="1"/>
          <p:nvPr/>
        </p:nvSpPr>
        <p:spPr>
          <a:xfrm>
            <a:off x="5525425" y="1460626"/>
            <a:ext cx="5577072" cy="922020"/>
          </a:xfrm>
          <a:prstGeom prst="rect">
            <a:avLst/>
          </a:prstGeom>
          <a:noFill/>
        </p:spPr>
        <p:txBody>
          <a:bodyPr wrap="square" rtlCol="0">
            <a:spAutoFit/>
          </a:bodyPr>
          <a:lstStyle/>
          <a:p>
            <a:pPr indent="0">
              <a:buNone/>
            </a:pPr>
            <a:r>
              <a:rPr lang="zh-CN" altLang="en-US" dirty="0">
                <a:solidFill>
                  <a:srgbClr val="000000"/>
                </a:solidFill>
                <a:ea typeface="微软雅黑" panose="020B0503020204020204" pitchFamily="34" charset="-122"/>
              </a:rPr>
              <a:t>住宅安全體驗區，模擬真實的家庭居住環境和房間佈置，</a:t>
            </a:r>
            <a:r>
              <a:rPr lang="zh-CN" altLang="en-US" dirty="0" smtClean="0">
                <a:solidFill>
                  <a:srgbClr val="000000"/>
                </a:solidFill>
                <a:ea typeface="微软雅黑" panose="020B0503020204020204" pitchFamily="34" charset="-122"/>
              </a:rPr>
              <a:t>設置各種突發災害場景</a:t>
            </a:r>
            <a:r>
              <a:rPr lang="zh-CN" altLang="en-US" dirty="0">
                <a:solidFill>
                  <a:srgbClr val="000000"/>
                </a:solidFill>
                <a:ea typeface="微软雅黑" panose="020B0503020204020204" pitchFamily="34" charset="-122"/>
              </a:rPr>
              <a:t>引導體驗者學習正確逃生知識和初期處置災害的</a:t>
            </a:r>
            <a:r>
              <a:rPr lang="zh-CN" altLang="en-US" dirty="0" smtClean="0">
                <a:solidFill>
                  <a:srgbClr val="000000"/>
                </a:solidFill>
                <a:ea typeface="微软雅黑" panose="020B0503020204020204" pitchFamily="34" charset="-122"/>
              </a:rPr>
              <a:t>能力。</a:t>
            </a:r>
            <a:endParaRPr lang="zh-CN" altLang="en-US" dirty="0">
              <a:solidFill>
                <a:srgbClr val="000000"/>
              </a:solidFill>
              <a:ea typeface="微软雅黑" panose="020B0503020204020204" pitchFamily="34" charset="-122"/>
            </a:endParaRPr>
          </a:p>
        </p:txBody>
      </p:sp>
      <p:sp>
        <p:nvSpPr>
          <p:cNvPr id="37" name="TextBox 36"/>
          <p:cNvSpPr txBox="1"/>
          <p:nvPr/>
        </p:nvSpPr>
        <p:spPr>
          <a:xfrm>
            <a:off x="5520139" y="3142417"/>
            <a:ext cx="5577072" cy="922020"/>
          </a:xfrm>
          <a:prstGeom prst="rect">
            <a:avLst/>
          </a:prstGeom>
          <a:noFill/>
        </p:spPr>
        <p:txBody>
          <a:bodyPr wrap="square" rtlCol="0">
            <a:spAutoFit/>
          </a:bodyPr>
          <a:lstStyle/>
          <a:p>
            <a:pPr indent="0">
              <a:buNone/>
            </a:pPr>
            <a:r>
              <a:rPr lang="zh-CN" altLang="en-US" dirty="0">
                <a:solidFill>
                  <a:srgbClr val="000000"/>
                </a:solidFill>
                <a:ea typeface="微软雅黑" panose="020B0503020204020204" pitchFamily="34" charset="-122"/>
              </a:rPr>
              <a:t>酒店安全體驗區，通過設置諸多酒店實景，互動體驗酒店發生火災時，如何逃生及滅火，提升技能和知識</a:t>
            </a:r>
            <a:r>
              <a:rPr lang="zh-CN" altLang="en-US" dirty="0" smtClean="0">
                <a:solidFill>
                  <a:srgbClr val="000000"/>
                </a:solidFill>
                <a:ea typeface="微软雅黑" panose="020B0503020204020204" pitchFamily="34" charset="-122"/>
              </a:rPr>
              <a:t>水準。</a:t>
            </a:r>
            <a:endParaRPr lang="zh-CN" altLang="en-US" dirty="0">
              <a:solidFill>
                <a:srgbClr val="000000"/>
              </a:solidFill>
              <a:ea typeface="微软雅黑" panose="020B0503020204020204" pitchFamily="34" charset="-122"/>
            </a:endParaRPr>
          </a:p>
        </p:txBody>
      </p:sp>
      <p:sp>
        <p:nvSpPr>
          <p:cNvPr id="38" name="TextBox 37"/>
          <p:cNvSpPr txBox="1"/>
          <p:nvPr/>
        </p:nvSpPr>
        <p:spPr>
          <a:xfrm>
            <a:off x="5565157" y="5028042"/>
            <a:ext cx="5577072" cy="1198880"/>
          </a:xfrm>
          <a:prstGeom prst="rect">
            <a:avLst/>
          </a:prstGeom>
          <a:noFill/>
        </p:spPr>
        <p:txBody>
          <a:bodyPr wrap="square" rtlCol="0">
            <a:spAutoFit/>
          </a:bodyPr>
          <a:lstStyle/>
          <a:p>
            <a:pPr indent="0">
              <a:buNone/>
            </a:pPr>
            <a:r>
              <a:rPr lang="zh-CN" altLang="en-US" dirty="0">
                <a:solidFill>
                  <a:srgbClr val="000000"/>
                </a:solidFill>
                <a:ea typeface="微软雅黑" panose="020B0503020204020204" pitchFamily="34" charset="-122"/>
                <a:sym typeface="+mn-ea"/>
              </a:rPr>
              <a:t>通過專用的耐高溫逃生緩降器，體驗者可以學習當高層樓宇火災發生時如何利用緩降裝置以正確的方式逃生，達到遇到高樓火災時能迅速有效地逃生，避免傷亡的</a:t>
            </a:r>
            <a:r>
              <a:rPr lang="zh-CN" altLang="en-US" dirty="0" smtClean="0">
                <a:solidFill>
                  <a:srgbClr val="000000"/>
                </a:solidFill>
                <a:ea typeface="微软雅黑" panose="020B0503020204020204" pitchFamily="34" charset="-122"/>
                <a:sym typeface="+mn-ea"/>
              </a:rPr>
              <a:t>目的。</a:t>
            </a:r>
            <a:endParaRPr lang="zh-CN" altLang="en-US" dirty="0">
              <a:solidFill>
                <a:srgbClr val="000000"/>
              </a:solidFill>
              <a:ea typeface="微软雅黑"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91110" y="1460061"/>
            <a:ext cx="5706600" cy="42799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Tm="5735">
        <p14:doors dir="vert"/>
      </p:transition>
    </mc:Choice>
    <mc:Fallback>
      <p:transition spd="slow" advTm="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childTnLst>
                          </p:cTn>
                        </p:par>
                        <p:par>
                          <p:cTn id="12" fill="hold">
                            <p:stCondLst>
                              <p:cond delay="800"/>
                            </p:stCondLst>
                            <p:childTnLst>
                              <p:par>
                                <p:cTn id="13" presetID="2" presetClass="entr" presetSubtype="6"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1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2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1+#ppt_w/2"/>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1300"/>
                            </p:stCondLst>
                            <p:childTnLst>
                              <p:par>
                                <p:cTn id="26" presetID="22" presetClass="entr" presetSubtype="2"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300"/>
                                        <p:tgtEl>
                                          <p:spTgt spid="27"/>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right)">
                                      <p:cBhvr>
                                        <p:cTn id="31" dur="300"/>
                                        <p:tgtEl>
                                          <p:spTgt spid="28"/>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right)">
                                      <p:cBhvr>
                                        <p:cTn id="34" dur="300"/>
                                        <p:tgtEl>
                                          <p:spTgt spid="31"/>
                                        </p:tgtEl>
                                      </p:cBhvr>
                                    </p:animEffect>
                                  </p:childTnLst>
                                </p:cTn>
                              </p:par>
                            </p:childTnLst>
                          </p:cTn>
                        </p:par>
                        <p:par>
                          <p:cTn id="35" fill="hold">
                            <p:stCondLst>
                              <p:cond delay="1800"/>
                            </p:stCondLst>
                            <p:childTnLst>
                              <p:par>
                                <p:cTn id="36" presetID="22" presetClass="entr" presetSubtype="8"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500"/>
                                        <p:tgtEl>
                                          <p:spTgt spid="3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2300"/>
                            </p:stCondLst>
                            <p:childTnLst>
                              <p:par>
                                <p:cTn id="46" presetID="22" presetClass="entr" presetSubtype="8"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500"/>
                                        <p:tgtEl>
                                          <p:spTgt spid="34"/>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par>
                          <p:cTn id="55" fill="hold">
                            <p:stCondLst>
                              <p:cond delay="2800"/>
                            </p:stCondLst>
                            <p:childTnLst>
                              <p:par>
                                <p:cTn id="56" presetID="22" presetClass="entr" presetSubtype="1"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up)">
                                      <p:cBhvr>
                                        <p:cTn id="58" dur="500"/>
                                        <p:tgtEl>
                                          <p:spTgt spid="36"/>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up)">
                                      <p:cBhvr>
                                        <p:cTn id="61" dur="500"/>
                                        <p:tgtEl>
                                          <p:spTgt spid="3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up)">
                                      <p:cBhvr>
                                        <p:cTn id="6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9" grpId="0" animBg="1"/>
      <p:bldP spid="22" grpId="0" animBg="1"/>
      <p:bldP spid="25" grpId="0" animBg="1"/>
      <p:bldP spid="27" grpId="0" animBg="1"/>
      <p:bldP spid="28" grpId="0" animBg="1"/>
      <p:bldP spid="29" grpId="0" animBg="1"/>
      <p:bldP spid="30" grpId="0" animBg="1"/>
      <p:bldP spid="31" grpId="0" animBg="1"/>
      <p:bldP spid="32" grpId="0" animBg="1"/>
      <p:bldP spid="33" grpId="0"/>
      <p:bldP spid="34" grpId="0"/>
      <p:bldP spid="35" grpId="0"/>
      <p:bldP spid="36" grpId="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accent2"/>
                </a:solidFill>
                <a:latin typeface="微软雅黑" panose="020B0503020204020204" pitchFamily="34" charset="-122"/>
                <a:ea typeface="微软雅黑" panose="020B0503020204020204" pitchFamily="34" charset="-122"/>
              </a:rPr>
              <a:t>體驗類課程</a:t>
            </a:r>
            <a:r>
              <a:rPr lang="en-US" altLang="zh-CN" sz="2800" dirty="0">
                <a:solidFill>
                  <a:schemeClr val="accent2"/>
                </a:solidFill>
                <a:latin typeface="微软雅黑" panose="020B0503020204020204" pitchFamily="34" charset="-122"/>
                <a:ea typeface="微软雅黑" panose="020B0503020204020204" pitchFamily="34" charset="-122"/>
              </a:rPr>
              <a:t>-VR</a:t>
            </a:r>
            <a:r>
              <a:rPr lang="zh-CN" altLang="en-US" sz="2800" dirty="0">
                <a:solidFill>
                  <a:schemeClr val="accent2"/>
                </a:solidFill>
                <a:latin typeface="微软雅黑" panose="020B0503020204020204" pitchFamily="34" charset="-122"/>
                <a:ea typeface="微软雅黑" panose="020B0503020204020204" pitchFamily="34" charset="-122"/>
              </a:rPr>
              <a:t>體驗區區</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 </a:t>
            </a:r>
            <a:r>
              <a:rPr lang="en-US" altLang="zh-CN" dirty="0" smtClean="0">
                <a:solidFill>
                  <a:schemeClr val="accent2"/>
                </a:solidFill>
              </a:rPr>
              <a:t>2</a:t>
            </a:r>
            <a:endParaRPr lang="zh-CN" altLang="en-US" dirty="0">
              <a:solidFill>
                <a:schemeClr val="accent2"/>
              </a:solidFill>
            </a:endParaRPr>
          </a:p>
        </p:txBody>
      </p:sp>
      <p:sp>
        <p:nvSpPr>
          <p:cNvPr id="19" name="Rectangle 15"/>
          <p:cNvSpPr>
            <a:spLocks noChangeArrowheads="1"/>
          </p:cNvSpPr>
          <p:nvPr/>
        </p:nvSpPr>
        <p:spPr bwMode="auto">
          <a:xfrm>
            <a:off x="5244827" y="4609622"/>
            <a:ext cx="6110560" cy="1843713"/>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2" name="Rectangle 11"/>
          <p:cNvSpPr>
            <a:spLocks noChangeArrowheads="1"/>
          </p:cNvSpPr>
          <p:nvPr/>
        </p:nvSpPr>
        <p:spPr bwMode="auto">
          <a:xfrm>
            <a:off x="5244827" y="2870616"/>
            <a:ext cx="6110560" cy="1366838"/>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5" name="Rectangle 8"/>
          <p:cNvSpPr>
            <a:spLocks noChangeArrowheads="1"/>
          </p:cNvSpPr>
          <p:nvPr/>
        </p:nvSpPr>
        <p:spPr bwMode="auto">
          <a:xfrm>
            <a:off x="5244827" y="977901"/>
            <a:ext cx="6110560" cy="1536304"/>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7" name="Freeform 6"/>
          <p:cNvSpPr/>
          <p:nvPr/>
        </p:nvSpPr>
        <p:spPr bwMode="auto">
          <a:xfrm>
            <a:off x="5162277" y="2901530"/>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8" name="Freeform 7"/>
          <p:cNvSpPr/>
          <p:nvPr/>
        </p:nvSpPr>
        <p:spPr bwMode="auto">
          <a:xfrm>
            <a:off x="5162277" y="746735"/>
            <a:ext cx="82550" cy="547514"/>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9" name="Freeform 9"/>
          <p:cNvSpPr/>
          <p:nvPr/>
        </p:nvSpPr>
        <p:spPr bwMode="auto">
          <a:xfrm>
            <a:off x="5162277" y="764275"/>
            <a:ext cx="2843521" cy="423080"/>
          </a:xfrm>
          <a:custGeom>
            <a:avLst/>
            <a:gdLst>
              <a:gd name="T0" fmla="*/ 0 w 2547"/>
              <a:gd name="T1" fmla="*/ 0 h 366"/>
              <a:gd name="T2" fmla="*/ 2547 w 2547"/>
              <a:gd name="T3" fmla="*/ 0 h 366"/>
              <a:gd name="T4" fmla="*/ 2400 w 2547"/>
              <a:gd name="T5" fmla="*/ 185 h 366"/>
              <a:gd name="T6" fmla="*/ 2547 w 2547"/>
              <a:gd name="T7" fmla="*/ 366 h 366"/>
              <a:gd name="T8" fmla="*/ 0 w 2547"/>
              <a:gd name="T9" fmla="*/ 366 h 366"/>
              <a:gd name="T10" fmla="*/ 0 w 2547"/>
              <a:gd name="T11" fmla="*/ 0 h 366"/>
            </a:gdLst>
            <a:ahLst/>
            <a:cxnLst>
              <a:cxn ang="0">
                <a:pos x="T0" y="T1"/>
              </a:cxn>
              <a:cxn ang="0">
                <a:pos x="T2" y="T3"/>
              </a:cxn>
              <a:cxn ang="0">
                <a:pos x="T4" y="T5"/>
              </a:cxn>
              <a:cxn ang="0">
                <a:pos x="T6" y="T7"/>
              </a:cxn>
              <a:cxn ang="0">
                <a:pos x="T8" y="T9"/>
              </a:cxn>
              <a:cxn ang="0">
                <a:pos x="T10" y="T11"/>
              </a:cxn>
            </a:cxnLst>
            <a:rect l="0" t="0" r="r" b="b"/>
            <a:pathLst>
              <a:path w="2547" h="366">
                <a:moveTo>
                  <a:pt x="0" y="0"/>
                </a:moveTo>
                <a:lnTo>
                  <a:pt x="2547" y="0"/>
                </a:lnTo>
                <a:lnTo>
                  <a:pt x="2400" y="185"/>
                </a:lnTo>
                <a:lnTo>
                  <a:pt x="2547" y="366"/>
                </a:lnTo>
                <a:lnTo>
                  <a:pt x="0" y="366"/>
                </a:lnTo>
                <a:lnTo>
                  <a:pt x="0" y="0"/>
                </a:lnTo>
                <a:close/>
              </a:path>
            </a:pathLst>
          </a:custGeom>
          <a:solidFill>
            <a:schemeClr val="tx1">
              <a:lumMod val="40000"/>
              <a:lumOff val="60000"/>
            </a:schemeClr>
          </a:solidFill>
          <a:ln>
            <a:noFill/>
          </a:ln>
        </p:spPr>
        <p:txBody>
          <a:bodyPr vert="horz" wrap="square" lIns="91440" tIns="45720" rIns="91440" bIns="45720" numCol="1" anchor="t" anchorCtr="0" compatLnSpc="1"/>
          <a:lstStyle/>
          <a:p>
            <a:endParaRPr lang="zh-CN" altLang="en-US"/>
          </a:p>
        </p:txBody>
      </p:sp>
      <p:sp>
        <p:nvSpPr>
          <p:cNvPr id="30" name="Freeform 12"/>
          <p:cNvSpPr/>
          <p:nvPr/>
        </p:nvSpPr>
        <p:spPr bwMode="auto">
          <a:xfrm>
            <a:off x="5162277" y="2636912"/>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lumMod val="60000"/>
              <a:lumOff val="40000"/>
            </a:schemeClr>
          </a:solidFill>
          <a:ln>
            <a:noFill/>
          </a:ln>
        </p:spPr>
        <p:txBody>
          <a:bodyPr vert="horz" wrap="square" lIns="91440" tIns="45720" rIns="91440" bIns="45720" numCol="1" anchor="t" anchorCtr="0" compatLnSpc="1"/>
          <a:lstStyle/>
          <a:p>
            <a:endParaRPr lang="zh-CN" altLang="en-US"/>
          </a:p>
        </p:txBody>
      </p:sp>
      <p:sp>
        <p:nvSpPr>
          <p:cNvPr id="31" name="Freeform 14"/>
          <p:cNvSpPr/>
          <p:nvPr/>
        </p:nvSpPr>
        <p:spPr bwMode="auto">
          <a:xfrm>
            <a:off x="5162277" y="4799940"/>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2" name="Freeform 16"/>
          <p:cNvSpPr/>
          <p:nvPr/>
        </p:nvSpPr>
        <p:spPr bwMode="auto">
          <a:xfrm>
            <a:off x="5162277" y="4396317"/>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3" name="TextBox 32"/>
          <p:cNvSpPr txBox="1"/>
          <p:nvPr/>
        </p:nvSpPr>
        <p:spPr>
          <a:xfrm>
            <a:off x="5265737" y="794487"/>
            <a:ext cx="1198880" cy="398780"/>
          </a:xfrm>
          <a:prstGeom prst="rect">
            <a:avLst/>
          </a:prstGeom>
          <a:noFill/>
        </p:spPr>
        <p:txBody>
          <a:bodyPr wrap="none" rtlCol="0">
            <a:spAutoFit/>
          </a:bodyPr>
          <a:lstStyle/>
          <a:p>
            <a:pPr indent="0" algn="ctr">
              <a:buNone/>
            </a:pPr>
            <a:r>
              <a:rPr lang="zh-CN" altLang="en-US" sz="2000" b="1" dirty="0">
                <a:solidFill>
                  <a:schemeClr val="accent2"/>
                </a:solidFill>
                <a:latin typeface="+mj-ea"/>
                <a:ea typeface="+mj-ea"/>
              </a:rPr>
              <a:t>模擬駕駛</a:t>
            </a:r>
            <a:endParaRPr lang="zh-CN" altLang="en-US" sz="2000" b="1" dirty="0">
              <a:solidFill>
                <a:schemeClr val="accent2"/>
              </a:solidFill>
              <a:latin typeface="+mj-ea"/>
              <a:ea typeface="+mj-ea"/>
            </a:endParaRPr>
          </a:p>
        </p:txBody>
      </p:sp>
      <p:sp>
        <p:nvSpPr>
          <p:cNvPr id="34" name="TextBox 33"/>
          <p:cNvSpPr txBox="1"/>
          <p:nvPr/>
        </p:nvSpPr>
        <p:spPr>
          <a:xfrm>
            <a:off x="5244827" y="2633893"/>
            <a:ext cx="1198880" cy="398780"/>
          </a:xfrm>
          <a:prstGeom prst="rect">
            <a:avLst/>
          </a:prstGeom>
          <a:noFill/>
        </p:spPr>
        <p:txBody>
          <a:bodyPr wrap="none" rtlCol="0">
            <a:spAutoFit/>
          </a:bodyPr>
          <a:lstStyle/>
          <a:p>
            <a:pPr indent="0">
              <a:buNone/>
            </a:pPr>
            <a:r>
              <a:rPr lang="zh-CN" altLang="en-US" sz="2000" b="1" dirty="0">
                <a:solidFill>
                  <a:schemeClr val="accent2"/>
                </a:solidFill>
                <a:latin typeface="+mj-ea"/>
                <a:ea typeface="+mj-ea"/>
              </a:rPr>
              <a:t>模擬電梯</a:t>
            </a:r>
            <a:endParaRPr lang="zh-CN" altLang="en-US" sz="2000" b="1" dirty="0">
              <a:solidFill>
                <a:schemeClr val="accent2"/>
              </a:solidFill>
              <a:latin typeface="+mj-ea"/>
              <a:ea typeface="+mj-ea"/>
            </a:endParaRPr>
          </a:p>
        </p:txBody>
      </p:sp>
      <p:sp>
        <p:nvSpPr>
          <p:cNvPr id="35" name="TextBox 34"/>
          <p:cNvSpPr txBox="1"/>
          <p:nvPr/>
        </p:nvSpPr>
        <p:spPr>
          <a:xfrm>
            <a:off x="5244827" y="4416930"/>
            <a:ext cx="1706880" cy="398780"/>
          </a:xfrm>
          <a:prstGeom prst="rect">
            <a:avLst/>
          </a:prstGeom>
          <a:noFill/>
        </p:spPr>
        <p:txBody>
          <a:bodyPr wrap="none" rtlCol="0">
            <a:spAutoFit/>
          </a:bodyPr>
          <a:lstStyle/>
          <a:p>
            <a:r>
              <a:rPr lang="zh-CN" altLang="en-US" sz="2000" b="1" dirty="0">
                <a:solidFill>
                  <a:schemeClr val="accent2"/>
                </a:solidFill>
                <a:latin typeface="+mj-ea"/>
                <a:ea typeface="+mj-ea"/>
              </a:rPr>
              <a:t>模擬隱患排查</a:t>
            </a:r>
            <a:endParaRPr lang="zh-CN" altLang="en-US" sz="2000" b="1" dirty="0">
              <a:solidFill>
                <a:schemeClr val="accent2"/>
              </a:solidFill>
              <a:latin typeface="+mj-ea"/>
              <a:ea typeface="+mj-ea"/>
            </a:endParaRPr>
          </a:p>
        </p:txBody>
      </p:sp>
      <p:sp>
        <p:nvSpPr>
          <p:cNvPr id="36" name="TextBox 35"/>
          <p:cNvSpPr txBox="1"/>
          <p:nvPr/>
        </p:nvSpPr>
        <p:spPr>
          <a:xfrm>
            <a:off x="5525425" y="1460626"/>
            <a:ext cx="5577072" cy="922020"/>
          </a:xfrm>
          <a:prstGeom prst="rect">
            <a:avLst/>
          </a:prstGeom>
          <a:noFill/>
        </p:spPr>
        <p:txBody>
          <a:bodyPr wrap="square" rtlCol="0">
            <a:spAutoFit/>
          </a:bodyPr>
          <a:lstStyle/>
          <a:p>
            <a:pPr indent="0">
              <a:buNone/>
            </a:pPr>
            <a:r>
              <a:rPr lang="en-US" altLang="zh-CN" dirty="0">
                <a:solidFill>
                  <a:srgbClr val="000000"/>
                </a:solidFill>
                <a:ea typeface="微软雅黑" panose="020B0503020204020204" pitchFamily="34" charset="-122"/>
                <a:sym typeface="+mn-ea"/>
              </a:rPr>
              <a:t>通過6組VR設備搭建，針對駕駛員在生活中常發生的超速、跟車距離過近、非法超車、酒駕、</a:t>
            </a:r>
            <a:r>
              <a:rPr lang="en-US" altLang="zh-CN" dirty="0" smtClean="0">
                <a:solidFill>
                  <a:srgbClr val="000000"/>
                </a:solidFill>
                <a:ea typeface="微软雅黑" panose="020B0503020204020204" pitchFamily="34" charset="-122"/>
                <a:sym typeface="+mn-ea"/>
              </a:rPr>
              <a:t>不禮讓行人等問題進行體驗</a:t>
            </a:r>
            <a:r>
              <a:rPr lang="zh-CN" altLang="en-US" dirty="0" smtClean="0">
                <a:solidFill>
                  <a:srgbClr val="000000"/>
                </a:solidFill>
                <a:ea typeface="微软雅黑" panose="020B0503020204020204" pitchFamily="34" charset="-122"/>
                <a:sym typeface="+mn-ea"/>
              </a:rPr>
              <a:t>。</a:t>
            </a:r>
            <a:endParaRPr lang="zh-CN" altLang="en-US" dirty="0">
              <a:solidFill>
                <a:srgbClr val="000000"/>
              </a:solidFill>
              <a:ea typeface="微软雅黑" panose="020B0503020204020204" pitchFamily="34" charset="-122"/>
            </a:endParaRPr>
          </a:p>
        </p:txBody>
      </p:sp>
      <p:sp>
        <p:nvSpPr>
          <p:cNvPr id="37" name="TextBox 36"/>
          <p:cNvSpPr txBox="1"/>
          <p:nvPr/>
        </p:nvSpPr>
        <p:spPr>
          <a:xfrm>
            <a:off x="5520139" y="3142417"/>
            <a:ext cx="5577072" cy="645160"/>
          </a:xfrm>
          <a:prstGeom prst="rect">
            <a:avLst/>
          </a:prstGeom>
          <a:noFill/>
        </p:spPr>
        <p:txBody>
          <a:bodyPr wrap="square" rtlCol="0">
            <a:spAutoFit/>
          </a:bodyPr>
          <a:lstStyle/>
          <a:p>
            <a:pPr indent="0">
              <a:buNone/>
            </a:pPr>
            <a:r>
              <a:rPr lang="zh-CN" altLang="en-US" dirty="0">
                <a:solidFill>
                  <a:srgbClr val="000000"/>
                </a:solidFill>
                <a:ea typeface="微软雅黑" panose="020B0503020204020204" pitchFamily="34" charset="-122"/>
                <a:sym typeface="+mn-ea"/>
              </a:rPr>
              <a:t>通過VR頭盔、動感平臺結合電梯安全教育遊戲，體驗者可學習在乘坐直梯或扶梯時應注意的電梯安全</a:t>
            </a:r>
            <a:r>
              <a:rPr lang="zh-CN" altLang="en-US" dirty="0" smtClean="0">
                <a:solidFill>
                  <a:srgbClr val="000000"/>
                </a:solidFill>
                <a:ea typeface="微软雅黑" panose="020B0503020204020204" pitchFamily="34" charset="-122"/>
                <a:sym typeface="+mn-ea"/>
              </a:rPr>
              <a:t>知識。</a:t>
            </a:r>
            <a:endParaRPr lang="zh-CN" altLang="en-US" dirty="0">
              <a:solidFill>
                <a:srgbClr val="000000"/>
              </a:solidFill>
              <a:ea typeface="微软雅黑" panose="020B0503020204020204" pitchFamily="34" charset="-122"/>
            </a:endParaRPr>
          </a:p>
        </p:txBody>
      </p:sp>
      <p:sp>
        <p:nvSpPr>
          <p:cNvPr id="38" name="TextBox 37"/>
          <p:cNvSpPr txBox="1"/>
          <p:nvPr/>
        </p:nvSpPr>
        <p:spPr>
          <a:xfrm>
            <a:off x="5565157" y="5028042"/>
            <a:ext cx="5577072" cy="645160"/>
          </a:xfrm>
          <a:prstGeom prst="rect">
            <a:avLst/>
          </a:prstGeom>
          <a:noFill/>
        </p:spPr>
        <p:txBody>
          <a:bodyPr wrap="square" rtlCol="0">
            <a:spAutoFit/>
          </a:bodyPr>
          <a:lstStyle/>
          <a:p>
            <a:pPr indent="0">
              <a:buNone/>
            </a:pPr>
            <a:r>
              <a:rPr lang="zh-CN" altLang="en-US" dirty="0">
                <a:solidFill>
                  <a:srgbClr val="000000"/>
                </a:solidFill>
                <a:ea typeface="微软雅黑" panose="020B0503020204020204" pitchFamily="34" charset="-122"/>
                <a:sym typeface="+mn-ea"/>
              </a:rPr>
              <a:t>通過</a:t>
            </a:r>
            <a:r>
              <a:rPr lang="en-US" altLang="zh-CN" dirty="0">
                <a:solidFill>
                  <a:srgbClr val="000000"/>
                </a:solidFill>
                <a:ea typeface="微软雅黑" panose="020B0503020204020204" pitchFamily="34" charset="-122"/>
                <a:sym typeface="+mn-ea"/>
              </a:rPr>
              <a:t>VR</a:t>
            </a:r>
            <a:r>
              <a:rPr lang="zh-CN" altLang="en-US" dirty="0">
                <a:solidFill>
                  <a:srgbClr val="000000"/>
                </a:solidFill>
                <a:ea typeface="微软雅黑" panose="020B0503020204020204" pitchFamily="34" charset="-122"/>
                <a:sym typeface="+mn-ea"/>
              </a:rPr>
              <a:t>設備搭建學生宿舍、家庭廚房、浴室三大場景，體驗者需在有限時間內排查並排除</a:t>
            </a:r>
            <a:r>
              <a:rPr lang="en-US" altLang="zh-CN" dirty="0">
                <a:solidFill>
                  <a:srgbClr val="000000"/>
                </a:solidFill>
                <a:ea typeface="微软雅黑" panose="020B0503020204020204" pitchFamily="34" charset="-122"/>
                <a:sym typeface="+mn-ea"/>
              </a:rPr>
              <a:t>15</a:t>
            </a:r>
            <a:r>
              <a:rPr lang="zh-CN" altLang="en-US" dirty="0">
                <a:solidFill>
                  <a:srgbClr val="000000"/>
                </a:solidFill>
                <a:ea typeface="微软雅黑" panose="020B0503020204020204" pitchFamily="34" charset="-122"/>
                <a:sym typeface="+mn-ea"/>
              </a:rPr>
              <a:t>個常見安全</a:t>
            </a:r>
            <a:r>
              <a:rPr lang="zh-CN" altLang="en-US" dirty="0" smtClean="0">
                <a:solidFill>
                  <a:srgbClr val="000000"/>
                </a:solidFill>
                <a:ea typeface="微软雅黑" panose="020B0503020204020204" pitchFamily="34" charset="-122"/>
                <a:sym typeface="+mn-ea"/>
              </a:rPr>
              <a:t>隱患。</a:t>
            </a:r>
            <a:endParaRPr lang="zh-CN" altLang="en-US" dirty="0">
              <a:solidFill>
                <a:srgbClr val="000000"/>
              </a:solidFill>
              <a:ea typeface="微软雅黑" panose="020B0503020204020204" pitchFamily="34" charset="-122"/>
            </a:endParaRPr>
          </a:p>
        </p:txBody>
      </p:sp>
      <p:pic>
        <p:nvPicPr>
          <p:cNvPr id="4" name="图片 3" descr="C:\Users\Administrator.PC-201712151409\Desktop\图片\1.png1"/>
          <p:cNvPicPr>
            <a:picLocks noChangeAspect="1"/>
          </p:cNvPicPr>
          <p:nvPr/>
        </p:nvPicPr>
        <p:blipFill>
          <a:blip r:embed="rId1" cstate="print"/>
          <a:srcRect/>
          <a:stretch>
            <a:fillRect/>
          </a:stretch>
        </p:blipFill>
        <p:spPr>
          <a:xfrm>
            <a:off x="590550" y="793750"/>
            <a:ext cx="4191000" cy="56591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Tm="5735">
        <p14:doors dir="vert"/>
      </p:transition>
    </mc:Choice>
    <mc:Fallback>
      <p:transition spd="slow" advTm="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childTnLst>
                          </p:cTn>
                        </p:par>
                        <p:par>
                          <p:cTn id="12" fill="hold">
                            <p:stCondLst>
                              <p:cond delay="840"/>
                            </p:stCondLst>
                            <p:childTnLst>
                              <p:par>
                                <p:cTn id="13" presetID="2" presetClass="entr" presetSubtype="6"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1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2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1+#ppt_w/2"/>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1340"/>
                            </p:stCondLst>
                            <p:childTnLst>
                              <p:par>
                                <p:cTn id="26" presetID="22" presetClass="entr" presetSubtype="2"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300"/>
                                        <p:tgtEl>
                                          <p:spTgt spid="27"/>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right)">
                                      <p:cBhvr>
                                        <p:cTn id="31" dur="300"/>
                                        <p:tgtEl>
                                          <p:spTgt spid="28"/>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right)">
                                      <p:cBhvr>
                                        <p:cTn id="34" dur="300"/>
                                        <p:tgtEl>
                                          <p:spTgt spid="31"/>
                                        </p:tgtEl>
                                      </p:cBhvr>
                                    </p:animEffect>
                                  </p:childTnLst>
                                </p:cTn>
                              </p:par>
                            </p:childTnLst>
                          </p:cTn>
                        </p:par>
                        <p:par>
                          <p:cTn id="35" fill="hold">
                            <p:stCondLst>
                              <p:cond delay="1840"/>
                            </p:stCondLst>
                            <p:childTnLst>
                              <p:par>
                                <p:cTn id="36" presetID="22" presetClass="entr" presetSubtype="8"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500"/>
                                        <p:tgtEl>
                                          <p:spTgt spid="3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2340"/>
                            </p:stCondLst>
                            <p:childTnLst>
                              <p:par>
                                <p:cTn id="46" presetID="22" presetClass="entr" presetSubtype="8"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500"/>
                                        <p:tgtEl>
                                          <p:spTgt spid="34"/>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par>
                          <p:cTn id="55" fill="hold">
                            <p:stCondLst>
                              <p:cond delay="2840"/>
                            </p:stCondLst>
                            <p:childTnLst>
                              <p:par>
                                <p:cTn id="56" presetID="22" presetClass="entr" presetSubtype="1"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up)">
                                      <p:cBhvr>
                                        <p:cTn id="58" dur="500"/>
                                        <p:tgtEl>
                                          <p:spTgt spid="36"/>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up)">
                                      <p:cBhvr>
                                        <p:cTn id="61" dur="500"/>
                                        <p:tgtEl>
                                          <p:spTgt spid="3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up)">
                                      <p:cBhvr>
                                        <p:cTn id="6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9" grpId="0" animBg="1"/>
      <p:bldP spid="22" grpId="0" animBg="1"/>
      <p:bldP spid="25" grpId="0" animBg="1"/>
      <p:bldP spid="27" grpId="0" animBg="1"/>
      <p:bldP spid="28" grpId="0" animBg="1"/>
      <p:bldP spid="29" grpId="0" animBg="1"/>
      <p:bldP spid="30" grpId="0" animBg="1"/>
      <p:bldP spid="31" grpId="0" animBg="1"/>
      <p:bldP spid="32" grpId="0" animBg="1"/>
      <p:bldP spid="33" grpId="0"/>
      <p:bldP spid="34" grpId="0"/>
      <p:bldP spid="35" grpId="0"/>
      <p:bldP spid="36" grpId="0"/>
      <p:bldP spid="37"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accent2"/>
                </a:solidFill>
                <a:latin typeface="微软雅黑" panose="020B0503020204020204" pitchFamily="34" charset="-122"/>
                <a:ea typeface="微软雅黑" panose="020B0503020204020204" pitchFamily="34" charset="-122"/>
              </a:rPr>
              <a:t>暴恐事件課程</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a:t>
            </a:r>
            <a:r>
              <a:rPr lang="en-US" altLang="zh-CN" dirty="0" smtClean="0">
                <a:solidFill>
                  <a:schemeClr val="accent2"/>
                </a:solidFill>
              </a:rPr>
              <a:t>2</a:t>
            </a:r>
            <a:endParaRPr lang="zh-CN" altLang="en-US" dirty="0">
              <a:solidFill>
                <a:schemeClr val="accent2"/>
              </a:solidFill>
            </a:endParaRPr>
          </a:p>
        </p:txBody>
      </p:sp>
      <p:sp>
        <p:nvSpPr>
          <p:cNvPr id="19" name="Rectangle 15"/>
          <p:cNvSpPr>
            <a:spLocks noChangeArrowheads="1"/>
          </p:cNvSpPr>
          <p:nvPr/>
        </p:nvSpPr>
        <p:spPr bwMode="auto">
          <a:xfrm>
            <a:off x="923925" y="4609622"/>
            <a:ext cx="6110560" cy="1843713"/>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2" name="Rectangle 11"/>
          <p:cNvSpPr>
            <a:spLocks noChangeArrowheads="1"/>
          </p:cNvSpPr>
          <p:nvPr/>
        </p:nvSpPr>
        <p:spPr bwMode="auto">
          <a:xfrm>
            <a:off x="923925" y="2870616"/>
            <a:ext cx="6110560" cy="1366838"/>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5" name="Rectangle 8"/>
          <p:cNvSpPr>
            <a:spLocks noChangeArrowheads="1"/>
          </p:cNvSpPr>
          <p:nvPr/>
        </p:nvSpPr>
        <p:spPr bwMode="auto">
          <a:xfrm>
            <a:off x="923925" y="977901"/>
            <a:ext cx="6110560" cy="1536304"/>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7" name="Freeform 6"/>
          <p:cNvSpPr/>
          <p:nvPr/>
        </p:nvSpPr>
        <p:spPr bwMode="auto">
          <a:xfrm>
            <a:off x="841375" y="2901530"/>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8" name="Freeform 7"/>
          <p:cNvSpPr/>
          <p:nvPr/>
        </p:nvSpPr>
        <p:spPr bwMode="auto">
          <a:xfrm>
            <a:off x="841375" y="746735"/>
            <a:ext cx="82550" cy="547514"/>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9" name="Freeform 9"/>
          <p:cNvSpPr/>
          <p:nvPr/>
        </p:nvSpPr>
        <p:spPr bwMode="auto">
          <a:xfrm>
            <a:off x="841375" y="764275"/>
            <a:ext cx="2843521" cy="423080"/>
          </a:xfrm>
          <a:custGeom>
            <a:avLst/>
            <a:gdLst>
              <a:gd name="T0" fmla="*/ 0 w 2547"/>
              <a:gd name="T1" fmla="*/ 0 h 366"/>
              <a:gd name="T2" fmla="*/ 2547 w 2547"/>
              <a:gd name="T3" fmla="*/ 0 h 366"/>
              <a:gd name="T4" fmla="*/ 2400 w 2547"/>
              <a:gd name="T5" fmla="*/ 185 h 366"/>
              <a:gd name="T6" fmla="*/ 2547 w 2547"/>
              <a:gd name="T7" fmla="*/ 366 h 366"/>
              <a:gd name="T8" fmla="*/ 0 w 2547"/>
              <a:gd name="T9" fmla="*/ 366 h 366"/>
              <a:gd name="T10" fmla="*/ 0 w 2547"/>
              <a:gd name="T11" fmla="*/ 0 h 366"/>
            </a:gdLst>
            <a:ahLst/>
            <a:cxnLst>
              <a:cxn ang="0">
                <a:pos x="T0" y="T1"/>
              </a:cxn>
              <a:cxn ang="0">
                <a:pos x="T2" y="T3"/>
              </a:cxn>
              <a:cxn ang="0">
                <a:pos x="T4" y="T5"/>
              </a:cxn>
              <a:cxn ang="0">
                <a:pos x="T6" y="T7"/>
              </a:cxn>
              <a:cxn ang="0">
                <a:pos x="T8" y="T9"/>
              </a:cxn>
              <a:cxn ang="0">
                <a:pos x="T10" y="T11"/>
              </a:cxn>
            </a:cxnLst>
            <a:rect l="0" t="0" r="r" b="b"/>
            <a:pathLst>
              <a:path w="2547" h="366">
                <a:moveTo>
                  <a:pt x="0" y="0"/>
                </a:moveTo>
                <a:lnTo>
                  <a:pt x="2547" y="0"/>
                </a:lnTo>
                <a:lnTo>
                  <a:pt x="2400" y="185"/>
                </a:lnTo>
                <a:lnTo>
                  <a:pt x="2547" y="366"/>
                </a:lnTo>
                <a:lnTo>
                  <a:pt x="0" y="366"/>
                </a:lnTo>
                <a:lnTo>
                  <a:pt x="0" y="0"/>
                </a:lnTo>
                <a:close/>
              </a:path>
            </a:pathLst>
          </a:custGeom>
          <a:solidFill>
            <a:schemeClr val="tx1">
              <a:lumMod val="40000"/>
              <a:lumOff val="60000"/>
            </a:schemeClr>
          </a:solidFill>
          <a:ln>
            <a:noFill/>
          </a:ln>
        </p:spPr>
        <p:txBody>
          <a:bodyPr vert="horz" wrap="square" lIns="91440" tIns="45720" rIns="91440" bIns="45720" numCol="1" anchor="t" anchorCtr="0" compatLnSpc="1"/>
          <a:lstStyle/>
          <a:p>
            <a:endParaRPr lang="zh-CN" altLang="en-US"/>
          </a:p>
        </p:txBody>
      </p:sp>
      <p:sp>
        <p:nvSpPr>
          <p:cNvPr id="30" name="Freeform 12"/>
          <p:cNvSpPr/>
          <p:nvPr/>
        </p:nvSpPr>
        <p:spPr bwMode="auto">
          <a:xfrm>
            <a:off x="841375" y="2636912"/>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lumMod val="60000"/>
              <a:lumOff val="40000"/>
            </a:schemeClr>
          </a:solidFill>
          <a:ln>
            <a:noFill/>
          </a:ln>
        </p:spPr>
        <p:txBody>
          <a:bodyPr vert="horz" wrap="square" lIns="91440" tIns="45720" rIns="91440" bIns="45720" numCol="1" anchor="t" anchorCtr="0" compatLnSpc="1"/>
          <a:lstStyle/>
          <a:p>
            <a:endParaRPr lang="zh-CN" altLang="en-US"/>
          </a:p>
        </p:txBody>
      </p:sp>
      <p:sp>
        <p:nvSpPr>
          <p:cNvPr id="31" name="Freeform 14"/>
          <p:cNvSpPr/>
          <p:nvPr/>
        </p:nvSpPr>
        <p:spPr bwMode="auto">
          <a:xfrm>
            <a:off x="841375" y="4799940"/>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2" name="Freeform 16"/>
          <p:cNvSpPr/>
          <p:nvPr/>
        </p:nvSpPr>
        <p:spPr bwMode="auto">
          <a:xfrm>
            <a:off x="841375" y="4396317"/>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3" name="TextBox 32"/>
          <p:cNvSpPr txBox="1"/>
          <p:nvPr/>
        </p:nvSpPr>
        <p:spPr>
          <a:xfrm>
            <a:off x="923925" y="764704"/>
            <a:ext cx="1706880" cy="398780"/>
          </a:xfrm>
          <a:prstGeom prst="rect">
            <a:avLst/>
          </a:prstGeom>
          <a:noFill/>
        </p:spPr>
        <p:txBody>
          <a:bodyPr wrap="none" rtlCol="0">
            <a:spAutoFit/>
          </a:bodyPr>
          <a:lstStyle/>
          <a:p>
            <a:r>
              <a:rPr lang="zh-CN" altLang="en-US" sz="2000" b="1" dirty="0">
                <a:solidFill>
                  <a:schemeClr val="accent2"/>
                </a:solidFill>
                <a:latin typeface="+mj-ea"/>
                <a:ea typeface="+mj-ea"/>
              </a:rPr>
              <a:t>可疑行為識別</a:t>
            </a:r>
            <a:endParaRPr lang="zh-CN" altLang="en-US" sz="2000" b="1" dirty="0">
              <a:solidFill>
                <a:schemeClr val="accent2"/>
              </a:solidFill>
              <a:latin typeface="+mj-ea"/>
              <a:ea typeface="+mj-ea"/>
            </a:endParaRPr>
          </a:p>
        </p:txBody>
      </p:sp>
      <p:sp>
        <p:nvSpPr>
          <p:cNvPr id="34" name="TextBox 33"/>
          <p:cNvSpPr txBox="1"/>
          <p:nvPr/>
        </p:nvSpPr>
        <p:spPr>
          <a:xfrm>
            <a:off x="923925" y="2647406"/>
            <a:ext cx="1960880" cy="398780"/>
          </a:xfrm>
          <a:prstGeom prst="rect">
            <a:avLst/>
          </a:prstGeom>
          <a:noFill/>
        </p:spPr>
        <p:txBody>
          <a:bodyPr wrap="none" rtlCol="0">
            <a:spAutoFit/>
          </a:bodyPr>
          <a:lstStyle/>
          <a:p>
            <a:r>
              <a:rPr lang="zh-CN" altLang="en-US" sz="2000" b="1" dirty="0">
                <a:solidFill>
                  <a:schemeClr val="accent2"/>
                </a:solidFill>
                <a:latin typeface="+mj-ea"/>
                <a:ea typeface="+mj-ea"/>
              </a:rPr>
              <a:t>武器識別與防範</a:t>
            </a:r>
            <a:endParaRPr lang="zh-CN" altLang="en-US" sz="2000" b="1" dirty="0">
              <a:solidFill>
                <a:schemeClr val="accent2"/>
              </a:solidFill>
              <a:latin typeface="+mj-ea"/>
              <a:ea typeface="+mj-ea"/>
            </a:endParaRPr>
          </a:p>
        </p:txBody>
      </p:sp>
      <p:sp>
        <p:nvSpPr>
          <p:cNvPr id="35" name="TextBox 34"/>
          <p:cNvSpPr txBox="1"/>
          <p:nvPr/>
        </p:nvSpPr>
        <p:spPr>
          <a:xfrm>
            <a:off x="923925" y="4416930"/>
            <a:ext cx="1706880" cy="398780"/>
          </a:xfrm>
          <a:prstGeom prst="rect">
            <a:avLst/>
          </a:prstGeom>
          <a:noFill/>
        </p:spPr>
        <p:txBody>
          <a:bodyPr wrap="none" rtlCol="0">
            <a:spAutoFit/>
          </a:bodyPr>
          <a:lstStyle/>
          <a:p>
            <a:r>
              <a:rPr lang="zh-CN" altLang="en-US" sz="2000" b="1" dirty="0">
                <a:solidFill>
                  <a:schemeClr val="accent2"/>
                </a:solidFill>
                <a:latin typeface="+mj-ea"/>
                <a:ea typeface="+mj-ea"/>
              </a:rPr>
              <a:t>突發爆炸事件</a:t>
            </a:r>
            <a:endParaRPr lang="zh-CN" altLang="en-US" sz="2000" b="1" dirty="0">
              <a:solidFill>
                <a:schemeClr val="accent2"/>
              </a:solidFill>
              <a:latin typeface="+mj-ea"/>
              <a:ea typeface="+mj-ea"/>
            </a:endParaRPr>
          </a:p>
        </p:txBody>
      </p:sp>
      <p:sp>
        <p:nvSpPr>
          <p:cNvPr id="36" name="TextBox 35"/>
          <p:cNvSpPr txBox="1"/>
          <p:nvPr/>
        </p:nvSpPr>
        <p:spPr>
          <a:xfrm>
            <a:off x="1190669" y="1379099"/>
            <a:ext cx="5577072" cy="645160"/>
          </a:xfrm>
          <a:prstGeom prst="rect">
            <a:avLst/>
          </a:prstGeom>
          <a:noFill/>
        </p:spPr>
        <p:txBody>
          <a:bodyPr wrap="square" rtlCol="0">
            <a:spAutoFit/>
          </a:bodyPr>
          <a:lstStyle/>
          <a:p>
            <a:pPr indent="0">
              <a:buNone/>
            </a:pPr>
            <a:r>
              <a:rPr lang="zh-CN" altLang="zh-CN" dirty="0">
                <a:solidFill>
                  <a:srgbClr val="000000"/>
                </a:solidFill>
                <a:ea typeface="微软雅黑" panose="020B0503020204020204" pitchFamily="34" charset="-122"/>
              </a:rPr>
              <a:t>1、掌握辨別不明身份人員的基本</a:t>
            </a:r>
            <a:r>
              <a:rPr lang="zh-CN" altLang="zh-CN" dirty="0" smtClean="0">
                <a:solidFill>
                  <a:srgbClr val="000000"/>
                </a:solidFill>
                <a:ea typeface="微软雅黑" panose="020B0503020204020204" pitchFamily="34" charset="-122"/>
              </a:rPr>
              <a:t>方法</a:t>
            </a:r>
            <a:r>
              <a:rPr lang="zh-CN" altLang="en-US" dirty="0" smtClean="0">
                <a:solidFill>
                  <a:srgbClr val="000000"/>
                </a:solidFill>
                <a:ea typeface="微软雅黑" panose="020B0503020204020204" pitchFamily="34" charset="-122"/>
              </a:rPr>
              <a:t>。</a:t>
            </a:r>
            <a:endParaRPr lang="zh-CN" altLang="zh-CN" dirty="0">
              <a:solidFill>
                <a:srgbClr val="000000"/>
              </a:solidFill>
              <a:ea typeface="微软雅黑" panose="020B0503020204020204" pitchFamily="34" charset="-122"/>
            </a:endParaRPr>
          </a:p>
          <a:p>
            <a:pPr indent="0">
              <a:buNone/>
            </a:pPr>
            <a:r>
              <a:rPr lang="zh-CN" altLang="zh-CN" dirty="0">
                <a:solidFill>
                  <a:srgbClr val="000000"/>
                </a:solidFill>
                <a:ea typeface="微软雅黑" panose="020B0503020204020204" pitchFamily="34" charset="-122"/>
              </a:rPr>
              <a:t>2、</a:t>
            </a:r>
            <a:r>
              <a:rPr lang="zh-CN" altLang="zh-CN" dirty="0" smtClean="0">
                <a:solidFill>
                  <a:srgbClr val="000000"/>
                </a:solidFill>
                <a:ea typeface="微软雅黑" panose="020B0503020204020204" pitchFamily="34" charset="-122"/>
              </a:rPr>
              <a:t>掌握</a:t>
            </a:r>
            <a:r>
              <a:rPr lang="zh-CN" altLang="en-US" dirty="0" smtClean="0">
                <a:solidFill>
                  <a:srgbClr val="000000"/>
                </a:solidFill>
                <a:ea typeface="微软雅黑" panose="020B0503020204020204" pitchFamily="34" charset="-122"/>
              </a:rPr>
              <a:t>判定是否處於</a:t>
            </a:r>
            <a:r>
              <a:rPr lang="zh-CN" altLang="zh-CN" dirty="0" smtClean="0">
                <a:solidFill>
                  <a:srgbClr val="000000"/>
                </a:solidFill>
                <a:ea typeface="微软雅黑" panose="020B0503020204020204" pitchFamily="34" charset="-122"/>
              </a:rPr>
              <a:t>被</a:t>
            </a:r>
            <a:r>
              <a:rPr lang="zh-CN" altLang="zh-CN" dirty="0">
                <a:solidFill>
                  <a:srgbClr val="000000"/>
                </a:solidFill>
                <a:ea typeface="微软雅黑" panose="020B0503020204020204" pitchFamily="34" charset="-122"/>
              </a:rPr>
              <a:t>跟蹤</a:t>
            </a:r>
            <a:r>
              <a:rPr lang="zh-CN" altLang="zh-CN" dirty="0" smtClean="0">
                <a:solidFill>
                  <a:srgbClr val="000000"/>
                </a:solidFill>
                <a:ea typeface="微软雅黑" panose="020B0503020204020204" pitchFamily="34" charset="-122"/>
              </a:rPr>
              <a:t>危險</a:t>
            </a:r>
            <a:r>
              <a:rPr lang="zh-CN" altLang="en-US" dirty="0" smtClean="0">
                <a:solidFill>
                  <a:srgbClr val="000000"/>
                </a:solidFill>
                <a:ea typeface="微软雅黑" panose="020B0503020204020204" pitchFamily="34" charset="-122"/>
              </a:rPr>
              <a:t>環境</a:t>
            </a:r>
            <a:r>
              <a:rPr lang="zh-CN" altLang="zh-CN" dirty="0" smtClean="0">
                <a:solidFill>
                  <a:srgbClr val="000000"/>
                </a:solidFill>
                <a:ea typeface="微软雅黑" panose="020B0503020204020204" pitchFamily="34" charset="-122"/>
              </a:rPr>
              <a:t>及</a:t>
            </a:r>
            <a:r>
              <a:rPr lang="zh-CN" altLang="zh-CN" dirty="0">
                <a:solidFill>
                  <a:srgbClr val="000000"/>
                </a:solidFill>
                <a:ea typeface="微软雅黑" panose="020B0503020204020204" pitchFamily="34" charset="-122"/>
              </a:rPr>
              <a:t>擺脫</a:t>
            </a:r>
            <a:r>
              <a:rPr lang="zh-CN" altLang="zh-CN" dirty="0" smtClean="0">
                <a:solidFill>
                  <a:srgbClr val="000000"/>
                </a:solidFill>
                <a:ea typeface="微软雅黑" panose="020B0503020204020204" pitchFamily="34" charset="-122"/>
              </a:rPr>
              <a:t>技巧</a:t>
            </a:r>
            <a:r>
              <a:rPr lang="zh-CN" altLang="en-US" dirty="0" smtClean="0">
                <a:solidFill>
                  <a:srgbClr val="000000"/>
                </a:solidFill>
                <a:ea typeface="微软雅黑" panose="020B0503020204020204" pitchFamily="34" charset="-122"/>
              </a:rPr>
              <a:t>。</a:t>
            </a:r>
            <a:endParaRPr lang="zh-CN" altLang="en-US" dirty="0">
              <a:solidFill>
                <a:srgbClr val="000000"/>
              </a:solidFill>
              <a:ea typeface="微软雅黑" panose="020B0503020204020204" pitchFamily="34" charset="-122"/>
            </a:endParaRPr>
          </a:p>
        </p:txBody>
      </p:sp>
      <p:sp>
        <p:nvSpPr>
          <p:cNvPr id="37" name="TextBox 36"/>
          <p:cNvSpPr txBox="1"/>
          <p:nvPr/>
        </p:nvSpPr>
        <p:spPr>
          <a:xfrm>
            <a:off x="1244255" y="3159614"/>
            <a:ext cx="5577072" cy="922020"/>
          </a:xfrm>
          <a:prstGeom prst="rect">
            <a:avLst/>
          </a:prstGeom>
          <a:noFill/>
        </p:spPr>
        <p:txBody>
          <a:bodyPr wrap="square" rtlCol="0">
            <a:spAutoFit/>
          </a:bodyPr>
          <a:lstStyle/>
          <a:p>
            <a:pPr indent="0">
              <a:buNone/>
            </a:pPr>
            <a:r>
              <a:rPr lang="zh-CN" altLang="zh-CN" dirty="0">
                <a:solidFill>
                  <a:srgbClr val="000000"/>
                </a:solidFill>
                <a:ea typeface="微软雅黑" panose="020B0503020204020204" pitchFamily="34" charset="-122"/>
              </a:rPr>
              <a:t>1、常見輕武器的種類、基本參數和</a:t>
            </a:r>
            <a:r>
              <a:rPr lang="zh-CN" altLang="zh-CN" dirty="0" smtClean="0">
                <a:solidFill>
                  <a:srgbClr val="000000"/>
                </a:solidFill>
                <a:ea typeface="微软雅黑" panose="020B0503020204020204" pitchFamily="34" charset="-122"/>
              </a:rPr>
              <a:t>性能</a:t>
            </a:r>
            <a:r>
              <a:rPr lang="zh-CN" altLang="en-US" dirty="0" smtClean="0">
                <a:solidFill>
                  <a:srgbClr val="000000"/>
                </a:solidFill>
                <a:ea typeface="微软雅黑" panose="020B0503020204020204" pitchFamily="34" charset="-122"/>
              </a:rPr>
              <a:t>。</a:t>
            </a:r>
            <a:endParaRPr lang="zh-CN" altLang="zh-CN" dirty="0">
              <a:solidFill>
                <a:srgbClr val="000000"/>
              </a:solidFill>
              <a:ea typeface="微软雅黑" panose="020B0503020204020204" pitchFamily="34" charset="-122"/>
            </a:endParaRPr>
          </a:p>
          <a:p>
            <a:pPr indent="0">
              <a:buNone/>
            </a:pPr>
            <a:r>
              <a:rPr lang="zh-CN" altLang="zh-CN" dirty="0">
                <a:solidFill>
                  <a:srgbClr val="000000"/>
                </a:solidFill>
                <a:ea typeface="微软雅黑" panose="020B0503020204020204" pitchFamily="34" charset="-122"/>
              </a:rPr>
              <a:t>2、識別不同輕武器的規格及殺傷力，有效利用掩體進行自我</a:t>
            </a:r>
            <a:r>
              <a:rPr lang="zh-CN" altLang="zh-CN" dirty="0" smtClean="0">
                <a:solidFill>
                  <a:srgbClr val="000000"/>
                </a:solidFill>
                <a:ea typeface="微软雅黑" panose="020B0503020204020204" pitchFamily="34" charset="-122"/>
              </a:rPr>
              <a:t>防護</a:t>
            </a:r>
            <a:r>
              <a:rPr lang="zh-CN" altLang="en-US" dirty="0" smtClean="0">
                <a:solidFill>
                  <a:srgbClr val="000000"/>
                </a:solidFill>
                <a:ea typeface="微软雅黑" panose="020B0503020204020204" pitchFamily="34" charset="-122"/>
              </a:rPr>
              <a:t>。</a:t>
            </a:r>
            <a:endParaRPr lang="zh-CN" altLang="en-US" dirty="0">
              <a:solidFill>
                <a:srgbClr val="000000"/>
              </a:solidFill>
              <a:ea typeface="微软雅黑" panose="020B0503020204020204" pitchFamily="34" charset="-122"/>
            </a:endParaRPr>
          </a:p>
        </p:txBody>
      </p:sp>
      <p:sp>
        <p:nvSpPr>
          <p:cNvPr id="38" name="TextBox 37"/>
          <p:cNvSpPr txBox="1"/>
          <p:nvPr/>
        </p:nvSpPr>
        <p:spPr>
          <a:xfrm>
            <a:off x="1244255" y="4904000"/>
            <a:ext cx="5577072" cy="1198880"/>
          </a:xfrm>
          <a:prstGeom prst="rect">
            <a:avLst/>
          </a:prstGeom>
          <a:noFill/>
        </p:spPr>
        <p:txBody>
          <a:bodyPr wrap="square" rtlCol="0">
            <a:spAutoFit/>
          </a:bodyPr>
          <a:lstStyle/>
          <a:p>
            <a:pPr indent="0">
              <a:buNone/>
            </a:pPr>
            <a:r>
              <a:rPr lang="zh-CN" altLang="zh-CN" dirty="0">
                <a:solidFill>
                  <a:srgbClr val="000000"/>
                </a:solidFill>
                <a:ea typeface="微软雅黑" panose="020B0503020204020204" pitchFamily="34" charset="-122"/>
              </a:rPr>
              <a:t>1、瞭解常見爆炸物的結構和原理、性能和特徵、爆炸的分類和發生</a:t>
            </a:r>
            <a:r>
              <a:rPr lang="zh-CN" altLang="zh-CN" dirty="0" smtClean="0">
                <a:solidFill>
                  <a:srgbClr val="000000"/>
                </a:solidFill>
                <a:ea typeface="微软雅黑" panose="020B0503020204020204" pitchFamily="34" charset="-122"/>
              </a:rPr>
              <a:t>條件</a:t>
            </a:r>
            <a:r>
              <a:rPr lang="zh-CN" altLang="en-US" dirty="0" smtClean="0">
                <a:solidFill>
                  <a:srgbClr val="000000"/>
                </a:solidFill>
                <a:ea typeface="微软雅黑" panose="020B0503020204020204" pitchFamily="34" charset="-122"/>
              </a:rPr>
              <a:t>。</a:t>
            </a:r>
            <a:endParaRPr lang="zh-CN" altLang="zh-CN" dirty="0">
              <a:solidFill>
                <a:srgbClr val="000000"/>
              </a:solidFill>
              <a:ea typeface="微软雅黑" panose="020B0503020204020204" pitchFamily="34" charset="-122"/>
            </a:endParaRPr>
          </a:p>
          <a:p>
            <a:pPr indent="0">
              <a:buNone/>
            </a:pPr>
            <a:r>
              <a:rPr lang="zh-CN" altLang="zh-CN" dirty="0">
                <a:solidFill>
                  <a:srgbClr val="000000"/>
                </a:solidFill>
                <a:ea typeface="微软雅黑" panose="020B0503020204020204" pitchFamily="34" charset="-122"/>
              </a:rPr>
              <a:t>2、掌握不同場合發現爆炸物的處置方法及逃生避難的</a:t>
            </a:r>
            <a:r>
              <a:rPr lang="zh-CN" altLang="zh-CN" dirty="0" smtClean="0">
                <a:solidFill>
                  <a:srgbClr val="000000"/>
                </a:solidFill>
                <a:ea typeface="微软雅黑" panose="020B0503020204020204" pitchFamily="34" charset="-122"/>
              </a:rPr>
              <a:t>方法</a:t>
            </a:r>
            <a:r>
              <a:rPr lang="zh-CN" altLang="en-US" dirty="0" smtClean="0">
                <a:solidFill>
                  <a:srgbClr val="000000"/>
                </a:solidFill>
                <a:ea typeface="微软雅黑" panose="020B0503020204020204" pitchFamily="34" charset="-122"/>
              </a:rPr>
              <a:t>。</a:t>
            </a:r>
            <a:endParaRPr lang="zh-CN" altLang="en-US" dirty="0">
              <a:solidFill>
                <a:srgbClr val="000000"/>
              </a:solidFill>
              <a:ea typeface="微软雅黑" panose="020B0503020204020204" pitchFamily="34" charset="-122"/>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141657" y="1005666"/>
            <a:ext cx="4213731" cy="54476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Tm="5735">
        <p14:doors dir="vert"/>
      </p:transition>
    </mc:Choice>
    <mc:Fallback>
      <p:transition spd="slow" advTm="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childTnLst>
                          </p:cTn>
                        </p:par>
                        <p:par>
                          <p:cTn id="12" fill="hold">
                            <p:stCondLst>
                              <p:cond delay="600"/>
                            </p:stCondLst>
                            <p:childTnLst>
                              <p:par>
                                <p:cTn id="13" presetID="2" presetClass="entr" presetSubtype="6"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1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2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1+#ppt_w/2"/>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1100"/>
                            </p:stCondLst>
                            <p:childTnLst>
                              <p:par>
                                <p:cTn id="26" presetID="22" presetClass="entr" presetSubtype="2"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300"/>
                                        <p:tgtEl>
                                          <p:spTgt spid="27"/>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right)">
                                      <p:cBhvr>
                                        <p:cTn id="31" dur="300"/>
                                        <p:tgtEl>
                                          <p:spTgt spid="28"/>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right)">
                                      <p:cBhvr>
                                        <p:cTn id="34" dur="300"/>
                                        <p:tgtEl>
                                          <p:spTgt spid="31"/>
                                        </p:tgtEl>
                                      </p:cBhvr>
                                    </p:animEffect>
                                  </p:childTnLst>
                                </p:cTn>
                              </p:par>
                            </p:childTnLst>
                          </p:cTn>
                        </p:par>
                        <p:par>
                          <p:cTn id="35" fill="hold">
                            <p:stCondLst>
                              <p:cond delay="1600"/>
                            </p:stCondLst>
                            <p:childTnLst>
                              <p:par>
                                <p:cTn id="36" presetID="22" presetClass="entr" presetSubtype="8"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500"/>
                                        <p:tgtEl>
                                          <p:spTgt spid="3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2100"/>
                            </p:stCondLst>
                            <p:childTnLst>
                              <p:par>
                                <p:cTn id="46" presetID="22" presetClass="entr" presetSubtype="8"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500"/>
                                        <p:tgtEl>
                                          <p:spTgt spid="34"/>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par>
                          <p:cTn id="55" fill="hold">
                            <p:stCondLst>
                              <p:cond delay="2600"/>
                            </p:stCondLst>
                            <p:childTnLst>
                              <p:par>
                                <p:cTn id="56" presetID="22" presetClass="entr" presetSubtype="1"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up)">
                                      <p:cBhvr>
                                        <p:cTn id="58" dur="500"/>
                                        <p:tgtEl>
                                          <p:spTgt spid="36"/>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up)">
                                      <p:cBhvr>
                                        <p:cTn id="61" dur="500"/>
                                        <p:tgtEl>
                                          <p:spTgt spid="3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up)">
                                      <p:cBhvr>
                                        <p:cTn id="6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9" grpId="0" bldLvl="0" animBg="1"/>
      <p:bldP spid="22" grpId="0" bldLvl="0" animBg="1"/>
      <p:bldP spid="25" grpId="0" bldLvl="0" animBg="1"/>
      <p:bldP spid="27" grpId="0" bldLvl="0" animBg="1"/>
      <p:bldP spid="28" grpId="0" bldLvl="0" animBg="1"/>
      <p:bldP spid="29" grpId="0" bldLvl="0" animBg="1"/>
      <p:bldP spid="30" grpId="0" bldLvl="0" animBg="1"/>
      <p:bldP spid="31" grpId="0" bldLvl="0" animBg="1"/>
      <p:bldP spid="32" grpId="0" bldLvl="0" animBg="1"/>
      <p:bldP spid="33" grpId="0"/>
      <p:bldP spid="34" grpId="0"/>
      <p:bldP spid="35" grpId="0"/>
      <p:bldP spid="36" grpId="0"/>
      <p:bldP spid="37"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accent2"/>
                </a:solidFill>
                <a:latin typeface="微软雅黑" panose="020B0503020204020204" pitchFamily="34" charset="-122"/>
                <a:ea typeface="微软雅黑" panose="020B0503020204020204" pitchFamily="34" charset="-122"/>
              </a:rPr>
              <a:t>暴恐事件課程</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a:t>
            </a:r>
            <a:r>
              <a:rPr lang="en-US" altLang="zh-CN" dirty="0" smtClean="0">
                <a:solidFill>
                  <a:schemeClr val="accent2"/>
                </a:solidFill>
              </a:rPr>
              <a:t>2</a:t>
            </a:r>
            <a:endParaRPr lang="zh-CN" altLang="en-US" dirty="0">
              <a:solidFill>
                <a:schemeClr val="accent2"/>
              </a:solidFill>
            </a:endParaRPr>
          </a:p>
        </p:txBody>
      </p:sp>
      <p:sp>
        <p:nvSpPr>
          <p:cNvPr id="19" name="Rectangle 15"/>
          <p:cNvSpPr>
            <a:spLocks noChangeArrowheads="1"/>
          </p:cNvSpPr>
          <p:nvPr/>
        </p:nvSpPr>
        <p:spPr bwMode="auto">
          <a:xfrm>
            <a:off x="923925" y="4609622"/>
            <a:ext cx="6110560" cy="1843713"/>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2" name="Rectangle 11"/>
          <p:cNvSpPr>
            <a:spLocks noChangeArrowheads="1"/>
          </p:cNvSpPr>
          <p:nvPr/>
        </p:nvSpPr>
        <p:spPr bwMode="auto">
          <a:xfrm>
            <a:off x="923925" y="2870616"/>
            <a:ext cx="6110560" cy="1366838"/>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5" name="Rectangle 8"/>
          <p:cNvSpPr>
            <a:spLocks noChangeArrowheads="1"/>
          </p:cNvSpPr>
          <p:nvPr/>
        </p:nvSpPr>
        <p:spPr bwMode="auto">
          <a:xfrm>
            <a:off x="923925" y="977901"/>
            <a:ext cx="6110560" cy="1536304"/>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7" name="Freeform 6"/>
          <p:cNvSpPr/>
          <p:nvPr/>
        </p:nvSpPr>
        <p:spPr bwMode="auto">
          <a:xfrm>
            <a:off x="841375" y="2901530"/>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8" name="Freeform 7"/>
          <p:cNvSpPr/>
          <p:nvPr/>
        </p:nvSpPr>
        <p:spPr bwMode="auto">
          <a:xfrm>
            <a:off x="841375" y="746735"/>
            <a:ext cx="82550" cy="547514"/>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9" name="Freeform 9"/>
          <p:cNvSpPr/>
          <p:nvPr/>
        </p:nvSpPr>
        <p:spPr bwMode="auto">
          <a:xfrm>
            <a:off x="841375" y="764275"/>
            <a:ext cx="2843521" cy="423080"/>
          </a:xfrm>
          <a:custGeom>
            <a:avLst/>
            <a:gdLst>
              <a:gd name="T0" fmla="*/ 0 w 2547"/>
              <a:gd name="T1" fmla="*/ 0 h 366"/>
              <a:gd name="T2" fmla="*/ 2547 w 2547"/>
              <a:gd name="T3" fmla="*/ 0 h 366"/>
              <a:gd name="T4" fmla="*/ 2400 w 2547"/>
              <a:gd name="T5" fmla="*/ 185 h 366"/>
              <a:gd name="T6" fmla="*/ 2547 w 2547"/>
              <a:gd name="T7" fmla="*/ 366 h 366"/>
              <a:gd name="T8" fmla="*/ 0 w 2547"/>
              <a:gd name="T9" fmla="*/ 366 h 366"/>
              <a:gd name="T10" fmla="*/ 0 w 2547"/>
              <a:gd name="T11" fmla="*/ 0 h 366"/>
            </a:gdLst>
            <a:ahLst/>
            <a:cxnLst>
              <a:cxn ang="0">
                <a:pos x="T0" y="T1"/>
              </a:cxn>
              <a:cxn ang="0">
                <a:pos x="T2" y="T3"/>
              </a:cxn>
              <a:cxn ang="0">
                <a:pos x="T4" y="T5"/>
              </a:cxn>
              <a:cxn ang="0">
                <a:pos x="T6" y="T7"/>
              </a:cxn>
              <a:cxn ang="0">
                <a:pos x="T8" y="T9"/>
              </a:cxn>
              <a:cxn ang="0">
                <a:pos x="T10" y="T11"/>
              </a:cxn>
            </a:cxnLst>
            <a:rect l="0" t="0" r="r" b="b"/>
            <a:pathLst>
              <a:path w="2547" h="366">
                <a:moveTo>
                  <a:pt x="0" y="0"/>
                </a:moveTo>
                <a:lnTo>
                  <a:pt x="2547" y="0"/>
                </a:lnTo>
                <a:lnTo>
                  <a:pt x="2400" y="185"/>
                </a:lnTo>
                <a:lnTo>
                  <a:pt x="2547" y="366"/>
                </a:lnTo>
                <a:lnTo>
                  <a:pt x="0" y="366"/>
                </a:lnTo>
                <a:lnTo>
                  <a:pt x="0" y="0"/>
                </a:lnTo>
                <a:close/>
              </a:path>
            </a:pathLst>
          </a:custGeom>
          <a:solidFill>
            <a:schemeClr val="tx1">
              <a:lumMod val="40000"/>
              <a:lumOff val="60000"/>
            </a:schemeClr>
          </a:solidFill>
          <a:ln>
            <a:noFill/>
          </a:ln>
        </p:spPr>
        <p:txBody>
          <a:bodyPr vert="horz" wrap="square" lIns="91440" tIns="45720" rIns="91440" bIns="45720" numCol="1" anchor="t" anchorCtr="0" compatLnSpc="1"/>
          <a:lstStyle/>
          <a:p>
            <a:endParaRPr lang="zh-CN" altLang="en-US"/>
          </a:p>
        </p:txBody>
      </p:sp>
      <p:sp>
        <p:nvSpPr>
          <p:cNvPr id="30" name="Freeform 12"/>
          <p:cNvSpPr/>
          <p:nvPr/>
        </p:nvSpPr>
        <p:spPr bwMode="auto">
          <a:xfrm>
            <a:off x="841375" y="2636912"/>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lumMod val="60000"/>
              <a:lumOff val="40000"/>
            </a:schemeClr>
          </a:solidFill>
          <a:ln>
            <a:noFill/>
          </a:ln>
        </p:spPr>
        <p:txBody>
          <a:bodyPr vert="horz" wrap="square" lIns="91440" tIns="45720" rIns="91440" bIns="45720" numCol="1" anchor="t" anchorCtr="0" compatLnSpc="1"/>
          <a:lstStyle/>
          <a:p>
            <a:endParaRPr lang="zh-CN" altLang="en-US"/>
          </a:p>
        </p:txBody>
      </p:sp>
      <p:sp>
        <p:nvSpPr>
          <p:cNvPr id="31" name="Freeform 14"/>
          <p:cNvSpPr/>
          <p:nvPr/>
        </p:nvSpPr>
        <p:spPr bwMode="auto">
          <a:xfrm>
            <a:off x="841375" y="4799940"/>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2" name="Freeform 16"/>
          <p:cNvSpPr/>
          <p:nvPr/>
        </p:nvSpPr>
        <p:spPr bwMode="auto">
          <a:xfrm>
            <a:off x="841375" y="4396317"/>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3" name="TextBox 32"/>
          <p:cNvSpPr txBox="1"/>
          <p:nvPr/>
        </p:nvSpPr>
        <p:spPr>
          <a:xfrm>
            <a:off x="923925" y="764704"/>
            <a:ext cx="2214880" cy="398780"/>
          </a:xfrm>
          <a:prstGeom prst="rect">
            <a:avLst/>
          </a:prstGeom>
          <a:noFill/>
        </p:spPr>
        <p:txBody>
          <a:bodyPr wrap="none" rtlCol="0">
            <a:spAutoFit/>
          </a:bodyPr>
          <a:lstStyle/>
          <a:p>
            <a:r>
              <a:rPr lang="zh-CN" altLang="en-US" sz="2000" b="1" dirty="0">
                <a:solidFill>
                  <a:schemeClr val="accent2"/>
                </a:solidFill>
                <a:latin typeface="+mj-ea"/>
                <a:ea typeface="+mj-ea"/>
              </a:rPr>
              <a:t>恐怖襲擊慣用手法</a:t>
            </a:r>
            <a:endParaRPr lang="zh-CN" altLang="en-US" sz="2000" b="1" dirty="0">
              <a:solidFill>
                <a:schemeClr val="accent2"/>
              </a:solidFill>
              <a:latin typeface="+mj-ea"/>
              <a:ea typeface="+mj-ea"/>
            </a:endParaRPr>
          </a:p>
        </p:txBody>
      </p:sp>
      <p:sp>
        <p:nvSpPr>
          <p:cNvPr id="34" name="TextBox 33"/>
          <p:cNvSpPr txBox="1"/>
          <p:nvPr/>
        </p:nvSpPr>
        <p:spPr>
          <a:xfrm>
            <a:off x="923925" y="2647406"/>
            <a:ext cx="1960880" cy="398780"/>
          </a:xfrm>
          <a:prstGeom prst="rect">
            <a:avLst/>
          </a:prstGeom>
          <a:noFill/>
        </p:spPr>
        <p:txBody>
          <a:bodyPr wrap="none" rtlCol="0">
            <a:spAutoFit/>
          </a:bodyPr>
          <a:lstStyle/>
          <a:p>
            <a:r>
              <a:rPr lang="zh-CN" altLang="en-US" sz="2000" b="1" dirty="0">
                <a:solidFill>
                  <a:schemeClr val="accent2"/>
                </a:solidFill>
                <a:latin typeface="+mj-ea"/>
                <a:ea typeface="+mj-ea"/>
              </a:rPr>
              <a:t>劫持與綁架應對</a:t>
            </a:r>
            <a:endParaRPr lang="zh-CN" altLang="en-US" sz="2000" b="1" dirty="0">
              <a:solidFill>
                <a:schemeClr val="accent2"/>
              </a:solidFill>
              <a:latin typeface="+mj-ea"/>
              <a:ea typeface="+mj-ea"/>
            </a:endParaRPr>
          </a:p>
        </p:txBody>
      </p:sp>
      <p:sp>
        <p:nvSpPr>
          <p:cNvPr id="35" name="TextBox 34"/>
          <p:cNvSpPr txBox="1"/>
          <p:nvPr/>
        </p:nvSpPr>
        <p:spPr>
          <a:xfrm>
            <a:off x="923925" y="4416930"/>
            <a:ext cx="1960880" cy="398780"/>
          </a:xfrm>
          <a:prstGeom prst="rect">
            <a:avLst/>
          </a:prstGeom>
          <a:noFill/>
        </p:spPr>
        <p:txBody>
          <a:bodyPr wrap="none" rtlCol="0">
            <a:spAutoFit/>
          </a:bodyPr>
          <a:lstStyle/>
          <a:p>
            <a:r>
              <a:rPr lang="zh-CN" altLang="en-US" sz="2000" b="1" dirty="0">
                <a:solidFill>
                  <a:schemeClr val="accent2"/>
                </a:solidFill>
                <a:latin typeface="+mj-ea"/>
                <a:ea typeface="+mj-ea"/>
              </a:rPr>
              <a:t>群體性事件應對</a:t>
            </a:r>
            <a:endParaRPr lang="zh-CN" altLang="en-US" sz="2000" b="1" dirty="0">
              <a:solidFill>
                <a:schemeClr val="accent2"/>
              </a:solidFill>
              <a:latin typeface="+mj-ea"/>
              <a:ea typeface="+mj-ea"/>
            </a:endParaRPr>
          </a:p>
        </p:txBody>
      </p:sp>
      <p:sp>
        <p:nvSpPr>
          <p:cNvPr id="36" name="TextBox 35"/>
          <p:cNvSpPr txBox="1"/>
          <p:nvPr/>
        </p:nvSpPr>
        <p:spPr>
          <a:xfrm>
            <a:off x="1190669" y="1379099"/>
            <a:ext cx="5577072" cy="922020"/>
          </a:xfrm>
          <a:prstGeom prst="rect">
            <a:avLst/>
          </a:prstGeom>
          <a:noFill/>
        </p:spPr>
        <p:txBody>
          <a:bodyPr wrap="square" rtlCol="0">
            <a:spAutoFit/>
          </a:bodyPr>
          <a:lstStyle/>
          <a:p>
            <a:pPr indent="0">
              <a:buNone/>
            </a:pPr>
            <a:r>
              <a:rPr lang="en-US" altLang="zh-CN" dirty="0">
                <a:solidFill>
                  <a:srgbClr val="000000"/>
                </a:solidFill>
                <a:ea typeface="微软雅黑" panose="020B0503020204020204" pitchFamily="34" charset="-122"/>
              </a:rPr>
              <a:t>1、講解恐怖分子實施恐怖襲擊的常用手法、襲擊流程、</a:t>
            </a:r>
            <a:r>
              <a:rPr lang="en-US" altLang="zh-CN" dirty="0" smtClean="0">
                <a:solidFill>
                  <a:srgbClr val="000000"/>
                </a:solidFill>
                <a:ea typeface="微软雅黑" panose="020B0503020204020204" pitchFamily="34" charset="-122"/>
              </a:rPr>
              <a:t>犯罪動機和心理</a:t>
            </a:r>
            <a:r>
              <a:rPr lang="zh-CN" altLang="en-US" dirty="0" smtClean="0">
                <a:solidFill>
                  <a:srgbClr val="000000"/>
                </a:solidFill>
                <a:ea typeface="微软雅黑" panose="020B0503020204020204" pitchFamily="34" charset="-122"/>
              </a:rPr>
              <a:t>。</a:t>
            </a:r>
            <a:endParaRPr lang="en-US" altLang="zh-CN" dirty="0">
              <a:solidFill>
                <a:srgbClr val="000000"/>
              </a:solidFill>
              <a:ea typeface="微软雅黑" panose="020B0503020204020204" pitchFamily="34" charset="-122"/>
            </a:endParaRPr>
          </a:p>
          <a:p>
            <a:pPr indent="0">
              <a:buNone/>
            </a:pPr>
            <a:r>
              <a:rPr lang="en-US" altLang="zh-CN" dirty="0">
                <a:solidFill>
                  <a:srgbClr val="000000"/>
                </a:solidFill>
                <a:ea typeface="微软雅黑" panose="020B0503020204020204" pitchFamily="34" charset="-122"/>
              </a:rPr>
              <a:t>2、</a:t>
            </a:r>
            <a:r>
              <a:rPr lang="en-US" altLang="zh-CN" dirty="0" smtClean="0">
                <a:solidFill>
                  <a:srgbClr val="000000"/>
                </a:solidFill>
                <a:ea typeface="微软雅黑" panose="020B0503020204020204" pitchFamily="34" charset="-122"/>
              </a:rPr>
              <a:t>掌握對恐怖襲擊事件的預判和緊急應對方法</a:t>
            </a:r>
            <a:r>
              <a:rPr lang="zh-CN" altLang="en-US" dirty="0" smtClean="0">
                <a:solidFill>
                  <a:srgbClr val="000000"/>
                </a:solidFill>
                <a:ea typeface="微软雅黑" panose="020B0503020204020204" pitchFamily="34" charset="-122"/>
              </a:rPr>
              <a:t>。</a:t>
            </a:r>
            <a:endParaRPr lang="en-US" altLang="en-US" dirty="0">
              <a:solidFill>
                <a:srgbClr val="000000"/>
              </a:solidFill>
              <a:ea typeface="微软雅黑" panose="020B0503020204020204" pitchFamily="34" charset="-122"/>
            </a:endParaRPr>
          </a:p>
        </p:txBody>
      </p:sp>
      <p:sp>
        <p:nvSpPr>
          <p:cNvPr id="37" name="TextBox 36"/>
          <p:cNvSpPr txBox="1"/>
          <p:nvPr/>
        </p:nvSpPr>
        <p:spPr>
          <a:xfrm>
            <a:off x="1244255" y="3159614"/>
            <a:ext cx="5577072" cy="922020"/>
          </a:xfrm>
          <a:prstGeom prst="rect">
            <a:avLst/>
          </a:prstGeom>
          <a:noFill/>
        </p:spPr>
        <p:txBody>
          <a:bodyPr wrap="square" rtlCol="0">
            <a:spAutoFit/>
          </a:bodyPr>
          <a:lstStyle/>
          <a:p>
            <a:pPr indent="0">
              <a:buNone/>
            </a:pPr>
            <a:r>
              <a:rPr lang="zh-CN" altLang="zh-CN" dirty="0">
                <a:solidFill>
                  <a:srgbClr val="000000"/>
                </a:solidFill>
                <a:ea typeface="微软雅黑" panose="020B0503020204020204" pitchFamily="34" charset="-122"/>
              </a:rPr>
              <a:t>1、真實模擬綁架的過程，體驗被綁架劫持後的心理變化，戰勝</a:t>
            </a:r>
            <a:r>
              <a:rPr lang="zh-CN" altLang="zh-CN" dirty="0" smtClean="0">
                <a:solidFill>
                  <a:srgbClr val="000000"/>
                </a:solidFill>
                <a:ea typeface="微软雅黑" panose="020B0503020204020204" pitchFamily="34" charset="-122"/>
              </a:rPr>
              <a:t>恐懼</a:t>
            </a:r>
            <a:r>
              <a:rPr lang="zh-CN" altLang="en-US" dirty="0" smtClean="0">
                <a:solidFill>
                  <a:srgbClr val="000000"/>
                </a:solidFill>
                <a:ea typeface="微软雅黑" panose="020B0503020204020204" pitchFamily="34" charset="-122"/>
              </a:rPr>
              <a:t>。</a:t>
            </a:r>
            <a:endParaRPr lang="zh-CN" altLang="zh-CN" dirty="0">
              <a:solidFill>
                <a:srgbClr val="000000"/>
              </a:solidFill>
              <a:ea typeface="微软雅黑" panose="020B0503020204020204" pitchFamily="34" charset="-122"/>
            </a:endParaRPr>
          </a:p>
          <a:p>
            <a:pPr indent="0">
              <a:buNone/>
            </a:pPr>
            <a:r>
              <a:rPr lang="zh-CN" altLang="zh-CN" dirty="0">
                <a:solidFill>
                  <a:srgbClr val="000000"/>
                </a:solidFill>
                <a:ea typeface="微软雅黑" panose="020B0503020204020204" pitchFamily="34" charset="-122"/>
              </a:rPr>
              <a:t>2、學會預判並積極避免綁架劫持事件的</a:t>
            </a:r>
            <a:r>
              <a:rPr lang="zh-CN" altLang="zh-CN" dirty="0" smtClean="0">
                <a:solidFill>
                  <a:srgbClr val="000000"/>
                </a:solidFill>
                <a:ea typeface="微软雅黑" panose="020B0503020204020204" pitchFamily="34" charset="-122"/>
              </a:rPr>
              <a:t>發生</a:t>
            </a:r>
            <a:r>
              <a:rPr lang="zh-CN" altLang="en-US" dirty="0" smtClean="0">
                <a:solidFill>
                  <a:srgbClr val="000000"/>
                </a:solidFill>
                <a:ea typeface="微软雅黑" panose="020B0503020204020204" pitchFamily="34" charset="-122"/>
              </a:rPr>
              <a:t>。</a:t>
            </a:r>
            <a:endParaRPr lang="zh-CN" altLang="en-US" dirty="0">
              <a:solidFill>
                <a:srgbClr val="000000"/>
              </a:solidFill>
              <a:ea typeface="微软雅黑" panose="020B0503020204020204" pitchFamily="34" charset="-122"/>
            </a:endParaRPr>
          </a:p>
        </p:txBody>
      </p:sp>
      <p:sp>
        <p:nvSpPr>
          <p:cNvPr id="38" name="TextBox 37"/>
          <p:cNvSpPr txBox="1"/>
          <p:nvPr/>
        </p:nvSpPr>
        <p:spPr>
          <a:xfrm>
            <a:off x="1244255" y="4904000"/>
            <a:ext cx="5577072" cy="1198880"/>
          </a:xfrm>
          <a:prstGeom prst="rect">
            <a:avLst/>
          </a:prstGeom>
          <a:noFill/>
        </p:spPr>
        <p:txBody>
          <a:bodyPr wrap="square" rtlCol="0">
            <a:spAutoFit/>
          </a:bodyPr>
          <a:lstStyle/>
          <a:p>
            <a:pPr indent="0">
              <a:buNone/>
            </a:pPr>
            <a:r>
              <a:rPr lang="zh-CN" altLang="zh-CN" dirty="0">
                <a:solidFill>
                  <a:srgbClr val="000000"/>
                </a:solidFill>
                <a:ea typeface="微软雅黑" panose="020B0503020204020204" pitchFamily="34" charset="-122"/>
              </a:rPr>
              <a:t>1、騷亂、打砸、暴亂等形式的群體事件的提前辨識與</a:t>
            </a:r>
            <a:r>
              <a:rPr lang="zh-CN" altLang="zh-CN" dirty="0" smtClean="0">
                <a:solidFill>
                  <a:srgbClr val="000000"/>
                </a:solidFill>
                <a:ea typeface="微软雅黑" panose="020B0503020204020204" pitchFamily="34" charset="-122"/>
              </a:rPr>
              <a:t>應對</a:t>
            </a:r>
            <a:r>
              <a:rPr lang="zh-CN" altLang="en-US" dirty="0" smtClean="0">
                <a:solidFill>
                  <a:srgbClr val="000000"/>
                </a:solidFill>
                <a:ea typeface="微软雅黑" panose="020B0503020204020204" pitchFamily="34" charset="-122"/>
              </a:rPr>
              <a:t>。</a:t>
            </a:r>
            <a:endParaRPr lang="zh-CN" altLang="zh-CN" dirty="0">
              <a:solidFill>
                <a:srgbClr val="000000"/>
              </a:solidFill>
              <a:ea typeface="微软雅黑" panose="020B0503020204020204" pitchFamily="34" charset="-122"/>
            </a:endParaRPr>
          </a:p>
          <a:p>
            <a:pPr indent="0">
              <a:buNone/>
            </a:pPr>
            <a:r>
              <a:rPr lang="zh-CN" altLang="zh-CN" dirty="0">
                <a:solidFill>
                  <a:srgbClr val="000000"/>
                </a:solidFill>
                <a:ea typeface="微软雅黑" panose="020B0503020204020204" pitchFamily="34" charset="-122"/>
              </a:rPr>
              <a:t>2、群體事件發生、發展、演變、結果的案例分析與</a:t>
            </a:r>
            <a:r>
              <a:rPr lang="zh-CN" altLang="zh-CN" dirty="0" smtClean="0">
                <a:solidFill>
                  <a:srgbClr val="000000"/>
                </a:solidFill>
                <a:ea typeface="微软雅黑" panose="020B0503020204020204" pitchFamily="34" charset="-122"/>
              </a:rPr>
              <a:t>講解</a:t>
            </a:r>
            <a:r>
              <a:rPr lang="zh-CN" altLang="en-US" dirty="0" smtClean="0">
                <a:solidFill>
                  <a:srgbClr val="000000"/>
                </a:solidFill>
                <a:ea typeface="微软雅黑" panose="020B0503020204020204" pitchFamily="34" charset="-122"/>
              </a:rPr>
              <a:t>。</a:t>
            </a:r>
            <a:endParaRPr lang="zh-CN" altLang="en-US" dirty="0">
              <a:solidFill>
                <a:srgbClr val="000000"/>
              </a:solidFill>
              <a:ea typeface="微软雅黑" panose="020B0503020204020204"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148138" y="967317"/>
            <a:ext cx="4062811" cy="54691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Tm="5735">
        <p14:doors dir="vert"/>
      </p:transition>
    </mc:Choice>
    <mc:Fallback>
      <p:transition spd="slow" advTm="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childTnLst>
                          </p:cTn>
                        </p:par>
                        <p:par>
                          <p:cTn id="12" fill="hold">
                            <p:stCondLst>
                              <p:cond delay="600"/>
                            </p:stCondLst>
                            <p:childTnLst>
                              <p:par>
                                <p:cTn id="13" presetID="2" presetClass="entr" presetSubtype="6"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1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2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1+#ppt_w/2"/>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1100"/>
                            </p:stCondLst>
                            <p:childTnLst>
                              <p:par>
                                <p:cTn id="26" presetID="22" presetClass="entr" presetSubtype="2"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300"/>
                                        <p:tgtEl>
                                          <p:spTgt spid="27"/>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right)">
                                      <p:cBhvr>
                                        <p:cTn id="31" dur="300"/>
                                        <p:tgtEl>
                                          <p:spTgt spid="28"/>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right)">
                                      <p:cBhvr>
                                        <p:cTn id="34" dur="300"/>
                                        <p:tgtEl>
                                          <p:spTgt spid="31"/>
                                        </p:tgtEl>
                                      </p:cBhvr>
                                    </p:animEffect>
                                  </p:childTnLst>
                                </p:cTn>
                              </p:par>
                            </p:childTnLst>
                          </p:cTn>
                        </p:par>
                        <p:par>
                          <p:cTn id="35" fill="hold">
                            <p:stCondLst>
                              <p:cond delay="1600"/>
                            </p:stCondLst>
                            <p:childTnLst>
                              <p:par>
                                <p:cTn id="36" presetID="22" presetClass="entr" presetSubtype="8"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500"/>
                                        <p:tgtEl>
                                          <p:spTgt spid="3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2100"/>
                            </p:stCondLst>
                            <p:childTnLst>
                              <p:par>
                                <p:cTn id="46" presetID="22" presetClass="entr" presetSubtype="8"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500"/>
                                        <p:tgtEl>
                                          <p:spTgt spid="34"/>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par>
                          <p:cTn id="55" fill="hold">
                            <p:stCondLst>
                              <p:cond delay="2600"/>
                            </p:stCondLst>
                            <p:childTnLst>
                              <p:par>
                                <p:cTn id="56" presetID="22" presetClass="entr" presetSubtype="1"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up)">
                                      <p:cBhvr>
                                        <p:cTn id="58" dur="500"/>
                                        <p:tgtEl>
                                          <p:spTgt spid="36"/>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up)">
                                      <p:cBhvr>
                                        <p:cTn id="61" dur="500"/>
                                        <p:tgtEl>
                                          <p:spTgt spid="3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up)">
                                      <p:cBhvr>
                                        <p:cTn id="6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9" grpId="0" bldLvl="0" animBg="1"/>
      <p:bldP spid="22" grpId="0" bldLvl="0" animBg="1"/>
      <p:bldP spid="25" grpId="0" bldLvl="0" animBg="1"/>
      <p:bldP spid="27" grpId="0" bldLvl="0" animBg="1"/>
      <p:bldP spid="28" grpId="0" bldLvl="0" animBg="1"/>
      <p:bldP spid="29" grpId="0" bldLvl="0" animBg="1"/>
      <p:bldP spid="30" grpId="0" bldLvl="0" animBg="1"/>
      <p:bldP spid="31" grpId="0" bldLvl="0" animBg="1"/>
      <p:bldP spid="32" grpId="0" bldLvl="0" animBg="1"/>
      <p:bldP spid="33" grpId="0"/>
      <p:bldP spid="34" grpId="0"/>
      <p:bldP spid="35" grpId="0"/>
      <p:bldP spid="36" grpId="0"/>
      <p:bldP spid="37"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accent2"/>
                </a:solidFill>
                <a:latin typeface="微软雅黑" panose="020B0503020204020204" pitchFamily="34" charset="-122"/>
                <a:ea typeface="微软雅黑" panose="020B0503020204020204" pitchFamily="34" charset="-122"/>
              </a:rPr>
              <a:t>個人安全課程</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a:t>
            </a:r>
            <a:r>
              <a:rPr lang="en-US" altLang="zh-CN" dirty="0" smtClean="0">
                <a:solidFill>
                  <a:schemeClr val="accent2"/>
                </a:solidFill>
              </a:rPr>
              <a:t>2</a:t>
            </a:r>
            <a:endParaRPr lang="zh-CN" altLang="en-US" dirty="0">
              <a:solidFill>
                <a:schemeClr val="accent2"/>
              </a:solidFill>
            </a:endParaRPr>
          </a:p>
        </p:txBody>
      </p:sp>
      <p:sp>
        <p:nvSpPr>
          <p:cNvPr id="19" name="Rectangle 15"/>
          <p:cNvSpPr>
            <a:spLocks noChangeArrowheads="1"/>
          </p:cNvSpPr>
          <p:nvPr/>
        </p:nvSpPr>
        <p:spPr bwMode="auto">
          <a:xfrm>
            <a:off x="923925" y="4609622"/>
            <a:ext cx="6110560" cy="1843713"/>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2" name="Rectangle 11"/>
          <p:cNvSpPr>
            <a:spLocks noChangeArrowheads="1"/>
          </p:cNvSpPr>
          <p:nvPr/>
        </p:nvSpPr>
        <p:spPr bwMode="auto">
          <a:xfrm>
            <a:off x="923925" y="2870616"/>
            <a:ext cx="6110560" cy="1366838"/>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5" name="Rectangle 8"/>
          <p:cNvSpPr>
            <a:spLocks noChangeArrowheads="1"/>
          </p:cNvSpPr>
          <p:nvPr/>
        </p:nvSpPr>
        <p:spPr bwMode="auto">
          <a:xfrm>
            <a:off x="923925" y="977901"/>
            <a:ext cx="6110560" cy="1536304"/>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7" name="Freeform 6"/>
          <p:cNvSpPr/>
          <p:nvPr/>
        </p:nvSpPr>
        <p:spPr bwMode="auto">
          <a:xfrm>
            <a:off x="841375" y="2901530"/>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8" name="Freeform 7"/>
          <p:cNvSpPr/>
          <p:nvPr/>
        </p:nvSpPr>
        <p:spPr bwMode="auto">
          <a:xfrm>
            <a:off x="841375" y="746735"/>
            <a:ext cx="82550" cy="547514"/>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9" name="Freeform 9"/>
          <p:cNvSpPr/>
          <p:nvPr/>
        </p:nvSpPr>
        <p:spPr bwMode="auto">
          <a:xfrm>
            <a:off x="841375" y="764275"/>
            <a:ext cx="2843521" cy="423080"/>
          </a:xfrm>
          <a:custGeom>
            <a:avLst/>
            <a:gdLst>
              <a:gd name="T0" fmla="*/ 0 w 2547"/>
              <a:gd name="T1" fmla="*/ 0 h 366"/>
              <a:gd name="T2" fmla="*/ 2547 w 2547"/>
              <a:gd name="T3" fmla="*/ 0 h 366"/>
              <a:gd name="T4" fmla="*/ 2400 w 2547"/>
              <a:gd name="T5" fmla="*/ 185 h 366"/>
              <a:gd name="T6" fmla="*/ 2547 w 2547"/>
              <a:gd name="T7" fmla="*/ 366 h 366"/>
              <a:gd name="T8" fmla="*/ 0 w 2547"/>
              <a:gd name="T9" fmla="*/ 366 h 366"/>
              <a:gd name="T10" fmla="*/ 0 w 2547"/>
              <a:gd name="T11" fmla="*/ 0 h 366"/>
            </a:gdLst>
            <a:ahLst/>
            <a:cxnLst>
              <a:cxn ang="0">
                <a:pos x="T0" y="T1"/>
              </a:cxn>
              <a:cxn ang="0">
                <a:pos x="T2" y="T3"/>
              </a:cxn>
              <a:cxn ang="0">
                <a:pos x="T4" y="T5"/>
              </a:cxn>
              <a:cxn ang="0">
                <a:pos x="T6" y="T7"/>
              </a:cxn>
              <a:cxn ang="0">
                <a:pos x="T8" y="T9"/>
              </a:cxn>
              <a:cxn ang="0">
                <a:pos x="T10" y="T11"/>
              </a:cxn>
            </a:cxnLst>
            <a:rect l="0" t="0" r="r" b="b"/>
            <a:pathLst>
              <a:path w="2547" h="366">
                <a:moveTo>
                  <a:pt x="0" y="0"/>
                </a:moveTo>
                <a:lnTo>
                  <a:pt x="2547" y="0"/>
                </a:lnTo>
                <a:lnTo>
                  <a:pt x="2400" y="185"/>
                </a:lnTo>
                <a:lnTo>
                  <a:pt x="2547" y="366"/>
                </a:lnTo>
                <a:lnTo>
                  <a:pt x="0" y="366"/>
                </a:lnTo>
                <a:lnTo>
                  <a:pt x="0" y="0"/>
                </a:lnTo>
                <a:close/>
              </a:path>
            </a:pathLst>
          </a:custGeom>
          <a:solidFill>
            <a:schemeClr val="tx1">
              <a:lumMod val="40000"/>
              <a:lumOff val="60000"/>
            </a:schemeClr>
          </a:solidFill>
          <a:ln>
            <a:noFill/>
          </a:ln>
        </p:spPr>
        <p:txBody>
          <a:bodyPr vert="horz" wrap="square" lIns="91440" tIns="45720" rIns="91440" bIns="45720" numCol="1" anchor="t" anchorCtr="0" compatLnSpc="1"/>
          <a:lstStyle/>
          <a:p>
            <a:endParaRPr lang="zh-CN" altLang="en-US"/>
          </a:p>
        </p:txBody>
      </p:sp>
      <p:sp>
        <p:nvSpPr>
          <p:cNvPr id="30" name="Freeform 12"/>
          <p:cNvSpPr/>
          <p:nvPr/>
        </p:nvSpPr>
        <p:spPr bwMode="auto">
          <a:xfrm>
            <a:off x="841375" y="2636912"/>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lumMod val="60000"/>
              <a:lumOff val="40000"/>
            </a:schemeClr>
          </a:solidFill>
          <a:ln>
            <a:noFill/>
          </a:ln>
        </p:spPr>
        <p:txBody>
          <a:bodyPr vert="horz" wrap="square" lIns="91440" tIns="45720" rIns="91440" bIns="45720" numCol="1" anchor="t" anchorCtr="0" compatLnSpc="1"/>
          <a:lstStyle/>
          <a:p>
            <a:endParaRPr lang="zh-CN" altLang="en-US"/>
          </a:p>
        </p:txBody>
      </p:sp>
      <p:sp>
        <p:nvSpPr>
          <p:cNvPr id="31" name="Freeform 14"/>
          <p:cNvSpPr/>
          <p:nvPr/>
        </p:nvSpPr>
        <p:spPr bwMode="auto">
          <a:xfrm>
            <a:off x="841375" y="4799940"/>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2" name="Freeform 16"/>
          <p:cNvSpPr/>
          <p:nvPr/>
        </p:nvSpPr>
        <p:spPr bwMode="auto">
          <a:xfrm>
            <a:off x="841375" y="4396317"/>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3" name="TextBox 32"/>
          <p:cNvSpPr txBox="1"/>
          <p:nvPr/>
        </p:nvSpPr>
        <p:spPr>
          <a:xfrm>
            <a:off x="923925" y="764704"/>
            <a:ext cx="1706880" cy="398780"/>
          </a:xfrm>
          <a:prstGeom prst="rect">
            <a:avLst/>
          </a:prstGeom>
          <a:noFill/>
        </p:spPr>
        <p:txBody>
          <a:bodyPr wrap="none" rtlCol="0">
            <a:spAutoFit/>
          </a:bodyPr>
          <a:lstStyle/>
          <a:p>
            <a:r>
              <a:rPr lang="zh-CN" altLang="en-US" sz="2000" b="1" dirty="0">
                <a:solidFill>
                  <a:schemeClr val="accent2"/>
                </a:solidFill>
                <a:latin typeface="+mj-ea"/>
                <a:ea typeface="+mj-ea"/>
              </a:rPr>
              <a:t>個人安全意識</a:t>
            </a:r>
            <a:endParaRPr lang="zh-CN" altLang="en-US" sz="2000" b="1" dirty="0">
              <a:solidFill>
                <a:schemeClr val="accent2"/>
              </a:solidFill>
              <a:latin typeface="+mj-ea"/>
              <a:ea typeface="+mj-ea"/>
            </a:endParaRPr>
          </a:p>
        </p:txBody>
      </p:sp>
      <p:sp>
        <p:nvSpPr>
          <p:cNvPr id="34" name="TextBox 33"/>
          <p:cNvSpPr txBox="1"/>
          <p:nvPr/>
        </p:nvSpPr>
        <p:spPr>
          <a:xfrm>
            <a:off x="923925" y="2647406"/>
            <a:ext cx="1706880" cy="398780"/>
          </a:xfrm>
          <a:prstGeom prst="rect">
            <a:avLst/>
          </a:prstGeom>
          <a:noFill/>
        </p:spPr>
        <p:txBody>
          <a:bodyPr wrap="none" rtlCol="0">
            <a:spAutoFit/>
          </a:bodyPr>
          <a:lstStyle/>
          <a:p>
            <a:r>
              <a:rPr lang="zh-CN" altLang="en-US" sz="2000" b="1" dirty="0">
                <a:solidFill>
                  <a:schemeClr val="accent2"/>
                </a:solidFill>
                <a:latin typeface="+mj-ea"/>
                <a:ea typeface="+mj-ea"/>
              </a:rPr>
              <a:t>個人防範技巧</a:t>
            </a:r>
            <a:endParaRPr lang="zh-CN" altLang="en-US" sz="2000" b="1" dirty="0">
              <a:solidFill>
                <a:schemeClr val="accent2"/>
              </a:solidFill>
              <a:latin typeface="+mj-ea"/>
              <a:ea typeface="+mj-ea"/>
            </a:endParaRPr>
          </a:p>
        </p:txBody>
      </p:sp>
      <p:sp>
        <p:nvSpPr>
          <p:cNvPr id="35" name="TextBox 34"/>
          <p:cNvSpPr txBox="1"/>
          <p:nvPr/>
        </p:nvSpPr>
        <p:spPr>
          <a:xfrm>
            <a:off x="923925" y="4416930"/>
            <a:ext cx="1198880" cy="398780"/>
          </a:xfrm>
          <a:prstGeom prst="rect">
            <a:avLst/>
          </a:prstGeom>
          <a:noFill/>
        </p:spPr>
        <p:txBody>
          <a:bodyPr wrap="none" rtlCol="0">
            <a:spAutoFit/>
          </a:bodyPr>
          <a:lstStyle/>
          <a:p>
            <a:r>
              <a:rPr lang="zh-CN" altLang="en-US" sz="2000" b="1" dirty="0">
                <a:solidFill>
                  <a:schemeClr val="accent2"/>
                </a:solidFill>
                <a:latin typeface="+mj-ea"/>
                <a:ea typeface="+mj-ea"/>
              </a:rPr>
              <a:t>應急聯絡</a:t>
            </a:r>
            <a:endParaRPr lang="zh-CN" altLang="en-US" sz="2000" b="1" dirty="0">
              <a:solidFill>
                <a:schemeClr val="accent2"/>
              </a:solidFill>
              <a:latin typeface="+mj-ea"/>
              <a:ea typeface="+mj-ea"/>
            </a:endParaRPr>
          </a:p>
        </p:txBody>
      </p:sp>
      <p:sp>
        <p:nvSpPr>
          <p:cNvPr id="36" name="TextBox 35"/>
          <p:cNvSpPr txBox="1"/>
          <p:nvPr/>
        </p:nvSpPr>
        <p:spPr>
          <a:xfrm>
            <a:off x="1190669" y="1379099"/>
            <a:ext cx="5577072" cy="922020"/>
          </a:xfrm>
          <a:prstGeom prst="rect">
            <a:avLst/>
          </a:prstGeom>
          <a:noFill/>
        </p:spPr>
        <p:txBody>
          <a:bodyPr wrap="square" rtlCol="0">
            <a:spAutoFit/>
          </a:bodyPr>
          <a:lstStyle/>
          <a:p>
            <a:pPr indent="0">
              <a:buNone/>
            </a:pPr>
            <a:r>
              <a:rPr lang="zh-CN" altLang="zh-CN" dirty="0">
                <a:solidFill>
                  <a:srgbClr val="000000"/>
                </a:solidFill>
                <a:ea typeface="微软雅黑" panose="020B0503020204020204" pitchFamily="34" charset="-122"/>
              </a:rPr>
              <a:t>1、樹立安全警惕意識、增強安全危機意識、環境中的危險信號</a:t>
            </a:r>
            <a:r>
              <a:rPr lang="zh-CN" altLang="zh-CN" dirty="0" smtClean="0">
                <a:solidFill>
                  <a:srgbClr val="000000"/>
                </a:solidFill>
                <a:ea typeface="微软雅黑" panose="020B0503020204020204" pitchFamily="34" charset="-122"/>
              </a:rPr>
              <a:t>識別</a:t>
            </a:r>
            <a:r>
              <a:rPr lang="zh-CN" altLang="en-US" dirty="0" smtClean="0">
                <a:solidFill>
                  <a:srgbClr val="000000"/>
                </a:solidFill>
                <a:ea typeface="微软雅黑" panose="020B0503020204020204" pitchFamily="34" charset="-122"/>
              </a:rPr>
              <a:t>。</a:t>
            </a:r>
            <a:endParaRPr lang="zh-CN" altLang="zh-CN" dirty="0">
              <a:solidFill>
                <a:srgbClr val="000000"/>
              </a:solidFill>
              <a:ea typeface="微软雅黑" panose="020B0503020204020204" pitchFamily="34" charset="-122"/>
            </a:endParaRPr>
          </a:p>
          <a:p>
            <a:pPr indent="0">
              <a:buNone/>
            </a:pPr>
            <a:r>
              <a:rPr lang="zh-CN" altLang="zh-CN" dirty="0">
                <a:solidFill>
                  <a:srgbClr val="000000"/>
                </a:solidFill>
                <a:ea typeface="微软雅黑" panose="020B0503020204020204" pitchFamily="34" charset="-122"/>
              </a:rPr>
              <a:t>2、提高發現安全風險的</a:t>
            </a:r>
            <a:r>
              <a:rPr lang="zh-CN" altLang="zh-CN" dirty="0" smtClean="0">
                <a:solidFill>
                  <a:srgbClr val="000000"/>
                </a:solidFill>
                <a:ea typeface="微软雅黑" panose="020B0503020204020204" pitchFamily="34" charset="-122"/>
              </a:rPr>
              <a:t>能力</a:t>
            </a:r>
            <a:r>
              <a:rPr lang="zh-CN" altLang="en-US" dirty="0" smtClean="0">
                <a:solidFill>
                  <a:srgbClr val="000000"/>
                </a:solidFill>
                <a:ea typeface="微软雅黑" panose="020B0503020204020204" pitchFamily="34" charset="-122"/>
              </a:rPr>
              <a:t>。</a:t>
            </a:r>
            <a:endParaRPr lang="zh-CN" altLang="en-US" dirty="0">
              <a:solidFill>
                <a:srgbClr val="000000"/>
              </a:solidFill>
              <a:ea typeface="微软雅黑" panose="020B0503020204020204" pitchFamily="34" charset="-122"/>
            </a:endParaRPr>
          </a:p>
        </p:txBody>
      </p:sp>
      <p:sp>
        <p:nvSpPr>
          <p:cNvPr id="37" name="TextBox 36"/>
          <p:cNvSpPr txBox="1"/>
          <p:nvPr/>
        </p:nvSpPr>
        <p:spPr>
          <a:xfrm>
            <a:off x="1244255" y="3099642"/>
            <a:ext cx="5577072" cy="1198880"/>
          </a:xfrm>
          <a:prstGeom prst="rect">
            <a:avLst/>
          </a:prstGeom>
          <a:noFill/>
        </p:spPr>
        <p:txBody>
          <a:bodyPr wrap="square" rtlCol="0">
            <a:spAutoFit/>
          </a:bodyPr>
          <a:lstStyle/>
          <a:p>
            <a:pPr indent="0">
              <a:buNone/>
            </a:pPr>
            <a:r>
              <a:rPr lang="zh-CN" altLang="zh-CN" dirty="0">
                <a:solidFill>
                  <a:srgbClr val="000000"/>
                </a:solidFill>
                <a:ea typeface="微软雅黑" panose="020B0503020204020204" pitchFamily="34" charset="-122"/>
              </a:rPr>
              <a:t>1、瞭解身體的八大要害部位和七大主要關節的位置及重要</a:t>
            </a:r>
            <a:r>
              <a:rPr lang="zh-CN" altLang="zh-CN" dirty="0" smtClean="0">
                <a:solidFill>
                  <a:srgbClr val="000000"/>
                </a:solidFill>
                <a:ea typeface="微软雅黑" panose="020B0503020204020204" pitchFamily="34" charset="-122"/>
              </a:rPr>
              <a:t>功能</a:t>
            </a:r>
            <a:r>
              <a:rPr lang="zh-CN" altLang="en-US" dirty="0" smtClean="0">
                <a:solidFill>
                  <a:srgbClr val="000000"/>
                </a:solidFill>
                <a:ea typeface="微软雅黑" panose="020B0503020204020204" pitchFamily="34" charset="-122"/>
              </a:rPr>
              <a:t>。</a:t>
            </a:r>
            <a:endParaRPr lang="zh-CN" altLang="zh-CN" dirty="0">
              <a:solidFill>
                <a:srgbClr val="000000"/>
              </a:solidFill>
              <a:ea typeface="微软雅黑" panose="020B0503020204020204" pitchFamily="34" charset="-122"/>
            </a:endParaRPr>
          </a:p>
          <a:p>
            <a:pPr indent="0">
              <a:buNone/>
            </a:pPr>
            <a:r>
              <a:rPr lang="zh-CN" altLang="zh-CN" dirty="0">
                <a:solidFill>
                  <a:srgbClr val="000000"/>
                </a:solidFill>
                <a:ea typeface="微软雅黑" panose="020B0503020204020204" pitchFamily="34" charset="-122"/>
              </a:rPr>
              <a:t>2、應對徒手襲擊、砍刀匕首劈刺、棍棒攻擊時的防衛</a:t>
            </a:r>
            <a:r>
              <a:rPr lang="zh-CN" altLang="zh-CN" dirty="0" smtClean="0">
                <a:solidFill>
                  <a:srgbClr val="000000"/>
                </a:solidFill>
                <a:ea typeface="微软雅黑" panose="020B0503020204020204" pitchFamily="34" charset="-122"/>
              </a:rPr>
              <a:t>技巧</a:t>
            </a:r>
            <a:r>
              <a:rPr lang="zh-CN" altLang="en-US" dirty="0" smtClean="0">
                <a:solidFill>
                  <a:srgbClr val="000000"/>
                </a:solidFill>
                <a:ea typeface="微软雅黑" panose="020B0503020204020204" pitchFamily="34" charset="-122"/>
              </a:rPr>
              <a:t>。</a:t>
            </a:r>
            <a:endParaRPr lang="zh-CN" altLang="en-US" dirty="0">
              <a:solidFill>
                <a:srgbClr val="000000"/>
              </a:solidFill>
              <a:ea typeface="微软雅黑" panose="020B0503020204020204" pitchFamily="34" charset="-122"/>
            </a:endParaRPr>
          </a:p>
        </p:txBody>
      </p:sp>
      <p:sp>
        <p:nvSpPr>
          <p:cNvPr id="38" name="TextBox 37"/>
          <p:cNvSpPr txBox="1"/>
          <p:nvPr/>
        </p:nvSpPr>
        <p:spPr>
          <a:xfrm>
            <a:off x="1244255" y="4983969"/>
            <a:ext cx="5577072" cy="922020"/>
          </a:xfrm>
          <a:prstGeom prst="rect">
            <a:avLst/>
          </a:prstGeom>
          <a:noFill/>
        </p:spPr>
        <p:txBody>
          <a:bodyPr wrap="square" rtlCol="0">
            <a:spAutoFit/>
          </a:bodyPr>
          <a:lstStyle/>
          <a:p>
            <a:pPr indent="0">
              <a:buNone/>
            </a:pPr>
            <a:r>
              <a:rPr lang="zh-CN" altLang="zh-CN" dirty="0">
                <a:solidFill>
                  <a:srgbClr val="000000"/>
                </a:solidFill>
                <a:ea typeface="微软雅黑" panose="020B0503020204020204" pitchFamily="34" charset="-122"/>
              </a:rPr>
              <a:t>1、掌握國際聯絡手語的準確</a:t>
            </a:r>
            <a:r>
              <a:rPr lang="zh-CN" altLang="zh-CN" dirty="0" smtClean="0">
                <a:solidFill>
                  <a:srgbClr val="000000"/>
                </a:solidFill>
                <a:ea typeface="微软雅黑" panose="020B0503020204020204" pitchFamily="34" charset="-122"/>
              </a:rPr>
              <a:t>表達</a:t>
            </a:r>
            <a:r>
              <a:rPr lang="zh-CN" altLang="en-US" dirty="0" smtClean="0">
                <a:solidFill>
                  <a:srgbClr val="000000"/>
                </a:solidFill>
                <a:ea typeface="微软雅黑" panose="020B0503020204020204" pitchFamily="34" charset="-122"/>
              </a:rPr>
              <a:t>。</a:t>
            </a:r>
            <a:endParaRPr lang="en-US" altLang="zh-CN" dirty="0">
              <a:solidFill>
                <a:srgbClr val="000000"/>
              </a:solidFill>
              <a:ea typeface="微软雅黑" panose="020B0503020204020204" pitchFamily="34" charset="-122"/>
            </a:endParaRPr>
          </a:p>
          <a:p>
            <a:pPr indent="0">
              <a:buNone/>
            </a:pPr>
            <a:r>
              <a:rPr lang="en-US" altLang="zh-CN" dirty="0">
                <a:solidFill>
                  <a:srgbClr val="000000"/>
                </a:solidFill>
                <a:ea typeface="微软雅黑" panose="020B0503020204020204" pitchFamily="34" charset="-122"/>
              </a:rPr>
              <a:t>2</a:t>
            </a:r>
            <a:r>
              <a:rPr lang="zh-CN" altLang="en-US" dirty="0" smtClean="0">
                <a:solidFill>
                  <a:srgbClr val="000000"/>
                </a:solidFill>
                <a:ea typeface="微软雅黑" panose="020B0503020204020204" pitchFamily="34" charset="-122"/>
              </a:rPr>
              <a:t>、多種求救信號。</a:t>
            </a:r>
            <a:endParaRPr lang="en-US" altLang="zh-CN" dirty="0">
              <a:solidFill>
                <a:srgbClr val="000000"/>
              </a:solidFill>
              <a:ea typeface="微软雅黑" panose="020B0503020204020204" pitchFamily="34" charset="-122"/>
            </a:endParaRPr>
          </a:p>
          <a:p>
            <a:pPr indent="0">
              <a:buNone/>
            </a:pPr>
            <a:r>
              <a:rPr lang="en-US" altLang="zh-CN" dirty="0">
                <a:solidFill>
                  <a:srgbClr val="000000"/>
                </a:solidFill>
                <a:ea typeface="微软雅黑" panose="020B0503020204020204" pitchFamily="34" charset="-122"/>
              </a:rPr>
              <a:t>3</a:t>
            </a:r>
            <a:r>
              <a:rPr lang="zh-CN" altLang="en-US" dirty="0" smtClean="0">
                <a:solidFill>
                  <a:srgbClr val="000000"/>
                </a:solidFill>
                <a:ea typeface="微软雅黑" panose="020B0503020204020204" pitchFamily="34" charset="-122"/>
              </a:rPr>
              <a:t>、多種應急</a:t>
            </a:r>
            <a:r>
              <a:rPr lang="zh-CN" altLang="en-US" dirty="0">
                <a:solidFill>
                  <a:srgbClr val="000000"/>
                </a:solidFill>
                <a:ea typeface="微软雅黑" panose="020B0503020204020204" pitchFamily="34" charset="-122"/>
              </a:rPr>
              <a:t>通訊</a:t>
            </a:r>
            <a:r>
              <a:rPr lang="zh-CN" altLang="en-US" dirty="0" smtClean="0">
                <a:solidFill>
                  <a:srgbClr val="000000"/>
                </a:solidFill>
                <a:ea typeface="微软雅黑" panose="020B0503020204020204" pitchFamily="34" charset="-122"/>
              </a:rPr>
              <a:t>器材的使用。</a:t>
            </a:r>
            <a:endParaRPr lang="zh-CN" altLang="en-US" dirty="0">
              <a:solidFill>
                <a:srgbClr val="000000"/>
              </a:solidFill>
              <a:ea typeface="微软雅黑" panose="020B0503020204020204" pitchFamily="34" charset="-122"/>
            </a:endParaRPr>
          </a:p>
        </p:txBody>
      </p:sp>
      <p:pic>
        <p:nvPicPr>
          <p:cNvPr id="3" name="图片 2" descr="C:\Users\Administrator.PC-201712151409\Desktop\2020后半年工作梳理\图片\7b11299ac6536a6b4b8c6995571d867.jpg7b11299ac6536a6b4b8c6995571d867"/>
          <p:cNvPicPr>
            <a:picLocks noChangeAspect="1"/>
          </p:cNvPicPr>
          <p:nvPr/>
        </p:nvPicPr>
        <p:blipFill>
          <a:blip r:embed="rId1" cstate="print"/>
          <a:srcRect/>
          <a:stretch>
            <a:fillRect/>
          </a:stretch>
        </p:blipFill>
        <p:spPr>
          <a:xfrm>
            <a:off x="7139305" y="977900"/>
            <a:ext cx="4261485" cy="54749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Tm="5735">
        <p14:doors dir="vert"/>
      </p:transition>
    </mc:Choice>
    <mc:Fallback>
      <p:transition spd="slow" advTm="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childTnLst>
                          </p:cTn>
                        </p:par>
                        <p:par>
                          <p:cTn id="12" fill="hold">
                            <p:stCondLst>
                              <p:cond delay="600"/>
                            </p:stCondLst>
                            <p:childTnLst>
                              <p:par>
                                <p:cTn id="13" presetID="2" presetClass="entr" presetSubtype="6"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1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2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1+#ppt_w/2"/>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1100"/>
                            </p:stCondLst>
                            <p:childTnLst>
                              <p:par>
                                <p:cTn id="26" presetID="22" presetClass="entr" presetSubtype="2"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300"/>
                                        <p:tgtEl>
                                          <p:spTgt spid="27"/>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right)">
                                      <p:cBhvr>
                                        <p:cTn id="31" dur="300"/>
                                        <p:tgtEl>
                                          <p:spTgt spid="28"/>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right)">
                                      <p:cBhvr>
                                        <p:cTn id="34" dur="300"/>
                                        <p:tgtEl>
                                          <p:spTgt spid="31"/>
                                        </p:tgtEl>
                                      </p:cBhvr>
                                    </p:animEffect>
                                  </p:childTnLst>
                                </p:cTn>
                              </p:par>
                            </p:childTnLst>
                          </p:cTn>
                        </p:par>
                        <p:par>
                          <p:cTn id="35" fill="hold">
                            <p:stCondLst>
                              <p:cond delay="1600"/>
                            </p:stCondLst>
                            <p:childTnLst>
                              <p:par>
                                <p:cTn id="36" presetID="22" presetClass="entr" presetSubtype="8"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500"/>
                                        <p:tgtEl>
                                          <p:spTgt spid="3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2100"/>
                            </p:stCondLst>
                            <p:childTnLst>
                              <p:par>
                                <p:cTn id="46" presetID="22" presetClass="entr" presetSubtype="8"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500"/>
                                        <p:tgtEl>
                                          <p:spTgt spid="34"/>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par>
                          <p:cTn id="55" fill="hold">
                            <p:stCondLst>
                              <p:cond delay="2600"/>
                            </p:stCondLst>
                            <p:childTnLst>
                              <p:par>
                                <p:cTn id="56" presetID="22" presetClass="entr" presetSubtype="1"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up)">
                                      <p:cBhvr>
                                        <p:cTn id="58" dur="500"/>
                                        <p:tgtEl>
                                          <p:spTgt spid="36"/>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up)">
                                      <p:cBhvr>
                                        <p:cTn id="61" dur="500"/>
                                        <p:tgtEl>
                                          <p:spTgt spid="3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up)">
                                      <p:cBhvr>
                                        <p:cTn id="6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9" grpId="0" bldLvl="0" animBg="1"/>
      <p:bldP spid="22" grpId="0" bldLvl="0" animBg="1"/>
      <p:bldP spid="25" grpId="0" bldLvl="0" animBg="1"/>
      <p:bldP spid="27" grpId="0" bldLvl="0" animBg="1"/>
      <p:bldP spid="28" grpId="0" bldLvl="0" animBg="1"/>
      <p:bldP spid="29" grpId="0" bldLvl="0" animBg="1"/>
      <p:bldP spid="30" grpId="0" bldLvl="0" animBg="1"/>
      <p:bldP spid="31" grpId="0" bldLvl="0" animBg="1"/>
      <p:bldP spid="32" grpId="0" bldLvl="0" animBg="1"/>
      <p:bldP spid="33" grpId="0"/>
      <p:bldP spid="34" grpId="0"/>
      <p:bldP spid="35" grpId="0"/>
      <p:bldP spid="36" grpId="0"/>
      <p:bldP spid="37"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accent2"/>
                </a:solidFill>
                <a:latin typeface="微软雅黑" panose="020B0503020204020204" pitchFamily="34" charset="-122"/>
                <a:ea typeface="微软雅黑" panose="020B0503020204020204" pitchFamily="34" charset="-122"/>
              </a:rPr>
              <a:t>公司簡介</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1</a:t>
            </a:r>
            <a:endParaRPr lang="zh-CN" altLang="en-US" dirty="0">
              <a:solidFill>
                <a:schemeClr val="accent2"/>
              </a:solidFill>
            </a:endParaRPr>
          </a:p>
        </p:txBody>
      </p:sp>
      <p:sp>
        <p:nvSpPr>
          <p:cNvPr id="25" name="Rectangle 8"/>
          <p:cNvSpPr>
            <a:spLocks noChangeArrowheads="1"/>
          </p:cNvSpPr>
          <p:nvPr/>
        </p:nvSpPr>
        <p:spPr bwMode="auto">
          <a:xfrm>
            <a:off x="923925" y="1257935"/>
            <a:ext cx="4990465" cy="5471795"/>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pPr algn="l" fontAlgn="auto">
              <a:lnSpc>
                <a:spcPts val="3500"/>
              </a:lnSpc>
              <a:buClrTx/>
              <a:buSzTx/>
            </a:pPr>
            <a:r>
              <a:rPr lang="en-US" sz="1800" b="1" dirty="0">
                <a:latin typeface="微软雅黑" panose="020B0503020204020204" pitchFamily="34" charset="-122"/>
                <a:ea typeface="微软雅黑" panose="020B0503020204020204" pitchFamily="34" charset="-122"/>
                <a:cs typeface="仿宋" panose="02010609060101010101" charset="-122"/>
                <a:sym typeface="+mn-ea"/>
              </a:rPr>
              <a:t>       北京公共安全體驗館，是回應國家“十三五規劃”中對“健全公共安全體系、提升防災減災救災能力、廣泛開展防災減災宣傳教育和演練”的要求，建設的涵蓋自然災害、事故災難、公共衛生、社會安全等領域，</a:t>
            </a:r>
            <a:r>
              <a:rPr lang="en-US" sz="1800" b="1" dirty="0">
                <a:latin typeface="微软雅黑" panose="020B0503020204020204" pitchFamily="34" charset="-122"/>
                <a:ea typeface="微软雅黑" panose="020B0503020204020204" pitchFamily="34" charset="-122"/>
                <a:cs typeface="仿宋" panose="02010609060101010101" charset="-122"/>
                <a:sym typeface="方正兰亭黑_GBK" pitchFamily="2" charset="-122"/>
              </a:rPr>
              <a:t>以互動體驗的方式，面對全民的公共安全教育體驗館。</a:t>
            </a:r>
            <a:r>
              <a:rPr lang="en-US" sz="1800" b="1" dirty="0">
                <a:latin typeface="微软雅黑" panose="020B0503020204020204" pitchFamily="34" charset="-122"/>
                <a:ea typeface="微软雅黑" panose="020B0503020204020204" pitchFamily="34" charset="-122"/>
                <a:cs typeface="仿宋" panose="02010609060101010101" charset="-122"/>
                <a:sym typeface="+mn-ea"/>
              </a:rPr>
              <a:t>場館建築面積12000餘平米，日接待能力1000人次，以大數據、高精度定位、虛擬現實為技術亮點，面向社會公眾進行科普宣教，使應急體驗真實化、科普效果數據化，有效提升公共安全意識和自救互助能力，將安全教育真正做到“起於知識，形於技能，終於意識”。</a:t>
            </a:r>
            <a:endParaRPr lang="en-US" sz="1800" b="1" dirty="0">
              <a:latin typeface="微软雅黑" panose="020B0503020204020204" pitchFamily="34" charset="-122"/>
              <a:ea typeface="微软雅黑" panose="020B0503020204020204" pitchFamily="34" charset="-122"/>
              <a:cs typeface="仿宋" panose="02010609060101010101" charset="-122"/>
            </a:endParaRPr>
          </a:p>
        </p:txBody>
      </p:sp>
      <p:sp>
        <p:nvSpPr>
          <p:cNvPr id="28" name="Freeform 7"/>
          <p:cNvSpPr/>
          <p:nvPr/>
        </p:nvSpPr>
        <p:spPr bwMode="auto">
          <a:xfrm>
            <a:off x="841375" y="746735"/>
            <a:ext cx="82550" cy="547514"/>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9" name="Freeform 16"/>
          <p:cNvSpPr/>
          <p:nvPr/>
        </p:nvSpPr>
        <p:spPr bwMode="auto">
          <a:xfrm>
            <a:off x="841375" y="670560"/>
            <a:ext cx="4871085" cy="421005"/>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3" name="TextBox 32"/>
          <p:cNvSpPr txBox="1"/>
          <p:nvPr/>
        </p:nvSpPr>
        <p:spPr>
          <a:xfrm>
            <a:off x="923925" y="692785"/>
            <a:ext cx="4022725" cy="398780"/>
          </a:xfrm>
          <a:prstGeom prst="rect">
            <a:avLst/>
          </a:prstGeom>
          <a:noFill/>
        </p:spPr>
        <p:txBody>
          <a:bodyPr wrap="square" rtlCol="0">
            <a:spAutoFit/>
          </a:bodyPr>
          <a:lstStyle/>
          <a:p>
            <a:pPr algn="l">
              <a:buClrTx/>
              <a:buSzTx/>
            </a:pPr>
            <a:r>
              <a:rPr lang="zh-CN" altLang="en-US" sz="2000" b="1" dirty="0">
                <a:solidFill>
                  <a:schemeClr val="accent2"/>
                </a:solidFill>
                <a:latin typeface="+mj-ea"/>
                <a:ea typeface="+mj-ea"/>
                <a:sym typeface="+mn-ea"/>
              </a:rPr>
              <a:t>北京公共安全體驗館專案介紹</a:t>
            </a:r>
            <a:endParaRPr lang="zh-CN" altLang="en-US" sz="2000" b="1" dirty="0">
              <a:solidFill>
                <a:schemeClr val="accent2"/>
              </a:solidFill>
              <a:latin typeface="+mj-ea"/>
              <a:ea typeface="+mj-ea"/>
            </a:endParaRPr>
          </a:p>
        </p:txBody>
      </p:sp>
      <p:pic>
        <p:nvPicPr>
          <p:cNvPr id="3" name="图片 2" descr="C:\Users\Administrator.PC-201712151409\Desktop\安全馆照片\2019.9.png2019.9"/>
          <p:cNvPicPr>
            <a:picLocks noChangeAspect="1"/>
          </p:cNvPicPr>
          <p:nvPr/>
        </p:nvPicPr>
        <p:blipFill>
          <a:blip r:embed="rId1"/>
          <a:srcRect/>
          <a:stretch>
            <a:fillRect/>
          </a:stretch>
        </p:blipFill>
        <p:spPr>
          <a:xfrm rot="1200000">
            <a:off x="6088380" y="1320800"/>
            <a:ext cx="6348730" cy="50482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Tm="5735">
        <p14:doors dir="vert"/>
      </p:transition>
    </mc:Choice>
    <mc:Fallback>
      <p:transition spd="slow" advTm="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childTnLst>
                          </p:cTn>
                        </p:par>
                        <p:par>
                          <p:cTn id="12" fill="hold">
                            <p:stCondLst>
                              <p:cond delay="519"/>
                            </p:stCondLst>
                            <p:childTnLst>
                              <p:par>
                                <p:cTn id="13" presetID="2" presetClass="entr" presetSubtype="6"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2" presetClass="entr" presetSubtype="2"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right)">
                                      <p:cBhvr>
                                        <p:cTn id="19" dur="300"/>
                                        <p:tgtEl>
                                          <p:spTgt spid="28"/>
                                        </p:tgtEl>
                                      </p:cBhvr>
                                    </p:animEffect>
                                  </p:childTnLst>
                                </p:cTn>
                              </p:par>
                            </p:childTnLst>
                          </p:cTn>
                        </p:par>
                        <p:par>
                          <p:cTn id="20" fill="hold">
                            <p:stCondLst>
                              <p:cond delay="1019"/>
                            </p:stCondLst>
                            <p:childTnLst>
                              <p:par>
                                <p:cTn id="21" presetID="22" presetClass="entr" presetSubtype="8"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5" grpId="0" bldLvl="0" animBg="1"/>
      <p:bldP spid="28" grpId="0" bldLvl="0" animBg="1"/>
      <p:bldP spid="9" grpId="0" bldLvl="0" animBg="1"/>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accent2"/>
                </a:solidFill>
                <a:latin typeface="微软雅黑" panose="020B0503020204020204" pitchFamily="34" charset="-122"/>
                <a:ea typeface="微软雅黑" panose="020B0503020204020204" pitchFamily="34" charset="-122"/>
              </a:rPr>
              <a:t>個人安全課程</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a:t>
            </a:r>
            <a:r>
              <a:rPr lang="en-US" altLang="zh-CN" dirty="0" smtClean="0">
                <a:solidFill>
                  <a:schemeClr val="accent2"/>
                </a:solidFill>
              </a:rPr>
              <a:t>2</a:t>
            </a:r>
            <a:endParaRPr lang="zh-CN" altLang="en-US" dirty="0">
              <a:solidFill>
                <a:schemeClr val="accent2"/>
              </a:solidFill>
            </a:endParaRPr>
          </a:p>
        </p:txBody>
      </p:sp>
      <p:sp>
        <p:nvSpPr>
          <p:cNvPr id="19" name="Rectangle 15"/>
          <p:cNvSpPr>
            <a:spLocks noChangeArrowheads="1"/>
          </p:cNvSpPr>
          <p:nvPr/>
        </p:nvSpPr>
        <p:spPr bwMode="auto">
          <a:xfrm>
            <a:off x="923925" y="4609622"/>
            <a:ext cx="6110560" cy="1843713"/>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2" name="Rectangle 11"/>
          <p:cNvSpPr>
            <a:spLocks noChangeArrowheads="1"/>
          </p:cNvSpPr>
          <p:nvPr/>
        </p:nvSpPr>
        <p:spPr bwMode="auto">
          <a:xfrm>
            <a:off x="923925" y="2870616"/>
            <a:ext cx="6110560" cy="1366838"/>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5" name="Rectangle 8"/>
          <p:cNvSpPr>
            <a:spLocks noChangeArrowheads="1"/>
          </p:cNvSpPr>
          <p:nvPr/>
        </p:nvSpPr>
        <p:spPr bwMode="auto">
          <a:xfrm>
            <a:off x="923925" y="977901"/>
            <a:ext cx="6110560" cy="1536304"/>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7" name="Freeform 6"/>
          <p:cNvSpPr/>
          <p:nvPr/>
        </p:nvSpPr>
        <p:spPr bwMode="auto">
          <a:xfrm>
            <a:off x="841375" y="2901530"/>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8" name="Freeform 7"/>
          <p:cNvSpPr/>
          <p:nvPr/>
        </p:nvSpPr>
        <p:spPr bwMode="auto">
          <a:xfrm>
            <a:off x="841375" y="746735"/>
            <a:ext cx="82550" cy="547514"/>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9" name="Freeform 9"/>
          <p:cNvSpPr/>
          <p:nvPr/>
        </p:nvSpPr>
        <p:spPr bwMode="auto">
          <a:xfrm>
            <a:off x="841375" y="764275"/>
            <a:ext cx="2843521" cy="423080"/>
          </a:xfrm>
          <a:custGeom>
            <a:avLst/>
            <a:gdLst>
              <a:gd name="T0" fmla="*/ 0 w 2547"/>
              <a:gd name="T1" fmla="*/ 0 h 366"/>
              <a:gd name="T2" fmla="*/ 2547 w 2547"/>
              <a:gd name="T3" fmla="*/ 0 h 366"/>
              <a:gd name="T4" fmla="*/ 2400 w 2547"/>
              <a:gd name="T5" fmla="*/ 185 h 366"/>
              <a:gd name="T6" fmla="*/ 2547 w 2547"/>
              <a:gd name="T7" fmla="*/ 366 h 366"/>
              <a:gd name="T8" fmla="*/ 0 w 2547"/>
              <a:gd name="T9" fmla="*/ 366 h 366"/>
              <a:gd name="T10" fmla="*/ 0 w 2547"/>
              <a:gd name="T11" fmla="*/ 0 h 366"/>
            </a:gdLst>
            <a:ahLst/>
            <a:cxnLst>
              <a:cxn ang="0">
                <a:pos x="T0" y="T1"/>
              </a:cxn>
              <a:cxn ang="0">
                <a:pos x="T2" y="T3"/>
              </a:cxn>
              <a:cxn ang="0">
                <a:pos x="T4" y="T5"/>
              </a:cxn>
              <a:cxn ang="0">
                <a:pos x="T6" y="T7"/>
              </a:cxn>
              <a:cxn ang="0">
                <a:pos x="T8" y="T9"/>
              </a:cxn>
              <a:cxn ang="0">
                <a:pos x="T10" y="T11"/>
              </a:cxn>
            </a:cxnLst>
            <a:rect l="0" t="0" r="r" b="b"/>
            <a:pathLst>
              <a:path w="2547" h="366">
                <a:moveTo>
                  <a:pt x="0" y="0"/>
                </a:moveTo>
                <a:lnTo>
                  <a:pt x="2547" y="0"/>
                </a:lnTo>
                <a:lnTo>
                  <a:pt x="2400" y="185"/>
                </a:lnTo>
                <a:lnTo>
                  <a:pt x="2547" y="366"/>
                </a:lnTo>
                <a:lnTo>
                  <a:pt x="0" y="366"/>
                </a:lnTo>
                <a:lnTo>
                  <a:pt x="0" y="0"/>
                </a:lnTo>
                <a:close/>
              </a:path>
            </a:pathLst>
          </a:custGeom>
          <a:solidFill>
            <a:schemeClr val="tx1">
              <a:lumMod val="40000"/>
              <a:lumOff val="60000"/>
            </a:schemeClr>
          </a:solidFill>
          <a:ln>
            <a:noFill/>
          </a:ln>
        </p:spPr>
        <p:txBody>
          <a:bodyPr vert="horz" wrap="square" lIns="91440" tIns="45720" rIns="91440" bIns="45720" numCol="1" anchor="t" anchorCtr="0" compatLnSpc="1"/>
          <a:lstStyle/>
          <a:p>
            <a:endParaRPr lang="zh-CN" altLang="en-US"/>
          </a:p>
        </p:txBody>
      </p:sp>
      <p:sp>
        <p:nvSpPr>
          <p:cNvPr id="30" name="Freeform 12"/>
          <p:cNvSpPr/>
          <p:nvPr/>
        </p:nvSpPr>
        <p:spPr bwMode="auto">
          <a:xfrm>
            <a:off x="841375" y="2636912"/>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lumMod val="60000"/>
              <a:lumOff val="40000"/>
            </a:schemeClr>
          </a:solidFill>
          <a:ln>
            <a:noFill/>
          </a:ln>
        </p:spPr>
        <p:txBody>
          <a:bodyPr vert="horz" wrap="square" lIns="91440" tIns="45720" rIns="91440" bIns="45720" numCol="1" anchor="t" anchorCtr="0" compatLnSpc="1"/>
          <a:lstStyle/>
          <a:p>
            <a:endParaRPr lang="zh-CN" altLang="en-US"/>
          </a:p>
        </p:txBody>
      </p:sp>
      <p:sp>
        <p:nvSpPr>
          <p:cNvPr id="31" name="Freeform 14"/>
          <p:cNvSpPr/>
          <p:nvPr/>
        </p:nvSpPr>
        <p:spPr bwMode="auto">
          <a:xfrm>
            <a:off x="841375" y="4799940"/>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2" name="Freeform 16"/>
          <p:cNvSpPr/>
          <p:nvPr/>
        </p:nvSpPr>
        <p:spPr bwMode="auto">
          <a:xfrm>
            <a:off x="841375" y="4396317"/>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3" name="TextBox 32"/>
          <p:cNvSpPr txBox="1"/>
          <p:nvPr/>
        </p:nvSpPr>
        <p:spPr>
          <a:xfrm>
            <a:off x="923925" y="764704"/>
            <a:ext cx="1706880" cy="398780"/>
          </a:xfrm>
          <a:prstGeom prst="rect">
            <a:avLst/>
          </a:prstGeom>
          <a:noFill/>
        </p:spPr>
        <p:txBody>
          <a:bodyPr wrap="none" rtlCol="0">
            <a:spAutoFit/>
          </a:bodyPr>
          <a:lstStyle/>
          <a:p>
            <a:r>
              <a:rPr lang="zh-CN" altLang="en-US" sz="2000" b="1" dirty="0">
                <a:solidFill>
                  <a:schemeClr val="accent2"/>
                </a:solidFill>
                <a:latin typeface="+mj-ea"/>
                <a:ea typeface="+mj-ea"/>
              </a:rPr>
              <a:t>留學安全課程</a:t>
            </a:r>
            <a:endParaRPr lang="zh-CN" altLang="en-US" sz="2000" b="1" dirty="0">
              <a:solidFill>
                <a:schemeClr val="accent2"/>
              </a:solidFill>
              <a:latin typeface="+mj-ea"/>
              <a:ea typeface="+mj-ea"/>
            </a:endParaRPr>
          </a:p>
        </p:txBody>
      </p:sp>
      <p:sp>
        <p:nvSpPr>
          <p:cNvPr id="34" name="TextBox 33"/>
          <p:cNvSpPr txBox="1"/>
          <p:nvPr/>
        </p:nvSpPr>
        <p:spPr>
          <a:xfrm>
            <a:off x="923925" y="2647406"/>
            <a:ext cx="1706880" cy="398780"/>
          </a:xfrm>
          <a:prstGeom prst="rect">
            <a:avLst/>
          </a:prstGeom>
          <a:noFill/>
        </p:spPr>
        <p:txBody>
          <a:bodyPr wrap="none" rtlCol="0">
            <a:spAutoFit/>
          </a:bodyPr>
          <a:lstStyle/>
          <a:p>
            <a:r>
              <a:rPr lang="zh-CN" altLang="en-US" sz="2000" b="1" dirty="0">
                <a:solidFill>
                  <a:schemeClr val="accent2"/>
                </a:solidFill>
                <a:latin typeface="+mj-ea"/>
                <a:ea typeface="+mj-ea"/>
              </a:rPr>
              <a:t>校園安全課程</a:t>
            </a:r>
            <a:endParaRPr lang="zh-CN" altLang="en-US" sz="2000" b="1" dirty="0">
              <a:solidFill>
                <a:schemeClr val="accent2"/>
              </a:solidFill>
              <a:latin typeface="+mj-ea"/>
              <a:ea typeface="+mj-ea"/>
            </a:endParaRPr>
          </a:p>
        </p:txBody>
      </p:sp>
      <p:sp>
        <p:nvSpPr>
          <p:cNvPr id="35" name="TextBox 34"/>
          <p:cNvSpPr txBox="1"/>
          <p:nvPr/>
        </p:nvSpPr>
        <p:spPr>
          <a:xfrm>
            <a:off x="923925" y="4416930"/>
            <a:ext cx="1706880" cy="398780"/>
          </a:xfrm>
          <a:prstGeom prst="rect">
            <a:avLst/>
          </a:prstGeom>
          <a:noFill/>
        </p:spPr>
        <p:txBody>
          <a:bodyPr wrap="none" rtlCol="0">
            <a:spAutoFit/>
          </a:bodyPr>
          <a:lstStyle/>
          <a:p>
            <a:r>
              <a:rPr lang="zh-CN" altLang="en-US" sz="2000" b="1" dirty="0">
                <a:solidFill>
                  <a:schemeClr val="accent2"/>
                </a:solidFill>
                <a:latin typeface="+mj-ea"/>
                <a:ea typeface="+mj-ea"/>
              </a:rPr>
              <a:t>常見毒品識別</a:t>
            </a:r>
            <a:endParaRPr lang="zh-CN" altLang="en-US" sz="2000" b="1" dirty="0">
              <a:solidFill>
                <a:schemeClr val="accent2"/>
              </a:solidFill>
              <a:latin typeface="+mj-ea"/>
              <a:ea typeface="+mj-ea"/>
            </a:endParaRPr>
          </a:p>
        </p:txBody>
      </p:sp>
      <p:sp>
        <p:nvSpPr>
          <p:cNvPr id="36" name="TextBox 35"/>
          <p:cNvSpPr txBox="1"/>
          <p:nvPr/>
        </p:nvSpPr>
        <p:spPr>
          <a:xfrm>
            <a:off x="1190669" y="1379099"/>
            <a:ext cx="5577072" cy="922020"/>
          </a:xfrm>
          <a:prstGeom prst="rect">
            <a:avLst/>
          </a:prstGeom>
          <a:noFill/>
        </p:spPr>
        <p:txBody>
          <a:bodyPr wrap="square" rtlCol="0">
            <a:spAutoFit/>
          </a:bodyPr>
          <a:lstStyle/>
          <a:p>
            <a:pPr indent="0">
              <a:buNone/>
            </a:pPr>
            <a:r>
              <a:rPr lang="zh-CN" altLang="zh-CN" dirty="0">
                <a:solidFill>
                  <a:srgbClr val="000000"/>
                </a:solidFill>
                <a:ea typeface="微软雅黑" panose="020B0503020204020204" pitchFamily="34" charset="-122"/>
              </a:rPr>
              <a:t>1、留學目的國的安全形勢</a:t>
            </a:r>
            <a:r>
              <a:rPr lang="zh-CN" altLang="zh-CN" dirty="0" smtClean="0">
                <a:solidFill>
                  <a:srgbClr val="000000"/>
                </a:solidFill>
                <a:ea typeface="微软雅黑" panose="020B0503020204020204" pitchFamily="34" charset="-122"/>
              </a:rPr>
              <a:t>分析</a:t>
            </a:r>
            <a:r>
              <a:rPr lang="zh-CN" altLang="en-US" dirty="0" smtClean="0">
                <a:solidFill>
                  <a:srgbClr val="000000"/>
                </a:solidFill>
                <a:ea typeface="微软雅黑" panose="020B0503020204020204" pitchFamily="34" charset="-122"/>
              </a:rPr>
              <a:t>。</a:t>
            </a:r>
            <a:endParaRPr lang="zh-CN" altLang="zh-CN" dirty="0">
              <a:solidFill>
                <a:srgbClr val="000000"/>
              </a:solidFill>
              <a:ea typeface="微软雅黑" panose="020B0503020204020204" pitchFamily="34" charset="-122"/>
            </a:endParaRPr>
          </a:p>
          <a:p>
            <a:pPr indent="0">
              <a:buNone/>
            </a:pPr>
            <a:r>
              <a:rPr lang="zh-CN" altLang="zh-CN" dirty="0">
                <a:solidFill>
                  <a:srgbClr val="000000"/>
                </a:solidFill>
                <a:ea typeface="微软雅黑" panose="020B0503020204020204" pitchFamily="34" charset="-122"/>
              </a:rPr>
              <a:t>2、留學行前</a:t>
            </a:r>
            <a:r>
              <a:rPr lang="zh-CN" altLang="zh-CN" dirty="0" smtClean="0">
                <a:solidFill>
                  <a:srgbClr val="000000"/>
                </a:solidFill>
                <a:ea typeface="微软雅黑" panose="020B0503020204020204" pitchFamily="34" charset="-122"/>
              </a:rPr>
              <a:t>準備</a:t>
            </a:r>
            <a:r>
              <a:rPr lang="zh-CN" altLang="en-US" dirty="0" smtClean="0">
                <a:solidFill>
                  <a:srgbClr val="000000"/>
                </a:solidFill>
                <a:ea typeface="微软雅黑" panose="020B0503020204020204" pitchFamily="34" charset="-122"/>
              </a:rPr>
              <a:t>。</a:t>
            </a:r>
            <a:endParaRPr lang="zh-CN" altLang="zh-CN" dirty="0">
              <a:solidFill>
                <a:srgbClr val="000000"/>
              </a:solidFill>
              <a:ea typeface="微软雅黑" panose="020B0503020204020204" pitchFamily="34" charset="-122"/>
            </a:endParaRPr>
          </a:p>
          <a:p>
            <a:pPr indent="0">
              <a:buNone/>
            </a:pPr>
            <a:r>
              <a:rPr lang="zh-CN" altLang="zh-CN" dirty="0">
                <a:solidFill>
                  <a:srgbClr val="000000"/>
                </a:solidFill>
                <a:ea typeface="微软雅黑" panose="020B0503020204020204" pitchFamily="34" charset="-122"/>
              </a:rPr>
              <a:t>3、留學突發事件的</a:t>
            </a:r>
            <a:r>
              <a:rPr lang="zh-CN" altLang="zh-CN" dirty="0" smtClean="0">
                <a:solidFill>
                  <a:srgbClr val="000000"/>
                </a:solidFill>
                <a:ea typeface="微软雅黑" panose="020B0503020204020204" pitchFamily="34" charset="-122"/>
              </a:rPr>
              <a:t>處置</a:t>
            </a:r>
            <a:r>
              <a:rPr lang="zh-CN" altLang="en-US" dirty="0" smtClean="0">
                <a:solidFill>
                  <a:srgbClr val="000000"/>
                </a:solidFill>
                <a:ea typeface="微软雅黑" panose="020B0503020204020204" pitchFamily="34" charset="-122"/>
              </a:rPr>
              <a:t>。</a:t>
            </a:r>
            <a:endParaRPr lang="zh-CN" altLang="en-US" dirty="0">
              <a:solidFill>
                <a:srgbClr val="000000"/>
              </a:solidFill>
              <a:ea typeface="微软雅黑" panose="020B0503020204020204" pitchFamily="34" charset="-122"/>
            </a:endParaRPr>
          </a:p>
        </p:txBody>
      </p:sp>
      <p:sp>
        <p:nvSpPr>
          <p:cNvPr id="37" name="TextBox 36"/>
          <p:cNvSpPr txBox="1"/>
          <p:nvPr/>
        </p:nvSpPr>
        <p:spPr>
          <a:xfrm>
            <a:off x="1244255" y="3099642"/>
            <a:ext cx="5577072" cy="922020"/>
          </a:xfrm>
          <a:prstGeom prst="rect">
            <a:avLst/>
          </a:prstGeom>
          <a:noFill/>
        </p:spPr>
        <p:txBody>
          <a:bodyPr wrap="square" rtlCol="0">
            <a:spAutoFit/>
          </a:bodyPr>
          <a:lstStyle/>
          <a:p>
            <a:pPr indent="0">
              <a:buNone/>
            </a:pPr>
            <a:r>
              <a:rPr lang="zh-CN" altLang="zh-CN" dirty="0">
                <a:solidFill>
                  <a:srgbClr val="000000"/>
                </a:solidFill>
                <a:ea typeface="微软雅黑" panose="020B0503020204020204" pitchFamily="34" charset="-122"/>
              </a:rPr>
              <a:t>1、校園公共安全體系得</a:t>
            </a:r>
            <a:r>
              <a:rPr lang="zh-CN" altLang="zh-CN" dirty="0" smtClean="0">
                <a:solidFill>
                  <a:srgbClr val="000000"/>
                </a:solidFill>
                <a:ea typeface="微软雅黑" panose="020B0503020204020204" pitchFamily="34" charset="-122"/>
              </a:rPr>
              <a:t>建立</a:t>
            </a:r>
            <a:r>
              <a:rPr lang="zh-CN" altLang="en-US" dirty="0" smtClean="0">
                <a:solidFill>
                  <a:srgbClr val="000000"/>
                </a:solidFill>
                <a:ea typeface="微软雅黑" panose="020B0503020204020204" pitchFamily="34" charset="-122"/>
              </a:rPr>
              <a:t>。</a:t>
            </a:r>
            <a:endParaRPr lang="zh-CN" altLang="zh-CN" dirty="0">
              <a:solidFill>
                <a:srgbClr val="000000"/>
              </a:solidFill>
              <a:ea typeface="微软雅黑" panose="020B0503020204020204" pitchFamily="34" charset="-122"/>
            </a:endParaRPr>
          </a:p>
          <a:p>
            <a:pPr indent="0">
              <a:buNone/>
            </a:pPr>
            <a:r>
              <a:rPr lang="zh-CN" altLang="zh-CN" dirty="0">
                <a:solidFill>
                  <a:srgbClr val="000000"/>
                </a:solidFill>
                <a:ea typeface="微软雅黑" panose="020B0503020204020204" pitchFamily="34" charset="-122"/>
              </a:rPr>
              <a:t>2、校園安全事件的</a:t>
            </a:r>
            <a:r>
              <a:rPr lang="zh-CN" altLang="zh-CN" dirty="0" smtClean="0">
                <a:solidFill>
                  <a:srgbClr val="000000"/>
                </a:solidFill>
                <a:ea typeface="微软雅黑" panose="020B0503020204020204" pitchFamily="34" charset="-122"/>
              </a:rPr>
              <a:t>類型</a:t>
            </a:r>
            <a:r>
              <a:rPr lang="zh-CN" altLang="en-US" dirty="0" smtClean="0">
                <a:solidFill>
                  <a:srgbClr val="000000"/>
                </a:solidFill>
                <a:ea typeface="微软雅黑" panose="020B0503020204020204" pitchFamily="34" charset="-122"/>
              </a:rPr>
              <a:t>。</a:t>
            </a:r>
            <a:endParaRPr lang="zh-CN" altLang="zh-CN" dirty="0">
              <a:solidFill>
                <a:srgbClr val="000000"/>
              </a:solidFill>
              <a:ea typeface="微软雅黑" panose="020B0503020204020204" pitchFamily="34" charset="-122"/>
            </a:endParaRPr>
          </a:p>
          <a:p>
            <a:pPr indent="0">
              <a:buNone/>
            </a:pPr>
            <a:r>
              <a:rPr lang="zh-CN" altLang="zh-CN" dirty="0">
                <a:solidFill>
                  <a:srgbClr val="000000"/>
                </a:solidFill>
                <a:ea typeface="微软雅黑" panose="020B0503020204020204" pitchFamily="34" charset="-122"/>
              </a:rPr>
              <a:t>3、各類校園安全事件的處置</a:t>
            </a:r>
            <a:r>
              <a:rPr lang="zh-CN" altLang="zh-CN" dirty="0" smtClean="0">
                <a:solidFill>
                  <a:srgbClr val="000000"/>
                </a:solidFill>
                <a:ea typeface="微软雅黑" panose="020B0503020204020204" pitchFamily="34" charset="-122"/>
              </a:rPr>
              <a:t>方法</a:t>
            </a:r>
            <a:r>
              <a:rPr lang="zh-CN" altLang="en-US" dirty="0" smtClean="0">
                <a:solidFill>
                  <a:srgbClr val="000000"/>
                </a:solidFill>
                <a:ea typeface="微软雅黑" panose="020B0503020204020204" pitchFamily="34" charset="-122"/>
              </a:rPr>
              <a:t>。</a:t>
            </a:r>
            <a:endParaRPr lang="zh-CN" altLang="en-US" dirty="0">
              <a:solidFill>
                <a:srgbClr val="000000"/>
              </a:solidFill>
              <a:ea typeface="微软雅黑" panose="020B0503020204020204" pitchFamily="34" charset="-122"/>
            </a:endParaRPr>
          </a:p>
        </p:txBody>
      </p:sp>
      <p:sp>
        <p:nvSpPr>
          <p:cNvPr id="38" name="TextBox 37"/>
          <p:cNvSpPr txBox="1"/>
          <p:nvPr/>
        </p:nvSpPr>
        <p:spPr>
          <a:xfrm>
            <a:off x="1244255" y="4983969"/>
            <a:ext cx="5577072" cy="645160"/>
          </a:xfrm>
          <a:prstGeom prst="rect">
            <a:avLst/>
          </a:prstGeom>
          <a:noFill/>
        </p:spPr>
        <p:txBody>
          <a:bodyPr wrap="square" rtlCol="0">
            <a:spAutoFit/>
          </a:bodyPr>
          <a:lstStyle/>
          <a:p>
            <a:pPr indent="0">
              <a:buNone/>
            </a:pPr>
            <a:r>
              <a:rPr lang="zh-CN" altLang="zh-CN" dirty="0">
                <a:solidFill>
                  <a:srgbClr val="000000"/>
                </a:solidFill>
                <a:ea typeface="微软雅黑" panose="020B0503020204020204" pitchFamily="34" charset="-122"/>
              </a:rPr>
              <a:t>1、毒品分類、毒品性狀和毒品危害的</a:t>
            </a:r>
            <a:r>
              <a:rPr lang="zh-CN" altLang="zh-CN" dirty="0" smtClean="0">
                <a:solidFill>
                  <a:srgbClr val="000000"/>
                </a:solidFill>
                <a:ea typeface="微软雅黑" panose="020B0503020204020204" pitchFamily="34" charset="-122"/>
              </a:rPr>
              <a:t>嚴重性</a:t>
            </a:r>
            <a:r>
              <a:rPr lang="zh-CN" altLang="en-US" dirty="0" smtClean="0">
                <a:solidFill>
                  <a:srgbClr val="000000"/>
                </a:solidFill>
                <a:ea typeface="微软雅黑" panose="020B0503020204020204" pitchFamily="34" charset="-122"/>
              </a:rPr>
              <a:t>。</a:t>
            </a:r>
            <a:endParaRPr lang="zh-CN" altLang="zh-CN" dirty="0">
              <a:solidFill>
                <a:srgbClr val="000000"/>
              </a:solidFill>
              <a:ea typeface="微软雅黑" panose="020B0503020204020204" pitchFamily="34" charset="-122"/>
            </a:endParaRPr>
          </a:p>
          <a:p>
            <a:pPr indent="0">
              <a:buNone/>
            </a:pPr>
            <a:r>
              <a:rPr lang="zh-CN" altLang="zh-CN" dirty="0">
                <a:solidFill>
                  <a:srgbClr val="000000"/>
                </a:solidFill>
                <a:ea typeface="微软雅黑" panose="020B0503020204020204" pitchFamily="34" charset="-122"/>
              </a:rPr>
              <a:t>2、學習如何主動防止被毒品</a:t>
            </a:r>
            <a:r>
              <a:rPr lang="zh-CN" altLang="zh-CN" dirty="0" smtClean="0">
                <a:solidFill>
                  <a:srgbClr val="000000"/>
                </a:solidFill>
                <a:ea typeface="微软雅黑" panose="020B0503020204020204" pitchFamily="34" charset="-122"/>
              </a:rPr>
              <a:t>侵害</a:t>
            </a:r>
            <a:r>
              <a:rPr lang="zh-CN" altLang="en-US" dirty="0" smtClean="0">
                <a:solidFill>
                  <a:srgbClr val="000000"/>
                </a:solidFill>
                <a:ea typeface="微软雅黑" panose="020B0503020204020204" pitchFamily="34" charset="-122"/>
              </a:rPr>
              <a:t>。</a:t>
            </a:r>
            <a:endParaRPr lang="zh-CN" altLang="en-US" dirty="0">
              <a:solidFill>
                <a:srgbClr val="000000"/>
              </a:solidFill>
              <a:ea typeface="微软雅黑" panose="020B0503020204020204" pitchFamily="34" charset="-122"/>
            </a:endParaRPr>
          </a:p>
        </p:txBody>
      </p:sp>
      <p:pic>
        <p:nvPicPr>
          <p:cNvPr id="4" name="图片 3" descr="C:\Users\Administrator.PC-201712151409\Desktop\图片\52768374819829596.jpg52768374819829596"/>
          <p:cNvPicPr>
            <a:picLocks noChangeAspect="1"/>
          </p:cNvPicPr>
          <p:nvPr/>
        </p:nvPicPr>
        <p:blipFill>
          <a:blip r:embed="rId1"/>
          <a:srcRect/>
          <a:stretch>
            <a:fillRect/>
          </a:stretch>
        </p:blipFill>
        <p:spPr>
          <a:xfrm>
            <a:off x="7205345" y="1005840"/>
            <a:ext cx="4299585" cy="57270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Tm="5735">
        <p14:doors dir="vert"/>
      </p:transition>
    </mc:Choice>
    <mc:Fallback>
      <p:transition spd="slow" advTm="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childTnLst>
                          </p:cTn>
                        </p:par>
                        <p:par>
                          <p:cTn id="12" fill="hold">
                            <p:stCondLst>
                              <p:cond delay="600"/>
                            </p:stCondLst>
                            <p:childTnLst>
                              <p:par>
                                <p:cTn id="13" presetID="2" presetClass="entr" presetSubtype="6"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1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2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1+#ppt_w/2"/>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1100"/>
                            </p:stCondLst>
                            <p:childTnLst>
                              <p:par>
                                <p:cTn id="26" presetID="22" presetClass="entr" presetSubtype="2"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300"/>
                                        <p:tgtEl>
                                          <p:spTgt spid="27"/>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right)">
                                      <p:cBhvr>
                                        <p:cTn id="31" dur="300"/>
                                        <p:tgtEl>
                                          <p:spTgt spid="28"/>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right)">
                                      <p:cBhvr>
                                        <p:cTn id="34" dur="300"/>
                                        <p:tgtEl>
                                          <p:spTgt spid="31"/>
                                        </p:tgtEl>
                                      </p:cBhvr>
                                    </p:animEffect>
                                  </p:childTnLst>
                                </p:cTn>
                              </p:par>
                            </p:childTnLst>
                          </p:cTn>
                        </p:par>
                        <p:par>
                          <p:cTn id="35" fill="hold">
                            <p:stCondLst>
                              <p:cond delay="1600"/>
                            </p:stCondLst>
                            <p:childTnLst>
                              <p:par>
                                <p:cTn id="36" presetID="22" presetClass="entr" presetSubtype="8"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500"/>
                                        <p:tgtEl>
                                          <p:spTgt spid="3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2100"/>
                            </p:stCondLst>
                            <p:childTnLst>
                              <p:par>
                                <p:cTn id="46" presetID="22" presetClass="entr" presetSubtype="8"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500"/>
                                        <p:tgtEl>
                                          <p:spTgt spid="34"/>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par>
                          <p:cTn id="55" fill="hold">
                            <p:stCondLst>
                              <p:cond delay="2600"/>
                            </p:stCondLst>
                            <p:childTnLst>
                              <p:par>
                                <p:cTn id="56" presetID="22" presetClass="entr" presetSubtype="1"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up)">
                                      <p:cBhvr>
                                        <p:cTn id="58" dur="500"/>
                                        <p:tgtEl>
                                          <p:spTgt spid="36"/>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up)">
                                      <p:cBhvr>
                                        <p:cTn id="61" dur="500"/>
                                        <p:tgtEl>
                                          <p:spTgt spid="3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up)">
                                      <p:cBhvr>
                                        <p:cTn id="6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9" grpId="0" bldLvl="0" animBg="1"/>
      <p:bldP spid="22" grpId="0" bldLvl="0" animBg="1"/>
      <p:bldP spid="25" grpId="0" bldLvl="0" animBg="1"/>
      <p:bldP spid="27" grpId="0" bldLvl="0" animBg="1"/>
      <p:bldP spid="28" grpId="0" bldLvl="0" animBg="1"/>
      <p:bldP spid="29" grpId="0" bldLvl="0" animBg="1"/>
      <p:bldP spid="30" grpId="0" bldLvl="0" animBg="1"/>
      <p:bldP spid="31" grpId="0" bldLvl="0" animBg="1"/>
      <p:bldP spid="32" grpId="0" bldLvl="0" animBg="1"/>
      <p:bldP spid="33" grpId="0"/>
      <p:bldP spid="34" grpId="0"/>
      <p:bldP spid="35" grpId="0"/>
      <p:bldP spid="36" grpId="0"/>
      <p:bldP spid="37" grpId="0"/>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accent2"/>
                </a:solidFill>
                <a:latin typeface="微软雅黑" panose="020B0503020204020204" pitchFamily="34" charset="-122"/>
                <a:ea typeface="微软雅黑" panose="020B0503020204020204" pitchFamily="34" charset="-122"/>
              </a:rPr>
              <a:t>通識課程</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a:t>
            </a:r>
            <a:r>
              <a:rPr lang="en-US" altLang="zh-CN" dirty="0" smtClean="0">
                <a:solidFill>
                  <a:schemeClr val="accent2"/>
                </a:solidFill>
              </a:rPr>
              <a:t>2</a:t>
            </a:r>
            <a:endParaRPr lang="zh-CN" altLang="en-US" dirty="0">
              <a:solidFill>
                <a:schemeClr val="accent2"/>
              </a:solidFill>
            </a:endParaRPr>
          </a:p>
        </p:txBody>
      </p:sp>
      <p:sp>
        <p:nvSpPr>
          <p:cNvPr id="19" name="Rectangle 15"/>
          <p:cNvSpPr>
            <a:spLocks noChangeArrowheads="1"/>
          </p:cNvSpPr>
          <p:nvPr/>
        </p:nvSpPr>
        <p:spPr bwMode="auto">
          <a:xfrm>
            <a:off x="923925" y="4609622"/>
            <a:ext cx="6110560" cy="1843713"/>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2" name="Rectangle 11"/>
          <p:cNvSpPr>
            <a:spLocks noChangeArrowheads="1"/>
          </p:cNvSpPr>
          <p:nvPr/>
        </p:nvSpPr>
        <p:spPr bwMode="auto">
          <a:xfrm>
            <a:off x="923925" y="2870616"/>
            <a:ext cx="6110560" cy="1366838"/>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5" name="Rectangle 8"/>
          <p:cNvSpPr>
            <a:spLocks noChangeArrowheads="1"/>
          </p:cNvSpPr>
          <p:nvPr/>
        </p:nvSpPr>
        <p:spPr bwMode="auto">
          <a:xfrm>
            <a:off x="923925" y="977901"/>
            <a:ext cx="6110560" cy="1536304"/>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7" name="Freeform 6"/>
          <p:cNvSpPr/>
          <p:nvPr/>
        </p:nvSpPr>
        <p:spPr bwMode="auto">
          <a:xfrm>
            <a:off x="841375" y="2901530"/>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8" name="Freeform 7"/>
          <p:cNvSpPr/>
          <p:nvPr/>
        </p:nvSpPr>
        <p:spPr bwMode="auto">
          <a:xfrm>
            <a:off x="841375" y="746735"/>
            <a:ext cx="82550" cy="547514"/>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9" name="Freeform 9"/>
          <p:cNvSpPr/>
          <p:nvPr/>
        </p:nvSpPr>
        <p:spPr bwMode="auto">
          <a:xfrm>
            <a:off x="841375" y="764275"/>
            <a:ext cx="2843521" cy="423080"/>
          </a:xfrm>
          <a:custGeom>
            <a:avLst/>
            <a:gdLst>
              <a:gd name="T0" fmla="*/ 0 w 2547"/>
              <a:gd name="T1" fmla="*/ 0 h 366"/>
              <a:gd name="T2" fmla="*/ 2547 w 2547"/>
              <a:gd name="T3" fmla="*/ 0 h 366"/>
              <a:gd name="T4" fmla="*/ 2400 w 2547"/>
              <a:gd name="T5" fmla="*/ 185 h 366"/>
              <a:gd name="T6" fmla="*/ 2547 w 2547"/>
              <a:gd name="T7" fmla="*/ 366 h 366"/>
              <a:gd name="T8" fmla="*/ 0 w 2547"/>
              <a:gd name="T9" fmla="*/ 366 h 366"/>
              <a:gd name="T10" fmla="*/ 0 w 2547"/>
              <a:gd name="T11" fmla="*/ 0 h 366"/>
            </a:gdLst>
            <a:ahLst/>
            <a:cxnLst>
              <a:cxn ang="0">
                <a:pos x="T0" y="T1"/>
              </a:cxn>
              <a:cxn ang="0">
                <a:pos x="T2" y="T3"/>
              </a:cxn>
              <a:cxn ang="0">
                <a:pos x="T4" y="T5"/>
              </a:cxn>
              <a:cxn ang="0">
                <a:pos x="T6" y="T7"/>
              </a:cxn>
              <a:cxn ang="0">
                <a:pos x="T8" y="T9"/>
              </a:cxn>
              <a:cxn ang="0">
                <a:pos x="T10" y="T11"/>
              </a:cxn>
            </a:cxnLst>
            <a:rect l="0" t="0" r="r" b="b"/>
            <a:pathLst>
              <a:path w="2547" h="366">
                <a:moveTo>
                  <a:pt x="0" y="0"/>
                </a:moveTo>
                <a:lnTo>
                  <a:pt x="2547" y="0"/>
                </a:lnTo>
                <a:lnTo>
                  <a:pt x="2400" y="185"/>
                </a:lnTo>
                <a:lnTo>
                  <a:pt x="2547" y="366"/>
                </a:lnTo>
                <a:lnTo>
                  <a:pt x="0" y="366"/>
                </a:lnTo>
                <a:lnTo>
                  <a:pt x="0" y="0"/>
                </a:lnTo>
                <a:close/>
              </a:path>
            </a:pathLst>
          </a:custGeom>
          <a:solidFill>
            <a:schemeClr val="tx1">
              <a:lumMod val="40000"/>
              <a:lumOff val="60000"/>
            </a:schemeClr>
          </a:solidFill>
          <a:ln>
            <a:noFill/>
          </a:ln>
        </p:spPr>
        <p:txBody>
          <a:bodyPr vert="horz" wrap="square" lIns="91440" tIns="45720" rIns="91440" bIns="45720" numCol="1" anchor="t" anchorCtr="0" compatLnSpc="1"/>
          <a:lstStyle/>
          <a:p>
            <a:endParaRPr lang="zh-CN" altLang="en-US"/>
          </a:p>
        </p:txBody>
      </p:sp>
      <p:sp>
        <p:nvSpPr>
          <p:cNvPr id="30" name="Freeform 12"/>
          <p:cNvSpPr/>
          <p:nvPr/>
        </p:nvSpPr>
        <p:spPr bwMode="auto">
          <a:xfrm>
            <a:off x="841375" y="2636912"/>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lumMod val="60000"/>
              <a:lumOff val="40000"/>
            </a:schemeClr>
          </a:solidFill>
          <a:ln>
            <a:noFill/>
          </a:ln>
        </p:spPr>
        <p:txBody>
          <a:bodyPr vert="horz" wrap="square" lIns="91440" tIns="45720" rIns="91440" bIns="45720" numCol="1" anchor="t" anchorCtr="0" compatLnSpc="1"/>
          <a:lstStyle/>
          <a:p>
            <a:endParaRPr lang="zh-CN" altLang="en-US"/>
          </a:p>
        </p:txBody>
      </p:sp>
      <p:sp>
        <p:nvSpPr>
          <p:cNvPr id="31" name="Freeform 14"/>
          <p:cNvSpPr/>
          <p:nvPr/>
        </p:nvSpPr>
        <p:spPr bwMode="auto">
          <a:xfrm>
            <a:off x="841375" y="4799940"/>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2" name="Freeform 16"/>
          <p:cNvSpPr/>
          <p:nvPr/>
        </p:nvSpPr>
        <p:spPr bwMode="auto">
          <a:xfrm>
            <a:off x="841375" y="4396317"/>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3" name="TextBox 32"/>
          <p:cNvSpPr txBox="1"/>
          <p:nvPr/>
        </p:nvSpPr>
        <p:spPr>
          <a:xfrm>
            <a:off x="923925" y="764704"/>
            <a:ext cx="1198880" cy="398780"/>
          </a:xfrm>
          <a:prstGeom prst="rect">
            <a:avLst/>
          </a:prstGeom>
          <a:noFill/>
        </p:spPr>
        <p:txBody>
          <a:bodyPr wrap="none" rtlCol="0">
            <a:spAutoFit/>
          </a:bodyPr>
          <a:lstStyle/>
          <a:p>
            <a:r>
              <a:rPr lang="zh-CN" altLang="en-US" sz="2000" b="1" dirty="0">
                <a:solidFill>
                  <a:schemeClr val="accent2"/>
                </a:solidFill>
                <a:latin typeface="+mj-ea"/>
                <a:ea typeface="+mj-ea"/>
              </a:rPr>
              <a:t>住宿安全</a:t>
            </a:r>
            <a:endParaRPr lang="zh-CN" altLang="en-US" sz="2000" b="1" dirty="0">
              <a:solidFill>
                <a:schemeClr val="accent2"/>
              </a:solidFill>
              <a:latin typeface="+mj-ea"/>
              <a:ea typeface="+mj-ea"/>
            </a:endParaRPr>
          </a:p>
        </p:txBody>
      </p:sp>
      <p:sp>
        <p:nvSpPr>
          <p:cNvPr id="34" name="TextBox 33"/>
          <p:cNvSpPr txBox="1"/>
          <p:nvPr/>
        </p:nvSpPr>
        <p:spPr>
          <a:xfrm>
            <a:off x="923925" y="2647406"/>
            <a:ext cx="1198880" cy="398780"/>
          </a:xfrm>
          <a:prstGeom prst="rect">
            <a:avLst/>
          </a:prstGeom>
          <a:noFill/>
        </p:spPr>
        <p:txBody>
          <a:bodyPr wrap="none" rtlCol="0">
            <a:spAutoFit/>
          </a:bodyPr>
          <a:lstStyle/>
          <a:p>
            <a:r>
              <a:rPr lang="zh-CN" altLang="en-US" sz="2000" b="1" dirty="0">
                <a:solidFill>
                  <a:schemeClr val="accent2"/>
                </a:solidFill>
                <a:latin typeface="+mj-ea"/>
                <a:ea typeface="+mj-ea"/>
              </a:rPr>
              <a:t>出行安全</a:t>
            </a:r>
            <a:endParaRPr lang="zh-CN" altLang="en-US" sz="2000" b="1" dirty="0">
              <a:solidFill>
                <a:schemeClr val="accent2"/>
              </a:solidFill>
              <a:latin typeface="+mj-ea"/>
              <a:ea typeface="+mj-ea"/>
            </a:endParaRPr>
          </a:p>
        </p:txBody>
      </p:sp>
      <p:sp>
        <p:nvSpPr>
          <p:cNvPr id="35" name="TextBox 34"/>
          <p:cNvSpPr txBox="1"/>
          <p:nvPr/>
        </p:nvSpPr>
        <p:spPr>
          <a:xfrm>
            <a:off x="923925" y="4416930"/>
            <a:ext cx="1198880" cy="398780"/>
          </a:xfrm>
          <a:prstGeom prst="rect">
            <a:avLst/>
          </a:prstGeom>
          <a:noFill/>
        </p:spPr>
        <p:txBody>
          <a:bodyPr wrap="none" rtlCol="0">
            <a:spAutoFit/>
          </a:bodyPr>
          <a:lstStyle/>
          <a:p>
            <a:r>
              <a:rPr lang="zh-CN" altLang="en-US" sz="2000" b="1" dirty="0">
                <a:solidFill>
                  <a:schemeClr val="accent2"/>
                </a:solidFill>
                <a:latin typeface="+mj-ea"/>
                <a:ea typeface="+mj-ea"/>
              </a:rPr>
              <a:t>野外生存</a:t>
            </a:r>
            <a:endParaRPr lang="zh-CN" altLang="en-US" sz="2000" b="1" dirty="0">
              <a:solidFill>
                <a:schemeClr val="accent2"/>
              </a:solidFill>
              <a:latin typeface="+mj-ea"/>
              <a:ea typeface="+mj-ea"/>
            </a:endParaRPr>
          </a:p>
        </p:txBody>
      </p:sp>
      <p:sp>
        <p:nvSpPr>
          <p:cNvPr id="36" name="TextBox 35"/>
          <p:cNvSpPr txBox="1"/>
          <p:nvPr/>
        </p:nvSpPr>
        <p:spPr>
          <a:xfrm>
            <a:off x="1190669" y="1379099"/>
            <a:ext cx="5577072" cy="922020"/>
          </a:xfrm>
          <a:prstGeom prst="rect">
            <a:avLst/>
          </a:prstGeom>
          <a:noFill/>
        </p:spPr>
        <p:txBody>
          <a:bodyPr wrap="square" rtlCol="0">
            <a:spAutoFit/>
          </a:bodyPr>
          <a:lstStyle/>
          <a:p>
            <a:pPr indent="0">
              <a:buNone/>
            </a:pPr>
            <a:r>
              <a:rPr lang="zh-CN" altLang="zh-CN" dirty="0">
                <a:solidFill>
                  <a:srgbClr val="000000"/>
                </a:solidFill>
                <a:ea typeface="微软雅黑" panose="020B0503020204020204" pitchFamily="34" charset="-122"/>
              </a:rPr>
              <a:t>1、旅途中的住宿及居所安全防範，住所安全相關</a:t>
            </a:r>
            <a:r>
              <a:rPr lang="zh-CN" altLang="zh-CN" dirty="0" smtClean="0">
                <a:solidFill>
                  <a:srgbClr val="000000"/>
                </a:solidFill>
                <a:ea typeface="微软雅黑" panose="020B0503020204020204" pitchFamily="34" charset="-122"/>
              </a:rPr>
              <a:t>知識</a:t>
            </a:r>
            <a:r>
              <a:rPr lang="zh-CN" altLang="en-US" dirty="0" smtClean="0">
                <a:solidFill>
                  <a:srgbClr val="000000"/>
                </a:solidFill>
                <a:ea typeface="微软雅黑" panose="020B0503020204020204" pitchFamily="34" charset="-122"/>
              </a:rPr>
              <a:t>。</a:t>
            </a:r>
            <a:endParaRPr lang="zh-CN" altLang="zh-CN" dirty="0">
              <a:solidFill>
                <a:srgbClr val="000000"/>
              </a:solidFill>
              <a:ea typeface="微软雅黑" panose="020B0503020204020204" pitchFamily="34" charset="-122"/>
            </a:endParaRPr>
          </a:p>
          <a:p>
            <a:pPr indent="0">
              <a:buNone/>
            </a:pPr>
            <a:r>
              <a:rPr lang="zh-CN" altLang="zh-CN" dirty="0">
                <a:solidFill>
                  <a:srgbClr val="000000"/>
                </a:solidFill>
                <a:ea typeface="微软雅黑" panose="020B0503020204020204" pitchFamily="34" charset="-122"/>
              </a:rPr>
              <a:t>2、酒店入住時的安全檢查和安全防護</a:t>
            </a:r>
            <a:r>
              <a:rPr lang="zh-CN" altLang="zh-CN" dirty="0" smtClean="0">
                <a:solidFill>
                  <a:srgbClr val="000000"/>
                </a:solidFill>
                <a:ea typeface="微软雅黑" panose="020B0503020204020204" pitchFamily="34" charset="-122"/>
              </a:rPr>
              <a:t>措施</a:t>
            </a:r>
            <a:r>
              <a:rPr lang="zh-CN" altLang="en-US" dirty="0" smtClean="0">
                <a:solidFill>
                  <a:srgbClr val="000000"/>
                </a:solidFill>
                <a:ea typeface="微软雅黑" panose="020B0503020204020204" pitchFamily="34" charset="-122"/>
              </a:rPr>
              <a:t>。</a:t>
            </a:r>
            <a:endParaRPr lang="zh-CN" altLang="zh-CN" dirty="0">
              <a:solidFill>
                <a:srgbClr val="000000"/>
              </a:solidFill>
              <a:ea typeface="微软雅黑" panose="020B0503020204020204" pitchFamily="34" charset="-122"/>
            </a:endParaRPr>
          </a:p>
          <a:p>
            <a:pPr indent="0">
              <a:buNone/>
            </a:pPr>
            <a:r>
              <a:rPr lang="zh-CN" altLang="zh-CN" dirty="0">
                <a:solidFill>
                  <a:srgbClr val="000000"/>
                </a:solidFill>
                <a:ea typeface="微软雅黑" panose="020B0503020204020204" pitchFamily="34" charset="-122"/>
              </a:rPr>
              <a:t>3、保障旅途安全的基本應對</a:t>
            </a:r>
            <a:r>
              <a:rPr lang="zh-CN" altLang="zh-CN" dirty="0" smtClean="0">
                <a:solidFill>
                  <a:srgbClr val="000000"/>
                </a:solidFill>
                <a:ea typeface="微软雅黑" panose="020B0503020204020204" pitchFamily="34" charset="-122"/>
              </a:rPr>
              <a:t>技能</a:t>
            </a:r>
            <a:r>
              <a:rPr lang="zh-CN" altLang="en-US" dirty="0" smtClean="0">
                <a:solidFill>
                  <a:srgbClr val="000000"/>
                </a:solidFill>
                <a:ea typeface="微软雅黑" panose="020B0503020204020204" pitchFamily="34" charset="-122"/>
              </a:rPr>
              <a:t>。</a:t>
            </a:r>
            <a:endParaRPr lang="zh-CN" altLang="en-US" dirty="0">
              <a:solidFill>
                <a:srgbClr val="000000"/>
              </a:solidFill>
              <a:ea typeface="微软雅黑" panose="020B0503020204020204" pitchFamily="34" charset="-122"/>
            </a:endParaRPr>
          </a:p>
        </p:txBody>
      </p:sp>
      <p:sp>
        <p:nvSpPr>
          <p:cNvPr id="37" name="TextBox 36"/>
          <p:cNvSpPr txBox="1"/>
          <p:nvPr/>
        </p:nvSpPr>
        <p:spPr>
          <a:xfrm>
            <a:off x="1244255" y="3159614"/>
            <a:ext cx="5577072" cy="1198880"/>
          </a:xfrm>
          <a:prstGeom prst="rect">
            <a:avLst/>
          </a:prstGeom>
          <a:noFill/>
        </p:spPr>
        <p:txBody>
          <a:bodyPr wrap="square" rtlCol="0">
            <a:spAutoFit/>
          </a:bodyPr>
          <a:lstStyle/>
          <a:p>
            <a:pPr indent="0">
              <a:buNone/>
            </a:pPr>
            <a:r>
              <a:rPr lang="zh-CN" altLang="zh-CN" dirty="0">
                <a:solidFill>
                  <a:srgbClr val="000000"/>
                </a:solidFill>
                <a:ea typeface="微软雅黑" panose="020B0503020204020204" pitchFamily="34" charset="-122"/>
              </a:rPr>
              <a:t>1、熟悉出行前應做好的準備工作及需要攜帶的重要</a:t>
            </a:r>
            <a:r>
              <a:rPr lang="zh-CN" altLang="zh-CN" dirty="0" smtClean="0">
                <a:solidFill>
                  <a:srgbClr val="000000"/>
                </a:solidFill>
                <a:ea typeface="微软雅黑" panose="020B0503020204020204" pitchFamily="34" charset="-122"/>
              </a:rPr>
              <a:t>物品</a:t>
            </a:r>
            <a:r>
              <a:rPr lang="zh-CN" altLang="en-US" dirty="0" smtClean="0">
                <a:solidFill>
                  <a:srgbClr val="000000"/>
                </a:solidFill>
                <a:ea typeface="微软雅黑" panose="020B0503020204020204" pitchFamily="34" charset="-122"/>
              </a:rPr>
              <a:t>。</a:t>
            </a:r>
            <a:endParaRPr lang="zh-CN" altLang="zh-CN" dirty="0">
              <a:solidFill>
                <a:srgbClr val="000000"/>
              </a:solidFill>
              <a:ea typeface="微软雅黑" panose="020B0503020204020204" pitchFamily="34" charset="-122"/>
            </a:endParaRPr>
          </a:p>
          <a:p>
            <a:pPr indent="0">
              <a:buNone/>
            </a:pPr>
            <a:r>
              <a:rPr lang="zh-CN" altLang="zh-CN" dirty="0">
                <a:solidFill>
                  <a:srgbClr val="000000"/>
                </a:solidFill>
                <a:ea typeface="微软雅黑" panose="020B0503020204020204" pitchFamily="34" charset="-122"/>
              </a:rPr>
              <a:t>2、提高旅行過程中安全風險防範</a:t>
            </a:r>
            <a:r>
              <a:rPr lang="zh-CN" altLang="zh-CN" dirty="0" smtClean="0">
                <a:solidFill>
                  <a:srgbClr val="000000"/>
                </a:solidFill>
                <a:ea typeface="微软雅黑" panose="020B0503020204020204" pitchFamily="34" charset="-122"/>
              </a:rPr>
              <a:t>意識</a:t>
            </a:r>
            <a:r>
              <a:rPr lang="zh-CN" altLang="en-US" dirty="0" smtClean="0">
                <a:solidFill>
                  <a:srgbClr val="000000"/>
                </a:solidFill>
                <a:ea typeface="微软雅黑" panose="020B0503020204020204" pitchFamily="34" charset="-122"/>
              </a:rPr>
              <a:t>。</a:t>
            </a:r>
            <a:endParaRPr lang="zh-CN" altLang="en-US" dirty="0">
              <a:solidFill>
                <a:srgbClr val="000000"/>
              </a:solidFill>
              <a:ea typeface="微软雅黑" panose="020B0503020204020204" pitchFamily="34" charset="-122"/>
            </a:endParaRPr>
          </a:p>
          <a:p>
            <a:pPr indent="0">
              <a:buNone/>
            </a:pPr>
            <a:endParaRPr lang="zh-CN" altLang="en-US" dirty="0">
              <a:solidFill>
                <a:srgbClr val="000000"/>
              </a:solidFill>
              <a:ea typeface="微软雅黑" panose="020B0503020204020204" pitchFamily="34" charset="-122"/>
            </a:endParaRPr>
          </a:p>
        </p:txBody>
      </p:sp>
      <p:sp>
        <p:nvSpPr>
          <p:cNvPr id="38" name="TextBox 37"/>
          <p:cNvSpPr txBox="1"/>
          <p:nvPr/>
        </p:nvSpPr>
        <p:spPr>
          <a:xfrm>
            <a:off x="1244255" y="4904000"/>
            <a:ext cx="5577072" cy="1198880"/>
          </a:xfrm>
          <a:prstGeom prst="rect">
            <a:avLst/>
          </a:prstGeom>
          <a:noFill/>
        </p:spPr>
        <p:txBody>
          <a:bodyPr wrap="square" rtlCol="0">
            <a:spAutoFit/>
          </a:bodyPr>
          <a:lstStyle/>
          <a:p>
            <a:pPr indent="0">
              <a:buNone/>
            </a:pPr>
            <a:r>
              <a:rPr lang="zh-CN" altLang="zh-CN" dirty="0">
                <a:solidFill>
                  <a:srgbClr val="000000"/>
                </a:solidFill>
                <a:ea typeface="微软雅黑" panose="020B0503020204020204" pitchFamily="34" charset="-122"/>
              </a:rPr>
              <a:t>1、掌握野外陌生環境下的基本求生技能，包括方向辨別、獲取水源、快速取火、安全紮營</a:t>
            </a:r>
            <a:r>
              <a:rPr lang="zh-CN" altLang="zh-CN" dirty="0" smtClean="0">
                <a:solidFill>
                  <a:srgbClr val="000000"/>
                </a:solidFill>
                <a:ea typeface="微软雅黑" panose="020B0503020204020204" pitchFamily="34" charset="-122"/>
              </a:rPr>
              <a:t>等</a:t>
            </a:r>
            <a:r>
              <a:rPr lang="zh-CN" altLang="en-US" dirty="0" smtClean="0">
                <a:solidFill>
                  <a:srgbClr val="000000"/>
                </a:solidFill>
                <a:ea typeface="微软雅黑" panose="020B0503020204020204" pitchFamily="34" charset="-122"/>
              </a:rPr>
              <a:t>技能。</a:t>
            </a:r>
            <a:endParaRPr lang="en-US" altLang="zh-CN" dirty="0">
              <a:solidFill>
                <a:srgbClr val="000000"/>
              </a:solidFill>
              <a:ea typeface="微软雅黑" panose="020B0503020204020204" pitchFamily="34" charset="-122"/>
            </a:endParaRPr>
          </a:p>
          <a:p>
            <a:pPr indent="0">
              <a:buNone/>
            </a:pPr>
            <a:r>
              <a:rPr lang="en-US" altLang="zh-CN" dirty="0">
                <a:solidFill>
                  <a:srgbClr val="000000"/>
                </a:solidFill>
                <a:ea typeface="微软雅黑" panose="020B0503020204020204" pitchFamily="34" charset="-122"/>
              </a:rPr>
              <a:t>2</a:t>
            </a:r>
            <a:r>
              <a:rPr lang="zh-CN" altLang="en-US" dirty="0">
                <a:solidFill>
                  <a:srgbClr val="000000"/>
                </a:solidFill>
                <a:ea typeface="微软雅黑" panose="020B0503020204020204" pitchFamily="34" charset="-122"/>
              </a:rPr>
              <a:t>、</a:t>
            </a:r>
            <a:r>
              <a:rPr lang="zh-CN" altLang="zh-CN" dirty="0">
                <a:solidFill>
                  <a:srgbClr val="000000"/>
                </a:solidFill>
                <a:ea typeface="微软雅黑" panose="020B0503020204020204" pitchFamily="34" charset="-122"/>
              </a:rPr>
              <a:t>不同有毒動植物傷害的預防措施、受傷後正確處置傷口、排除毒素、發出求救、救生信號的</a:t>
            </a:r>
            <a:r>
              <a:rPr lang="zh-CN" altLang="zh-CN" dirty="0" smtClean="0">
                <a:solidFill>
                  <a:srgbClr val="000000"/>
                </a:solidFill>
                <a:ea typeface="微软雅黑" panose="020B0503020204020204" pitchFamily="34" charset="-122"/>
              </a:rPr>
              <a:t>方法</a:t>
            </a:r>
            <a:r>
              <a:rPr lang="zh-CN" altLang="en-US" dirty="0" smtClean="0">
                <a:solidFill>
                  <a:srgbClr val="000000"/>
                </a:solidFill>
                <a:ea typeface="微软雅黑" panose="020B0503020204020204" pitchFamily="34" charset="-122"/>
              </a:rPr>
              <a:t>。</a:t>
            </a:r>
            <a:endParaRPr lang="zh-CN" altLang="en-US" dirty="0">
              <a:solidFill>
                <a:srgbClr val="000000"/>
              </a:solidFill>
              <a:ea typeface="微软雅黑" panose="020B0503020204020204"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138578" y="995363"/>
            <a:ext cx="4030592" cy="54579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Tm="5735">
        <p14:doors dir="vert"/>
      </p:transition>
    </mc:Choice>
    <mc:Fallback>
      <p:transition spd="slow" advTm="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childTnLst>
                          </p:cTn>
                        </p:par>
                        <p:par>
                          <p:cTn id="12" fill="hold">
                            <p:stCondLst>
                              <p:cond delay="519"/>
                            </p:stCondLst>
                            <p:childTnLst>
                              <p:par>
                                <p:cTn id="13" presetID="2" presetClass="entr" presetSubtype="6"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1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2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1+#ppt_w/2"/>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1019"/>
                            </p:stCondLst>
                            <p:childTnLst>
                              <p:par>
                                <p:cTn id="26" presetID="22" presetClass="entr" presetSubtype="2"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300"/>
                                        <p:tgtEl>
                                          <p:spTgt spid="27"/>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right)">
                                      <p:cBhvr>
                                        <p:cTn id="31" dur="300"/>
                                        <p:tgtEl>
                                          <p:spTgt spid="28"/>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right)">
                                      <p:cBhvr>
                                        <p:cTn id="34" dur="300"/>
                                        <p:tgtEl>
                                          <p:spTgt spid="31"/>
                                        </p:tgtEl>
                                      </p:cBhvr>
                                    </p:animEffect>
                                  </p:childTnLst>
                                </p:cTn>
                              </p:par>
                            </p:childTnLst>
                          </p:cTn>
                        </p:par>
                        <p:par>
                          <p:cTn id="35" fill="hold">
                            <p:stCondLst>
                              <p:cond delay="1519"/>
                            </p:stCondLst>
                            <p:childTnLst>
                              <p:par>
                                <p:cTn id="36" presetID="22" presetClass="entr" presetSubtype="8"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500"/>
                                        <p:tgtEl>
                                          <p:spTgt spid="3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2019"/>
                            </p:stCondLst>
                            <p:childTnLst>
                              <p:par>
                                <p:cTn id="46" presetID="22" presetClass="entr" presetSubtype="8"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500"/>
                                        <p:tgtEl>
                                          <p:spTgt spid="34"/>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par>
                          <p:cTn id="55" fill="hold">
                            <p:stCondLst>
                              <p:cond delay="2519"/>
                            </p:stCondLst>
                            <p:childTnLst>
                              <p:par>
                                <p:cTn id="56" presetID="22" presetClass="entr" presetSubtype="1"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up)">
                                      <p:cBhvr>
                                        <p:cTn id="58" dur="500"/>
                                        <p:tgtEl>
                                          <p:spTgt spid="36"/>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up)">
                                      <p:cBhvr>
                                        <p:cTn id="61" dur="500"/>
                                        <p:tgtEl>
                                          <p:spTgt spid="3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up)">
                                      <p:cBhvr>
                                        <p:cTn id="6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9" grpId="0" bldLvl="0" animBg="1"/>
      <p:bldP spid="22" grpId="0" bldLvl="0" animBg="1"/>
      <p:bldP spid="25" grpId="0" bldLvl="0" animBg="1"/>
      <p:bldP spid="27" grpId="0" bldLvl="0" animBg="1"/>
      <p:bldP spid="28" grpId="0" bldLvl="0" animBg="1"/>
      <p:bldP spid="29" grpId="0" bldLvl="0" animBg="1"/>
      <p:bldP spid="30" grpId="0" bldLvl="0" animBg="1"/>
      <p:bldP spid="31" grpId="0" bldLvl="0" animBg="1"/>
      <p:bldP spid="32" grpId="0" bldLvl="0" animBg="1"/>
      <p:bldP spid="33" grpId="0"/>
      <p:bldP spid="34" grpId="0"/>
      <p:bldP spid="35" grpId="0"/>
      <p:bldP spid="36" grpId="0"/>
      <p:bldP spid="37" grpId="0"/>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smtClean="0">
                <a:solidFill>
                  <a:schemeClr val="accent2"/>
                </a:solidFill>
                <a:latin typeface="微软雅黑" panose="020B0503020204020204" pitchFamily="34" charset="-122"/>
                <a:ea typeface="微软雅黑" panose="020B0503020204020204" pitchFamily="34" charset="-122"/>
              </a:rPr>
              <a:t>硬體</a:t>
            </a:r>
            <a:r>
              <a:rPr lang="zh-CN" altLang="en-US" sz="2800" dirty="0">
                <a:solidFill>
                  <a:schemeClr val="accent2"/>
                </a:solidFill>
                <a:latin typeface="微软雅黑" panose="020B0503020204020204" pitchFamily="34" charset="-122"/>
                <a:ea typeface="微软雅黑" panose="020B0503020204020204" pitchFamily="34" charset="-122"/>
              </a:rPr>
              <a:t>齊全</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a:t>
            </a:r>
            <a:r>
              <a:rPr lang="en-US" altLang="zh-CN" dirty="0" smtClean="0">
                <a:solidFill>
                  <a:schemeClr val="accent2"/>
                </a:solidFill>
              </a:rPr>
              <a:t>2</a:t>
            </a:r>
            <a:endParaRPr lang="zh-CN" altLang="en-US" dirty="0">
              <a:solidFill>
                <a:schemeClr val="accent2"/>
              </a:solidFill>
            </a:endParaRPr>
          </a:p>
        </p:txBody>
      </p:sp>
      <p:sp>
        <p:nvSpPr>
          <p:cNvPr id="30" name="TextBox 29"/>
          <p:cNvSpPr txBox="1"/>
          <p:nvPr/>
        </p:nvSpPr>
        <p:spPr>
          <a:xfrm>
            <a:off x="6033689" y="2891815"/>
            <a:ext cx="807843" cy="829945"/>
          </a:xfrm>
          <a:prstGeom prst="rect">
            <a:avLst/>
          </a:prstGeom>
          <a:noFill/>
        </p:spPr>
        <p:txBody>
          <a:bodyPr wrap="square" rtlCol="0">
            <a:spAutoFit/>
          </a:bodyPr>
          <a:lstStyle/>
          <a:p>
            <a:r>
              <a:rPr lang="zh-CN" altLang="en-US" sz="2400" dirty="0">
                <a:solidFill>
                  <a:schemeClr val="accent2"/>
                </a:solidFill>
                <a:latin typeface="+mn-ea"/>
                <a:ea typeface="+mn-ea"/>
              </a:rPr>
              <a:t>企業宗旨</a:t>
            </a:r>
            <a:endParaRPr lang="zh-CN" altLang="en-US" sz="2400" dirty="0">
              <a:solidFill>
                <a:schemeClr val="accent2"/>
              </a:solidFill>
              <a:latin typeface="+mn-ea"/>
              <a:ea typeface="+mn-ea"/>
            </a:endParaRPr>
          </a:p>
        </p:txBody>
      </p:sp>
      <p:pic>
        <p:nvPicPr>
          <p:cNvPr id="58" name="图片 57" descr="C:\Users\Administrator\Desktop\总平面.png总平面"/>
          <p:cNvPicPr>
            <a:picLocks noChangeAspect="1"/>
          </p:cNvPicPr>
          <p:nvPr/>
        </p:nvPicPr>
        <p:blipFill>
          <a:blip r:embed="rId1" cstate="print"/>
          <a:srcRect/>
          <a:stretch>
            <a:fillRect/>
          </a:stretch>
        </p:blipFill>
        <p:spPr>
          <a:xfrm>
            <a:off x="551180" y="424180"/>
            <a:ext cx="10913745" cy="6030595"/>
          </a:xfrm>
          <a:prstGeom prst="rect">
            <a:avLst/>
          </a:prstGeom>
        </p:spPr>
      </p:pic>
      <p:sp>
        <p:nvSpPr>
          <p:cNvPr id="59" name="文本框 58"/>
          <p:cNvSpPr txBox="1"/>
          <p:nvPr/>
        </p:nvSpPr>
        <p:spPr>
          <a:xfrm>
            <a:off x="1325245" y="1115060"/>
            <a:ext cx="3262630" cy="460375"/>
          </a:xfrm>
          <a:prstGeom prst="rect">
            <a:avLst/>
          </a:prstGeom>
          <a:noFill/>
        </p:spPr>
        <p:txBody>
          <a:bodyPr wrap="square" rtlCol="0">
            <a:spAutoFit/>
          </a:bodyPr>
          <a:lstStyle/>
          <a:p>
            <a:r>
              <a:rPr lang="zh-CN" altLang="en-US" sz="2400" b="1">
                <a:solidFill>
                  <a:srgbClr val="0B6D7E"/>
                </a:solidFill>
              </a:rPr>
              <a:t>總建築面積為</a:t>
            </a:r>
            <a:r>
              <a:rPr lang="en-US" altLang="zh-CN" sz="2400" b="1">
                <a:solidFill>
                  <a:srgbClr val="0B6D7E"/>
                </a:solidFill>
              </a:rPr>
              <a:t>11068</a:t>
            </a:r>
            <a:r>
              <a:rPr lang="zh-CN" altLang="en-US" sz="2400" b="1">
                <a:solidFill>
                  <a:srgbClr val="0B6D7E"/>
                </a:solidFill>
              </a:rPr>
              <a:t>㎡  </a:t>
            </a:r>
            <a:endParaRPr lang="zh-CN" altLang="en-US" sz="2400" b="1">
              <a:solidFill>
                <a:srgbClr val="0B6D7E"/>
              </a:solidFill>
            </a:endParaRPr>
          </a:p>
        </p:txBody>
      </p:sp>
      <p:sp>
        <p:nvSpPr>
          <p:cNvPr id="60" name="矩形 59"/>
          <p:cNvSpPr/>
          <p:nvPr/>
        </p:nvSpPr>
        <p:spPr>
          <a:xfrm>
            <a:off x="796925" y="1804035"/>
            <a:ext cx="2159000" cy="429387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1171575" y="3412490"/>
            <a:ext cx="1546225" cy="645160"/>
          </a:xfrm>
          <a:prstGeom prst="rect">
            <a:avLst/>
          </a:prstGeom>
          <a:noFill/>
        </p:spPr>
        <p:txBody>
          <a:bodyPr wrap="square" rtlCol="0">
            <a:spAutoFit/>
          </a:bodyPr>
          <a:lstStyle/>
          <a:p>
            <a:r>
              <a:rPr lang="en-US" altLang="zh-CN" dirty="0">
                <a:solidFill>
                  <a:schemeClr val="bg1"/>
                </a:solidFill>
              </a:rPr>
              <a:t>  </a:t>
            </a:r>
            <a:r>
              <a:rPr lang="zh-CN" altLang="en-US" dirty="0">
                <a:solidFill>
                  <a:schemeClr val="accent2"/>
                </a:solidFill>
                <a:latin typeface="+mn-ea"/>
                <a:ea typeface="+mn-ea"/>
              </a:rPr>
              <a:t>餐廳面積</a:t>
            </a:r>
            <a:endParaRPr lang="zh-CN" altLang="en-US" dirty="0">
              <a:solidFill>
                <a:schemeClr val="accent2"/>
              </a:solidFill>
              <a:latin typeface="+mn-ea"/>
              <a:ea typeface="+mn-ea"/>
            </a:endParaRPr>
          </a:p>
          <a:p>
            <a:r>
              <a:rPr lang="en-US" altLang="zh-CN" dirty="0">
                <a:solidFill>
                  <a:schemeClr val="accent2"/>
                </a:solidFill>
                <a:latin typeface="+mn-ea"/>
                <a:ea typeface="+mn-ea"/>
              </a:rPr>
              <a:t>2260</a:t>
            </a:r>
            <a:r>
              <a:rPr lang="zh-CN" altLang="en-US" dirty="0">
                <a:solidFill>
                  <a:schemeClr val="accent2"/>
                </a:solidFill>
                <a:latin typeface="+mn-ea"/>
                <a:ea typeface="+mn-ea"/>
              </a:rPr>
              <a:t>平方米</a:t>
            </a:r>
            <a:endParaRPr lang="zh-CN" altLang="en-US" dirty="0">
              <a:solidFill>
                <a:schemeClr val="accent2"/>
              </a:solidFill>
              <a:latin typeface="+mn-ea"/>
              <a:ea typeface="+mn-ea"/>
            </a:endParaRPr>
          </a:p>
        </p:txBody>
      </p:sp>
      <p:sp>
        <p:nvSpPr>
          <p:cNvPr id="62" name="矩形 61"/>
          <p:cNvSpPr/>
          <p:nvPr/>
        </p:nvSpPr>
        <p:spPr>
          <a:xfrm>
            <a:off x="2955925" y="1804035"/>
            <a:ext cx="1449070" cy="4293870"/>
          </a:xfrm>
          <a:prstGeom prst="rect">
            <a:avLst/>
          </a:prstGeom>
          <a:solidFill>
            <a:schemeClr val="accent5">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p:cNvSpPr txBox="1"/>
          <p:nvPr/>
        </p:nvSpPr>
        <p:spPr>
          <a:xfrm>
            <a:off x="3208655" y="3412490"/>
            <a:ext cx="1608455" cy="922020"/>
          </a:xfrm>
          <a:prstGeom prst="rect">
            <a:avLst/>
          </a:prstGeom>
          <a:noFill/>
        </p:spPr>
        <p:txBody>
          <a:bodyPr wrap="square" rtlCol="0">
            <a:spAutoFit/>
          </a:bodyPr>
          <a:lstStyle/>
          <a:p>
            <a:r>
              <a:rPr lang="zh-CN" altLang="en-US" dirty="0">
                <a:solidFill>
                  <a:schemeClr val="accent2"/>
                </a:solidFill>
                <a:latin typeface="+mn-ea"/>
                <a:ea typeface="+mn-ea"/>
              </a:rPr>
              <a:t>培訓電教室面     積</a:t>
            </a:r>
            <a:r>
              <a:rPr lang="en-US" altLang="zh-CN" dirty="0">
                <a:solidFill>
                  <a:schemeClr val="accent2"/>
                </a:solidFill>
                <a:latin typeface="+mn-ea"/>
                <a:ea typeface="+mn-ea"/>
              </a:rPr>
              <a:t>2082</a:t>
            </a:r>
            <a:r>
              <a:rPr lang="zh-CN" altLang="en-US" dirty="0">
                <a:solidFill>
                  <a:schemeClr val="accent2"/>
                </a:solidFill>
                <a:latin typeface="+mn-ea"/>
                <a:ea typeface="+mn-ea"/>
              </a:rPr>
              <a:t>平方米</a:t>
            </a:r>
            <a:endParaRPr lang="zh-CN" altLang="en-US" dirty="0">
              <a:solidFill>
                <a:schemeClr val="accent2"/>
              </a:solidFill>
              <a:latin typeface="+mn-ea"/>
              <a:ea typeface="+mn-ea"/>
            </a:endParaRPr>
          </a:p>
        </p:txBody>
      </p:sp>
      <p:sp>
        <p:nvSpPr>
          <p:cNvPr id="64" name="矩形 63"/>
          <p:cNvSpPr/>
          <p:nvPr/>
        </p:nvSpPr>
        <p:spPr>
          <a:xfrm>
            <a:off x="4990465" y="1804035"/>
            <a:ext cx="1929765" cy="2799715"/>
          </a:xfrm>
          <a:prstGeom prst="rect">
            <a:avLst/>
          </a:prstGeom>
          <a:solidFill>
            <a:srgbClr val="7030A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64"/>
          <p:cNvSpPr txBox="1"/>
          <p:nvPr/>
        </p:nvSpPr>
        <p:spPr>
          <a:xfrm>
            <a:off x="5266690" y="2881630"/>
            <a:ext cx="1483360" cy="645160"/>
          </a:xfrm>
          <a:prstGeom prst="rect">
            <a:avLst/>
          </a:prstGeom>
          <a:noFill/>
        </p:spPr>
        <p:txBody>
          <a:bodyPr wrap="square" rtlCol="0">
            <a:spAutoFit/>
          </a:bodyPr>
          <a:lstStyle/>
          <a:p>
            <a:r>
              <a:rPr lang="zh-CN" altLang="en-US" dirty="0">
                <a:solidFill>
                  <a:schemeClr val="accent2"/>
                </a:solidFill>
                <a:latin typeface="+mn-ea"/>
                <a:ea typeface="+mn-ea"/>
              </a:rPr>
              <a:t>體育館面積</a:t>
            </a:r>
            <a:r>
              <a:rPr lang="en-US" altLang="zh-CN" dirty="0">
                <a:solidFill>
                  <a:schemeClr val="accent2"/>
                </a:solidFill>
                <a:latin typeface="+mn-ea"/>
                <a:ea typeface="+mn-ea"/>
              </a:rPr>
              <a:t>1319</a:t>
            </a:r>
            <a:r>
              <a:rPr lang="zh-CN" altLang="en-US" dirty="0">
                <a:solidFill>
                  <a:schemeClr val="accent2"/>
                </a:solidFill>
                <a:latin typeface="+mn-ea"/>
                <a:ea typeface="+mn-ea"/>
              </a:rPr>
              <a:t>平方米</a:t>
            </a:r>
            <a:endParaRPr lang="zh-CN" altLang="en-US" dirty="0">
              <a:solidFill>
                <a:schemeClr val="accent2"/>
              </a:solidFill>
              <a:latin typeface="+mn-ea"/>
              <a:ea typeface="+mn-ea"/>
            </a:endParaRPr>
          </a:p>
        </p:txBody>
      </p:sp>
      <p:sp>
        <p:nvSpPr>
          <p:cNvPr id="66" name="文本框 65"/>
          <p:cNvSpPr txBox="1"/>
          <p:nvPr/>
        </p:nvSpPr>
        <p:spPr>
          <a:xfrm>
            <a:off x="4404995" y="4702175"/>
            <a:ext cx="605155" cy="706755"/>
          </a:xfrm>
          <a:prstGeom prst="rect">
            <a:avLst/>
          </a:prstGeom>
          <a:noFill/>
        </p:spPr>
        <p:txBody>
          <a:bodyPr wrap="square" rtlCol="0">
            <a:spAutoFit/>
          </a:bodyPr>
          <a:lstStyle/>
          <a:p>
            <a:r>
              <a:rPr lang="zh-CN" altLang="en-US" sz="1000" dirty="0">
                <a:solidFill>
                  <a:schemeClr val="accent2"/>
                </a:solidFill>
                <a:latin typeface="+mn-ea"/>
                <a:ea typeface="+mn-ea"/>
              </a:rPr>
              <a:t>紅十字會面</a:t>
            </a:r>
            <a:endParaRPr lang="zh-CN" altLang="en-US" sz="1000" dirty="0">
              <a:solidFill>
                <a:schemeClr val="accent2"/>
              </a:solidFill>
              <a:latin typeface="+mn-ea"/>
              <a:ea typeface="+mn-ea"/>
            </a:endParaRPr>
          </a:p>
          <a:p>
            <a:r>
              <a:rPr lang="zh-CN" altLang="en-US" sz="1000" dirty="0">
                <a:solidFill>
                  <a:schemeClr val="accent2"/>
                </a:solidFill>
                <a:latin typeface="+mn-ea"/>
                <a:ea typeface="+mn-ea"/>
              </a:rPr>
              <a:t>積</a:t>
            </a:r>
            <a:r>
              <a:rPr lang="en-US" altLang="zh-CN" sz="1000" dirty="0">
                <a:solidFill>
                  <a:schemeClr val="accent2"/>
                </a:solidFill>
                <a:latin typeface="+mn-ea"/>
                <a:ea typeface="+mn-ea"/>
              </a:rPr>
              <a:t>125</a:t>
            </a:r>
            <a:r>
              <a:rPr lang="zh-CN" altLang="en-US" sz="1000" dirty="0">
                <a:solidFill>
                  <a:schemeClr val="accent2"/>
                </a:solidFill>
                <a:latin typeface="+mn-ea"/>
                <a:ea typeface="+mn-ea"/>
              </a:rPr>
              <a:t>平方米</a:t>
            </a:r>
            <a:endParaRPr lang="zh-CN" altLang="en-US" sz="1000" dirty="0">
              <a:solidFill>
                <a:schemeClr val="accent2"/>
              </a:solidFill>
              <a:latin typeface="+mn-ea"/>
              <a:ea typeface="+mn-ea"/>
            </a:endParaRPr>
          </a:p>
        </p:txBody>
      </p:sp>
      <p:sp>
        <p:nvSpPr>
          <p:cNvPr id="67" name="文本框 66"/>
          <p:cNvSpPr txBox="1"/>
          <p:nvPr/>
        </p:nvSpPr>
        <p:spPr>
          <a:xfrm>
            <a:off x="4404995" y="5507355"/>
            <a:ext cx="605155" cy="553085"/>
          </a:xfrm>
          <a:prstGeom prst="rect">
            <a:avLst/>
          </a:prstGeom>
          <a:noFill/>
        </p:spPr>
        <p:txBody>
          <a:bodyPr wrap="square" rtlCol="0">
            <a:spAutoFit/>
          </a:bodyPr>
          <a:lstStyle/>
          <a:p>
            <a:r>
              <a:rPr lang="zh-CN" altLang="en-US" sz="1000" dirty="0">
                <a:solidFill>
                  <a:schemeClr val="accent2"/>
                </a:solidFill>
                <a:latin typeface="+mn-ea"/>
                <a:ea typeface="+mn-ea"/>
              </a:rPr>
              <a:t>咖啡廳面積</a:t>
            </a:r>
            <a:r>
              <a:rPr lang="en-US" altLang="zh-CN" sz="1000" dirty="0">
                <a:solidFill>
                  <a:schemeClr val="accent2"/>
                </a:solidFill>
                <a:latin typeface="+mn-ea"/>
                <a:ea typeface="+mn-ea"/>
              </a:rPr>
              <a:t>62</a:t>
            </a:r>
            <a:r>
              <a:rPr lang="zh-CN" altLang="en-US" sz="1000" dirty="0">
                <a:solidFill>
                  <a:schemeClr val="accent2"/>
                </a:solidFill>
                <a:latin typeface="+mn-ea"/>
                <a:ea typeface="+mn-ea"/>
              </a:rPr>
              <a:t>平方米</a:t>
            </a:r>
            <a:endParaRPr lang="zh-CN" altLang="en-US" sz="1000" dirty="0">
              <a:solidFill>
                <a:schemeClr val="accent2"/>
              </a:solidFill>
              <a:latin typeface="+mn-ea"/>
              <a:ea typeface="+mn-ea"/>
            </a:endParaRPr>
          </a:p>
        </p:txBody>
      </p:sp>
      <p:sp>
        <p:nvSpPr>
          <p:cNvPr id="68" name="矩形 67"/>
          <p:cNvSpPr/>
          <p:nvPr/>
        </p:nvSpPr>
        <p:spPr>
          <a:xfrm>
            <a:off x="4990465" y="4603750"/>
            <a:ext cx="1949450" cy="1494155"/>
          </a:xfrm>
          <a:prstGeom prst="rect">
            <a:avLst/>
          </a:prstGeom>
          <a:solidFill>
            <a:schemeClr val="tx2">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p:cNvSpPr txBox="1"/>
          <p:nvPr/>
        </p:nvSpPr>
        <p:spPr>
          <a:xfrm>
            <a:off x="5302885" y="5028565"/>
            <a:ext cx="1409700" cy="645160"/>
          </a:xfrm>
          <a:prstGeom prst="rect">
            <a:avLst/>
          </a:prstGeom>
          <a:noFill/>
        </p:spPr>
        <p:txBody>
          <a:bodyPr wrap="square" rtlCol="0">
            <a:spAutoFit/>
          </a:bodyPr>
          <a:lstStyle/>
          <a:p>
            <a:r>
              <a:rPr lang="en-US" altLang="zh-CN" dirty="0">
                <a:solidFill>
                  <a:schemeClr val="bg1"/>
                </a:solidFill>
              </a:rPr>
              <a:t> </a:t>
            </a:r>
            <a:r>
              <a:rPr lang="zh-CN" altLang="en-US" dirty="0">
                <a:solidFill>
                  <a:schemeClr val="accent2"/>
                </a:solidFill>
                <a:latin typeface="+mn-ea"/>
                <a:ea typeface="+mn-ea"/>
              </a:rPr>
              <a:t>前廳面積</a:t>
            </a:r>
            <a:r>
              <a:rPr lang="en-US" altLang="zh-CN" dirty="0">
                <a:solidFill>
                  <a:schemeClr val="accent2"/>
                </a:solidFill>
                <a:latin typeface="+mn-ea"/>
                <a:ea typeface="+mn-ea"/>
              </a:rPr>
              <a:t>650</a:t>
            </a:r>
            <a:r>
              <a:rPr lang="zh-CN" altLang="en-US" dirty="0">
                <a:solidFill>
                  <a:schemeClr val="accent2"/>
                </a:solidFill>
                <a:latin typeface="+mn-ea"/>
                <a:ea typeface="+mn-ea"/>
              </a:rPr>
              <a:t>平方米</a:t>
            </a:r>
            <a:endParaRPr lang="zh-CN" altLang="en-US" dirty="0">
              <a:solidFill>
                <a:schemeClr val="accent2"/>
              </a:solidFill>
              <a:latin typeface="+mn-ea"/>
              <a:ea typeface="+mn-ea"/>
            </a:endParaRPr>
          </a:p>
        </p:txBody>
      </p:sp>
      <p:sp>
        <p:nvSpPr>
          <p:cNvPr id="70" name="矩形 69"/>
          <p:cNvSpPr/>
          <p:nvPr/>
        </p:nvSpPr>
        <p:spPr>
          <a:xfrm>
            <a:off x="6919595" y="1804670"/>
            <a:ext cx="4384040" cy="4293235"/>
          </a:xfrm>
          <a:prstGeom prst="rect">
            <a:avLst/>
          </a:prstGeom>
          <a:solidFill>
            <a:schemeClr val="tx2">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70"/>
          <p:cNvSpPr txBox="1"/>
          <p:nvPr/>
        </p:nvSpPr>
        <p:spPr>
          <a:xfrm>
            <a:off x="8474075" y="3412490"/>
            <a:ext cx="1483360" cy="645160"/>
          </a:xfrm>
          <a:prstGeom prst="rect">
            <a:avLst/>
          </a:prstGeom>
          <a:noFill/>
        </p:spPr>
        <p:txBody>
          <a:bodyPr wrap="square" rtlCol="0">
            <a:spAutoFit/>
          </a:bodyPr>
          <a:lstStyle/>
          <a:p>
            <a:r>
              <a:rPr lang="zh-CN" altLang="en-US" dirty="0">
                <a:solidFill>
                  <a:schemeClr val="accent2"/>
                </a:solidFill>
                <a:latin typeface="+mn-ea"/>
                <a:ea typeface="+mn-ea"/>
              </a:rPr>
              <a:t>體驗館面積</a:t>
            </a:r>
            <a:r>
              <a:rPr lang="en-US" altLang="zh-CN" dirty="0">
                <a:solidFill>
                  <a:schemeClr val="accent2"/>
                </a:solidFill>
                <a:latin typeface="+mn-ea"/>
                <a:ea typeface="+mn-ea"/>
              </a:rPr>
              <a:t>4570</a:t>
            </a:r>
            <a:r>
              <a:rPr lang="zh-CN" altLang="en-US" dirty="0">
                <a:solidFill>
                  <a:schemeClr val="accent2"/>
                </a:solidFill>
                <a:latin typeface="+mn-ea"/>
                <a:ea typeface="+mn-ea"/>
              </a:rPr>
              <a:t>平方米</a:t>
            </a:r>
            <a:endParaRPr lang="zh-CN" altLang="en-US" dirty="0">
              <a:solidFill>
                <a:schemeClr val="accent2"/>
              </a:solidFill>
              <a:latin typeface="+mn-ea"/>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800" advTm="14024">
        <p14:prism dir="d" isInverted="1"/>
      </p:transition>
    </mc:Choice>
    <mc:Fallback>
      <p:transition spd="slow" advTm="14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childTnLst>
                          </p:cTn>
                        </p:par>
                        <p:par>
                          <p:cTn id="12" fill="hold">
                            <p:stCondLst>
                              <p:cond delay="519"/>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0"/>
                                        </p:tgtEl>
                                        <p:attrNameLst>
                                          <p:attrName>ppt_y</p:attrName>
                                        </p:attrNameLst>
                                      </p:cBhvr>
                                      <p:tavLst>
                                        <p:tav tm="0">
                                          <p:val>
                                            <p:strVal val="#ppt_y"/>
                                          </p:val>
                                        </p:tav>
                                        <p:tav tm="100000">
                                          <p:val>
                                            <p:strVal val="#ppt_y"/>
                                          </p:val>
                                        </p:tav>
                                      </p:tavLst>
                                    </p:anim>
                                    <p:anim calcmode="lin" valueType="num">
                                      <p:cBhvr>
                                        <p:cTn id="17"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smtClean="0">
                <a:solidFill>
                  <a:schemeClr val="accent2"/>
                </a:solidFill>
                <a:latin typeface="微软雅黑" panose="020B0503020204020204" pitchFamily="34" charset="-122"/>
                <a:ea typeface="微软雅黑" panose="020B0503020204020204" pitchFamily="34" charset="-122"/>
              </a:rPr>
              <a:t>資質</a:t>
            </a:r>
            <a:r>
              <a:rPr lang="zh-CN" altLang="en-US" sz="2800" dirty="0">
                <a:solidFill>
                  <a:schemeClr val="accent2"/>
                </a:solidFill>
                <a:latin typeface="微软雅黑" panose="020B0503020204020204" pitchFamily="34" charset="-122"/>
                <a:ea typeface="微软雅黑" panose="020B0503020204020204" pitchFamily="34" charset="-122"/>
              </a:rPr>
              <a:t>完善</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a:t>
            </a:r>
            <a:r>
              <a:rPr lang="en-US" altLang="zh-CN" dirty="0" smtClean="0">
                <a:solidFill>
                  <a:schemeClr val="accent2"/>
                </a:solidFill>
              </a:rPr>
              <a:t>2</a:t>
            </a:r>
            <a:endParaRPr lang="zh-CN" altLang="en-US" dirty="0">
              <a:solidFill>
                <a:schemeClr val="accent2"/>
              </a:solidFill>
            </a:endParaRPr>
          </a:p>
        </p:txBody>
      </p:sp>
      <p:sp>
        <p:nvSpPr>
          <p:cNvPr id="30" name="TextBox 29"/>
          <p:cNvSpPr txBox="1"/>
          <p:nvPr/>
        </p:nvSpPr>
        <p:spPr>
          <a:xfrm>
            <a:off x="6033689" y="2891815"/>
            <a:ext cx="807843" cy="829945"/>
          </a:xfrm>
          <a:prstGeom prst="rect">
            <a:avLst/>
          </a:prstGeom>
          <a:noFill/>
        </p:spPr>
        <p:txBody>
          <a:bodyPr wrap="square" rtlCol="0">
            <a:spAutoFit/>
          </a:bodyPr>
          <a:lstStyle/>
          <a:p>
            <a:r>
              <a:rPr lang="zh-CN" altLang="en-US" sz="2400" dirty="0">
                <a:solidFill>
                  <a:schemeClr val="accent2"/>
                </a:solidFill>
                <a:latin typeface="+mn-ea"/>
                <a:ea typeface="+mn-ea"/>
              </a:rPr>
              <a:t>企業宗旨</a:t>
            </a:r>
            <a:endParaRPr lang="zh-CN" altLang="en-US" sz="2400" dirty="0">
              <a:solidFill>
                <a:schemeClr val="accent2"/>
              </a:solidFill>
              <a:latin typeface="+mn-ea"/>
              <a:ea typeface="+mn-ea"/>
            </a:endParaRPr>
          </a:p>
        </p:txBody>
      </p:sp>
      <p:sp>
        <p:nvSpPr>
          <p:cNvPr id="65" name="文本框 64"/>
          <p:cNvSpPr txBox="1"/>
          <p:nvPr/>
        </p:nvSpPr>
        <p:spPr>
          <a:xfrm>
            <a:off x="5266690" y="2881630"/>
            <a:ext cx="1483360" cy="645160"/>
          </a:xfrm>
          <a:prstGeom prst="rect">
            <a:avLst/>
          </a:prstGeom>
          <a:noFill/>
        </p:spPr>
        <p:txBody>
          <a:bodyPr wrap="square" rtlCol="0">
            <a:spAutoFit/>
          </a:bodyPr>
          <a:lstStyle/>
          <a:p>
            <a:r>
              <a:rPr lang="zh-CN" altLang="en-US" dirty="0">
                <a:solidFill>
                  <a:schemeClr val="accent2"/>
                </a:solidFill>
                <a:latin typeface="+mn-ea"/>
                <a:ea typeface="+mn-ea"/>
              </a:rPr>
              <a:t>體育館面積</a:t>
            </a:r>
            <a:r>
              <a:rPr lang="en-US" altLang="zh-CN" dirty="0">
                <a:solidFill>
                  <a:schemeClr val="accent2"/>
                </a:solidFill>
                <a:latin typeface="+mn-ea"/>
                <a:ea typeface="+mn-ea"/>
              </a:rPr>
              <a:t>1319</a:t>
            </a:r>
            <a:r>
              <a:rPr lang="zh-CN" altLang="en-US" dirty="0">
                <a:solidFill>
                  <a:schemeClr val="accent2"/>
                </a:solidFill>
                <a:latin typeface="+mn-ea"/>
                <a:ea typeface="+mn-ea"/>
              </a:rPr>
              <a:t>平方米</a:t>
            </a:r>
            <a:endParaRPr lang="zh-CN" altLang="en-US" dirty="0">
              <a:solidFill>
                <a:schemeClr val="accent2"/>
              </a:solidFill>
              <a:latin typeface="+mn-ea"/>
              <a:ea typeface="+mn-ea"/>
            </a:endParaRPr>
          </a:p>
        </p:txBody>
      </p:sp>
      <p:sp>
        <p:nvSpPr>
          <p:cNvPr id="66" name="文本框 65"/>
          <p:cNvSpPr txBox="1"/>
          <p:nvPr/>
        </p:nvSpPr>
        <p:spPr>
          <a:xfrm>
            <a:off x="4404995" y="4702175"/>
            <a:ext cx="605155" cy="706755"/>
          </a:xfrm>
          <a:prstGeom prst="rect">
            <a:avLst/>
          </a:prstGeom>
          <a:noFill/>
        </p:spPr>
        <p:txBody>
          <a:bodyPr wrap="square" rtlCol="0">
            <a:spAutoFit/>
          </a:bodyPr>
          <a:lstStyle/>
          <a:p>
            <a:r>
              <a:rPr lang="zh-CN" altLang="en-US" sz="1000" dirty="0">
                <a:solidFill>
                  <a:schemeClr val="accent2"/>
                </a:solidFill>
                <a:latin typeface="+mn-ea"/>
                <a:ea typeface="+mn-ea"/>
              </a:rPr>
              <a:t>紅十字會面</a:t>
            </a:r>
            <a:endParaRPr lang="zh-CN" altLang="en-US" sz="1000" dirty="0">
              <a:solidFill>
                <a:schemeClr val="accent2"/>
              </a:solidFill>
              <a:latin typeface="+mn-ea"/>
              <a:ea typeface="+mn-ea"/>
            </a:endParaRPr>
          </a:p>
          <a:p>
            <a:r>
              <a:rPr lang="zh-CN" altLang="en-US" sz="1000" dirty="0">
                <a:solidFill>
                  <a:schemeClr val="accent2"/>
                </a:solidFill>
                <a:latin typeface="+mn-ea"/>
                <a:ea typeface="+mn-ea"/>
              </a:rPr>
              <a:t>積</a:t>
            </a:r>
            <a:r>
              <a:rPr lang="en-US" altLang="zh-CN" sz="1000" dirty="0">
                <a:solidFill>
                  <a:schemeClr val="accent2"/>
                </a:solidFill>
                <a:latin typeface="+mn-ea"/>
                <a:ea typeface="+mn-ea"/>
              </a:rPr>
              <a:t>125</a:t>
            </a:r>
            <a:r>
              <a:rPr lang="zh-CN" altLang="en-US" sz="1000" dirty="0">
                <a:solidFill>
                  <a:schemeClr val="accent2"/>
                </a:solidFill>
                <a:latin typeface="+mn-ea"/>
                <a:ea typeface="+mn-ea"/>
              </a:rPr>
              <a:t>平方米</a:t>
            </a:r>
            <a:endParaRPr lang="zh-CN" altLang="en-US" sz="1000" dirty="0">
              <a:solidFill>
                <a:schemeClr val="accent2"/>
              </a:solidFill>
              <a:latin typeface="+mn-ea"/>
              <a:ea typeface="+mn-ea"/>
            </a:endParaRPr>
          </a:p>
        </p:txBody>
      </p:sp>
      <p:sp>
        <p:nvSpPr>
          <p:cNvPr id="69" name="文本框 68"/>
          <p:cNvSpPr txBox="1"/>
          <p:nvPr/>
        </p:nvSpPr>
        <p:spPr>
          <a:xfrm>
            <a:off x="5302885" y="5028565"/>
            <a:ext cx="1409700" cy="645160"/>
          </a:xfrm>
          <a:prstGeom prst="rect">
            <a:avLst/>
          </a:prstGeom>
          <a:noFill/>
        </p:spPr>
        <p:txBody>
          <a:bodyPr wrap="square" rtlCol="0">
            <a:spAutoFit/>
          </a:bodyPr>
          <a:lstStyle/>
          <a:p>
            <a:r>
              <a:rPr lang="en-US" altLang="zh-CN" dirty="0">
                <a:solidFill>
                  <a:schemeClr val="bg1"/>
                </a:solidFill>
              </a:rPr>
              <a:t> </a:t>
            </a:r>
            <a:r>
              <a:rPr lang="zh-CN" altLang="en-US" dirty="0">
                <a:solidFill>
                  <a:schemeClr val="accent2"/>
                </a:solidFill>
                <a:latin typeface="+mn-ea"/>
                <a:ea typeface="+mn-ea"/>
              </a:rPr>
              <a:t>前廳面積</a:t>
            </a:r>
            <a:r>
              <a:rPr lang="en-US" altLang="zh-CN" dirty="0">
                <a:solidFill>
                  <a:schemeClr val="accent2"/>
                </a:solidFill>
                <a:latin typeface="+mn-ea"/>
                <a:ea typeface="+mn-ea"/>
              </a:rPr>
              <a:t>650</a:t>
            </a:r>
            <a:r>
              <a:rPr lang="zh-CN" altLang="en-US" dirty="0">
                <a:solidFill>
                  <a:schemeClr val="accent2"/>
                </a:solidFill>
                <a:latin typeface="+mn-ea"/>
                <a:ea typeface="+mn-ea"/>
              </a:rPr>
              <a:t>平方米</a:t>
            </a:r>
            <a:endParaRPr lang="zh-CN" altLang="en-US" dirty="0">
              <a:solidFill>
                <a:schemeClr val="accent2"/>
              </a:solidFill>
              <a:latin typeface="+mn-ea"/>
              <a:ea typeface="+mn-ea"/>
            </a:endParaRPr>
          </a:p>
        </p:txBody>
      </p:sp>
      <p:pic>
        <p:nvPicPr>
          <p:cNvPr id="28" name="图片 27" descr="C:\Users\Administrator.PC-201712151409\Desktop\图片\5b106b3cb023dd5b6a8dfdf14a0c51c.jpg5b106b3cb023dd5b6a8dfdf14a0c51c"/>
          <p:cNvPicPr>
            <a:picLocks noChangeAspect="1"/>
          </p:cNvPicPr>
          <p:nvPr/>
        </p:nvPicPr>
        <p:blipFill>
          <a:blip r:embed="rId1" cstate="print"/>
          <a:srcRect/>
          <a:stretch>
            <a:fillRect/>
          </a:stretch>
        </p:blipFill>
        <p:spPr>
          <a:xfrm>
            <a:off x="6199930" y="1114163"/>
            <a:ext cx="2670175" cy="2006998"/>
          </a:xfrm>
          <a:prstGeom prst="rect">
            <a:avLst/>
          </a:prstGeom>
          <a:ln>
            <a:noFill/>
          </a:ln>
          <a:effectLst>
            <a:outerShdw blurRad="190500" algn="tl" rotWithShape="0">
              <a:srgbClr val="000000">
                <a:alpha val="70000"/>
              </a:srgbClr>
            </a:outerShdw>
          </a:effectLst>
        </p:spPr>
      </p:pic>
      <p:pic>
        <p:nvPicPr>
          <p:cNvPr id="29" name="图片 28" descr="C:\Users\Administrator.PC-201712151409\Desktop\图片\8761f8ff1c89f030a97e7f60fe10de8.jpg8761f8ff1c89f030a97e7f60fe10de8"/>
          <p:cNvPicPr>
            <a:picLocks noChangeAspect="1"/>
          </p:cNvPicPr>
          <p:nvPr/>
        </p:nvPicPr>
        <p:blipFill>
          <a:blip r:embed="rId2" cstate="print"/>
          <a:srcRect/>
          <a:stretch>
            <a:fillRect/>
          </a:stretch>
        </p:blipFill>
        <p:spPr>
          <a:xfrm>
            <a:off x="3367405" y="1098550"/>
            <a:ext cx="2760980" cy="2014220"/>
          </a:xfrm>
          <a:prstGeom prst="rect">
            <a:avLst/>
          </a:prstGeom>
          <a:ln>
            <a:noFill/>
          </a:ln>
          <a:effectLst>
            <a:outerShdw blurRad="190500" algn="tl" rotWithShape="0">
              <a:srgbClr val="000000">
                <a:alpha val="70000"/>
              </a:srgbClr>
            </a:outerShdw>
          </a:effectLst>
        </p:spPr>
      </p:pic>
      <p:pic>
        <p:nvPicPr>
          <p:cNvPr id="31" name="图片 30" descr="IMG_8117"/>
          <p:cNvPicPr>
            <a:picLocks noChangeAspect="1"/>
          </p:cNvPicPr>
          <p:nvPr/>
        </p:nvPicPr>
        <p:blipFill>
          <a:blip r:embed="rId3" cstate="screen"/>
          <a:srcRect/>
          <a:stretch>
            <a:fillRect/>
          </a:stretch>
        </p:blipFill>
        <p:spPr>
          <a:xfrm>
            <a:off x="613410" y="3307080"/>
            <a:ext cx="11003280" cy="2376170"/>
          </a:xfrm>
          <a:prstGeom prst="rect">
            <a:avLst/>
          </a:prstGeom>
          <a:ln>
            <a:noFill/>
          </a:ln>
          <a:effectLst>
            <a:outerShdw blurRad="190500" algn="tl" rotWithShape="0">
              <a:srgbClr val="000000">
                <a:alpha val="70000"/>
              </a:srgbClr>
            </a:outerShdw>
          </a:effectLst>
        </p:spPr>
      </p:pic>
      <p:pic>
        <p:nvPicPr>
          <p:cNvPr id="32" name="图片 4" descr="C:\Users\Administrator\Desktop\教育部.jpg教育部"/>
          <p:cNvPicPr>
            <a:picLocks noChangeAspect="1" noChangeArrowheads="1"/>
          </p:cNvPicPr>
          <p:nvPr/>
        </p:nvPicPr>
        <p:blipFill>
          <a:blip r:embed="rId4" cstate="screen"/>
          <a:srcRect/>
          <a:stretch>
            <a:fillRect/>
          </a:stretch>
        </p:blipFill>
        <p:spPr bwMode="auto">
          <a:xfrm>
            <a:off x="613410" y="1114425"/>
            <a:ext cx="2682240" cy="1989455"/>
          </a:xfrm>
          <a:prstGeom prst="rect">
            <a:avLst/>
          </a:prstGeom>
          <a:ln>
            <a:noFill/>
          </a:ln>
          <a:effectLst>
            <a:outerShdw blurRad="292100" dist="139700" dir="2700000" algn="tl" rotWithShape="0">
              <a:srgbClr val="333333">
                <a:alpha val="65000"/>
              </a:srgbClr>
            </a:outerShdw>
          </a:effectLst>
        </p:spPr>
      </p:pic>
      <p:sp>
        <p:nvSpPr>
          <p:cNvPr id="2" name="矩形 1"/>
          <p:cNvSpPr/>
          <p:nvPr/>
        </p:nvSpPr>
        <p:spPr>
          <a:xfrm>
            <a:off x="2858021" y="5786888"/>
            <a:ext cx="6624736" cy="645160"/>
          </a:xfrm>
          <a:prstGeom prst="rect">
            <a:avLst/>
          </a:prstGeom>
        </p:spPr>
        <p:txBody>
          <a:bodyPr wrap="square">
            <a:spAutoFit/>
          </a:bodyPr>
          <a:lstStyle/>
          <a:p>
            <a:pPr algn="ctr"/>
            <a:r>
              <a:rPr lang="zh-CN" altLang="zh-CN" dirty="0">
                <a:latin typeface="+mn-ea"/>
                <a:ea typeface="+mn-ea"/>
              </a:rPr>
              <a:t>在</a:t>
            </a:r>
            <a:r>
              <a:rPr lang="zh-CN" altLang="en-US" dirty="0">
                <a:latin typeface="+mn-ea"/>
                <a:ea typeface="+mn-ea"/>
              </a:rPr>
              <a:t>北京</a:t>
            </a:r>
            <a:r>
              <a:rPr lang="zh-CN" altLang="zh-CN" dirty="0">
                <a:latin typeface="+mn-ea"/>
                <a:ea typeface="+mn-ea"/>
              </a:rPr>
              <a:t>總部成立了教育部出國留學中心、國家漢辦（孔子學院）、北京市教委、地震局等單位的“公共安全培訓基地”；</a:t>
            </a:r>
            <a:endParaRPr lang="zh-CN" altLang="en-US" dirty="0">
              <a:latin typeface="+mn-ea"/>
              <a:ea typeface="+mn-ea"/>
            </a:endParaRPr>
          </a:p>
        </p:txBody>
      </p:sp>
      <p:pic>
        <p:nvPicPr>
          <p:cNvPr id="3" name="图片 2" descr="C:\Users\Administrator.PC-201712151409\Desktop\图片\8c6d566d48471763aa6696f70af8ed8.jpg8c6d566d48471763aa6696f70af8ed8"/>
          <p:cNvPicPr>
            <a:picLocks noChangeAspect="1"/>
          </p:cNvPicPr>
          <p:nvPr/>
        </p:nvPicPr>
        <p:blipFill>
          <a:blip r:embed="rId5" cstate="print"/>
          <a:srcRect/>
          <a:stretch>
            <a:fillRect/>
          </a:stretch>
        </p:blipFill>
        <p:spPr>
          <a:xfrm>
            <a:off x="8957418" y="1105273"/>
            <a:ext cx="2659380" cy="2006998"/>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800" advTm="14024">
        <p14:prism dir="d" isInverted="1"/>
      </p:transition>
    </mc:Choice>
    <mc:Fallback>
      <p:transition spd="slow" advTm="14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childTnLst>
                          </p:cTn>
                        </p:par>
                        <p:par>
                          <p:cTn id="12" fill="hold">
                            <p:stCondLst>
                              <p:cond delay="519"/>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0"/>
                                        </p:tgtEl>
                                        <p:attrNameLst>
                                          <p:attrName>ppt_y</p:attrName>
                                        </p:attrNameLst>
                                      </p:cBhvr>
                                      <p:tavLst>
                                        <p:tav tm="0">
                                          <p:val>
                                            <p:strVal val="#ppt_y"/>
                                          </p:val>
                                        </p:tav>
                                        <p:tav tm="100000">
                                          <p:val>
                                            <p:strVal val="#ppt_y"/>
                                          </p:val>
                                        </p:tav>
                                      </p:tavLst>
                                    </p:anim>
                                    <p:anim calcmode="lin" valueType="num">
                                      <p:cBhvr>
                                        <p:cTn id="17"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smtClean="0">
                <a:solidFill>
                  <a:schemeClr val="accent2"/>
                </a:solidFill>
                <a:latin typeface="微软雅黑" panose="020B0503020204020204" pitchFamily="34" charset="-122"/>
                <a:ea typeface="微软雅黑" panose="020B0503020204020204" pitchFamily="34" charset="-122"/>
              </a:rPr>
              <a:t>師資</a:t>
            </a:r>
            <a:r>
              <a:rPr lang="zh-CN" altLang="en-US" sz="2800" dirty="0">
                <a:solidFill>
                  <a:schemeClr val="accent2"/>
                </a:solidFill>
                <a:latin typeface="微软雅黑" panose="020B0503020204020204" pitchFamily="34" charset="-122"/>
                <a:ea typeface="微软雅黑" panose="020B0503020204020204" pitchFamily="34" charset="-122"/>
              </a:rPr>
              <a:t>雄厚</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a:t>
            </a:r>
            <a:r>
              <a:rPr lang="en-US" altLang="zh-CN" dirty="0" smtClean="0">
                <a:solidFill>
                  <a:schemeClr val="accent2"/>
                </a:solidFill>
              </a:rPr>
              <a:t>2</a:t>
            </a:r>
            <a:endParaRPr lang="zh-CN" altLang="en-US" dirty="0">
              <a:solidFill>
                <a:schemeClr val="accent2"/>
              </a:solidFill>
            </a:endParaRPr>
          </a:p>
        </p:txBody>
      </p:sp>
      <p:sp>
        <p:nvSpPr>
          <p:cNvPr id="15" name="TextBox 14"/>
          <p:cNvSpPr txBox="1"/>
          <p:nvPr/>
        </p:nvSpPr>
        <p:spPr>
          <a:xfrm>
            <a:off x="3992871" y="2165350"/>
            <a:ext cx="792480" cy="337185"/>
          </a:xfrm>
          <a:prstGeom prst="rect">
            <a:avLst/>
          </a:prstGeom>
          <a:noFill/>
        </p:spPr>
        <p:txBody>
          <a:bodyPr wrap="none" rtlCol="0">
            <a:spAutoFit/>
          </a:bodyPr>
          <a:lstStyle/>
          <a:p>
            <a:r>
              <a:rPr lang="zh-CN" altLang="en-US" sz="1600" dirty="0">
                <a:solidFill>
                  <a:schemeClr val="accent2"/>
                </a:solidFill>
                <a:latin typeface="+mn-ea"/>
                <a:ea typeface="+mn-ea"/>
              </a:rPr>
              <a:t>個門店</a:t>
            </a:r>
            <a:endParaRPr lang="zh-CN" altLang="en-US" sz="1600" dirty="0">
              <a:solidFill>
                <a:schemeClr val="accent2"/>
              </a:solidFill>
              <a:latin typeface="+mn-ea"/>
              <a:ea typeface="+mn-ea"/>
            </a:endParaRPr>
          </a:p>
        </p:txBody>
      </p:sp>
      <p:sp>
        <p:nvSpPr>
          <p:cNvPr id="19" name="TextBox 18"/>
          <p:cNvSpPr txBox="1"/>
          <p:nvPr/>
        </p:nvSpPr>
        <p:spPr>
          <a:xfrm>
            <a:off x="3866133" y="3983517"/>
            <a:ext cx="1071880" cy="306705"/>
          </a:xfrm>
          <a:prstGeom prst="rect">
            <a:avLst/>
          </a:prstGeom>
          <a:noFill/>
        </p:spPr>
        <p:txBody>
          <a:bodyPr wrap="none" rtlCol="0">
            <a:spAutoFit/>
          </a:bodyPr>
          <a:lstStyle/>
          <a:p>
            <a:r>
              <a:rPr lang="zh-CN" altLang="en-US" sz="1400" dirty="0">
                <a:solidFill>
                  <a:schemeClr val="accent2"/>
                </a:solidFill>
                <a:latin typeface="+mn-ea"/>
                <a:ea typeface="+mn-ea"/>
              </a:rPr>
              <a:t>個服務中心</a:t>
            </a:r>
            <a:endParaRPr lang="zh-CN" altLang="en-US" sz="1400" dirty="0">
              <a:solidFill>
                <a:schemeClr val="accent2"/>
              </a:solidFill>
              <a:latin typeface="+mn-ea"/>
              <a:ea typeface="+mn-ea"/>
            </a:endParaRPr>
          </a:p>
        </p:txBody>
      </p:sp>
      <p:sp>
        <p:nvSpPr>
          <p:cNvPr id="20" name="TextBox 19"/>
          <p:cNvSpPr txBox="1"/>
          <p:nvPr/>
        </p:nvSpPr>
        <p:spPr>
          <a:xfrm>
            <a:off x="3992871" y="5939908"/>
            <a:ext cx="894080" cy="306705"/>
          </a:xfrm>
          <a:prstGeom prst="rect">
            <a:avLst/>
          </a:prstGeom>
          <a:noFill/>
        </p:spPr>
        <p:txBody>
          <a:bodyPr wrap="none" rtlCol="0">
            <a:spAutoFit/>
          </a:bodyPr>
          <a:lstStyle/>
          <a:p>
            <a:r>
              <a:rPr lang="zh-CN" altLang="en-US" sz="1400">
                <a:solidFill>
                  <a:schemeClr val="accent2"/>
                </a:solidFill>
                <a:latin typeface="+mn-ea"/>
                <a:ea typeface="+mn-ea"/>
              </a:rPr>
              <a:t>個子公司</a:t>
            </a:r>
            <a:endParaRPr lang="zh-CN" altLang="en-US" sz="1400" dirty="0">
              <a:solidFill>
                <a:schemeClr val="accent2"/>
              </a:solidFill>
              <a:latin typeface="+mn-ea"/>
              <a:ea typeface="+mn-ea"/>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94339" y="797675"/>
            <a:ext cx="2376450" cy="2376450"/>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3295" y="797675"/>
            <a:ext cx="2376450" cy="2376450"/>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3295" y="3416212"/>
            <a:ext cx="2376450" cy="2376450"/>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8817" y="3416213"/>
            <a:ext cx="2376450" cy="2376450"/>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8817" y="798246"/>
            <a:ext cx="2376450" cy="2376450"/>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4338" y="3428814"/>
            <a:ext cx="2376450" cy="2376450"/>
          </a:xfrm>
          <a:prstGeom prst="rect">
            <a:avLst/>
          </a:prstGeom>
        </p:spPr>
      </p:pic>
      <p:sp>
        <p:nvSpPr>
          <p:cNvPr id="18" name="矩形 17"/>
          <p:cNvSpPr/>
          <p:nvPr/>
        </p:nvSpPr>
        <p:spPr>
          <a:xfrm>
            <a:off x="1848589" y="5849183"/>
            <a:ext cx="8210231" cy="768350"/>
          </a:xfrm>
          <a:prstGeom prst="rect">
            <a:avLst/>
          </a:prstGeom>
        </p:spPr>
        <p:txBody>
          <a:bodyPr wrap="square">
            <a:spAutoFit/>
          </a:bodyPr>
          <a:lstStyle/>
          <a:p>
            <a:pPr algn="just">
              <a:spcBef>
                <a:spcPts val="1300"/>
              </a:spcBef>
              <a:spcAft>
                <a:spcPts val="1300"/>
              </a:spcAft>
            </a:pPr>
            <a:r>
              <a:rPr lang="zh-CN" altLang="zh-CN" sz="1400" kern="100" dirty="0" smtClean="0">
                <a:solidFill>
                  <a:srgbClr val="000000"/>
                </a:solidFill>
                <a:latin typeface="+mn-ea"/>
                <a:ea typeface="+mn-ea"/>
                <a:cs typeface="黑体" panose="02010609060101010101" charset="-122"/>
              </a:rPr>
              <a:t>培訓</a:t>
            </a:r>
            <a:r>
              <a:rPr lang="zh-CN" altLang="zh-CN" sz="1400" kern="100" dirty="0">
                <a:solidFill>
                  <a:srgbClr val="000000"/>
                </a:solidFill>
                <a:latin typeface="+mn-ea"/>
                <a:ea typeface="+mn-ea"/>
                <a:cs typeface="黑体" panose="02010609060101010101" charset="-122"/>
              </a:rPr>
              <a:t>教官均來自退役特種兵和維和部隊</a:t>
            </a:r>
            <a:r>
              <a:rPr lang="zh-CN" altLang="zh-CN" sz="1400" kern="100" dirty="0" smtClean="0">
                <a:solidFill>
                  <a:srgbClr val="000000"/>
                </a:solidFill>
                <a:latin typeface="+mn-ea"/>
                <a:ea typeface="+mn-ea"/>
                <a:cs typeface="黑体" panose="02010609060101010101" charset="-122"/>
              </a:rPr>
              <a:t>，接受</a:t>
            </a:r>
            <a:r>
              <a:rPr lang="zh-CN" altLang="zh-CN" sz="1400" kern="100" dirty="0">
                <a:solidFill>
                  <a:srgbClr val="000000"/>
                </a:solidFill>
                <a:latin typeface="+mn-ea"/>
                <a:ea typeface="+mn-ea"/>
                <a:cs typeface="黑体" panose="02010609060101010101" charset="-122"/>
              </a:rPr>
              <a:t>了英國、法國、以色列等國內外頂級安保專家團隊講授的高級安保培訓課程培訓，通過</a:t>
            </a:r>
            <a:r>
              <a:rPr lang="en-US" altLang="zh-CN" sz="1400" kern="100" dirty="0">
                <a:solidFill>
                  <a:srgbClr val="000000"/>
                </a:solidFill>
                <a:latin typeface="+mn-ea"/>
                <a:ea typeface="+mn-ea"/>
                <a:cs typeface="黑体" panose="02010609060101010101" charset="-122"/>
              </a:rPr>
              <a:t>30</a:t>
            </a:r>
            <a:r>
              <a:rPr lang="zh-CN" altLang="zh-CN" sz="1400" kern="100" dirty="0">
                <a:solidFill>
                  <a:srgbClr val="000000"/>
                </a:solidFill>
                <a:latin typeface="+mn-ea"/>
                <a:ea typeface="+mn-ea"/>
                <a:cs typeface="黑体" panose="02010609060101010101" charset="-122"/>
              </a:rPr>
              <a:t>餘項淘汰率超過</a:t>
            </a:r>
            <a:r>
              <a:rPr lang="en-US" altLang="zh-CN" sz="1400" kern="100" dirty="0">
                <a:solidFill>
                  <a:srgbClr val="000000"/>
                </a:solidFill>
                <a:latin typeface="+mn-ea"/>
                <a:ea typeface="+mn-ea"/>
                <a:cs typeface="黑体" panose="02010609060101010101" charset="-122"/>
              </a:rPr>
              <a:t>30%</a:t>
            </a:r>
            <a:r>
              <a:rPr lang="zh-CN" altLang="zh-CN" sz="1400" kern="100" dirty="0">
                <a:solidFill>
                  <a:srgbClr val="000000"/>
                </a:solidFill>
                <a:latin typeface="+mn-ea"/>
                <a:ea typeface="+mn-ea"/>
                <a:cs typeface="黑体" panose="02010609060101010101" charset="-122"/>
              </a:rPr>
              <a:t>的嚴格素質考核，持有國際、國內專業機構頒發的相關專業資質證書</a:t>
            </a:r>
            <a:r>
              <a:rPr lang="zh-CN" altLang="zh-CN" sz="1600" kern="100" dirty="0">
                <a:solidFill>
                  <a:srgbClr val="000000"/>
                </a:solidFill>
                <a:latin typeface="+mn-ea"/>
                <a:ea typeface="+mn-ea"/>
                <a:cs typeface="黑体" panose="02010609060101010101" charset="-122"/>
              </a:rPr>
              <a:t>。</a:t>
            </a:r>
            <a:endParaRPr lang="zh-CN" altLang="zh-CN" sz="2000" b="1" kern="100" dirty="0">
              <a:latin typeface="+mn-ea"/>
              <a:ea typeface="+mn-ea"/>
              <a:cs typeface="Times New Roman" panose="02020603050405020304" pitchFamily="18" charset="0"/>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800" advTm="11658">
        <p14:prism isInverted="1"/>
      </p:transition>
    </mc:Choice>
    <mc:Fallback>
      <p:transition spd="slow" advTm="116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childTnLst>
                          </p:cTn>
                        </p:par>
                        <p:par>
                          <p:cTn id="12" fill="hold">
                            <p:stCondLst>
                              <p:cond delay="519"/>
                            </p:stCondLst>
                            <p:childTnLst>
                              <p:par>
                                <p:cTn id="13" presetID="22"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par>
                          <p:cTn id="16" fill="hold">
                            <p:stCondLst>
                              <p:cond delay="1019"/>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par>
                          <p:cTn id="20" fill="hold">
                            <p:stCondLst>
                              <p:cond delay="1519"/>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5"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smtClean="0">
                <a:solidFill>
                  <a:schemeClr val="accent2"/>
                </a:solidFill>
                <a:latin typeface="微软雅黑" panose="020B0503020204020204" pitchFamily="34" charset="-122"/>
                <a:ea typeface="微软雅黑" panose="020B0503020204020204" pitchFamily="34" charset="-122"/>
              </a:rPr>
              <a:t>部分</a:t>
            </a:r>
            <a:r>
              <a:rPr lang="zh-CN" altLang="en-US" sz="2800" dirty="0">
                <a:solidFill>
                  <a:schemeClr val="accent2"/>
                </a:solidFill>
                <a:latin typeface="微软雅黑" panose="020B0503020204020204" pitchFamily="34" charset="-122"/>
                <a:ea typeface="微软雅黑" panose="020B0503020204020204" pitchFamily="34" charset="-122"/>
              </a:rPr>
              <a:t>合作單位</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a:t>
            </a:r>
            <a:r>
              <a:rPr lang="en-US" altLang="zh-CN" dirty="0" smtClean="0">
                <a:solidFill>
                  <a:schemeClr val="accent2"/>
                </a:solidFill>
              </a:rPr>
              <a:t>2</a:t>
            </a:r>
            <a:endParaRPr lang="zh-CN" altLang="en-US" dirty="0">
              <a:solidFill>
                <a:schemeClr val="accent2"/>
              </a:solidFill>
            </a:endParaRPr>
          </a:p>
        </p:txBody>
      </p:sp>
      <p:sp>
        <p:nvSpPr>
          <p:cNvPr id="15" name="TextBox 14"/>
          <p:cNvSpPr txBox="1"/>
          <p:nvPr/>
        </p:nvSpPr>
        <p:spPr>
          <a:xfrm>
            <a:off x="3992871" y="2165350"/>
            <a:ext cx="792480" cy="337185"/>
          </a:xfrm>
          <a:prstGeom prst="rect">
            <a:avLst/>
          </a:prstGeom>
          <a:noFill/>
        </p:spPr>
        <p:txBody>
          <a:bodyPr wrap="none" rtlCol="0">
            <a:spAutoFit/>
          </a:bodyPr>
          <a:lstStyle/>
          <a:p>
            <a:r>
              <a:rPr lang="zh-CN" altLang="en-US" sz="1600" dirty="0">
                <a:solidFill>
                  <a:schemeClr val="accent2"/>
                </a:solidFill>
                <a:latin typeface="+mn-ea"/>
                <a:ea typeface="+mn-ea"/>
              </a:rPr>
              <a:t>個門店</a:t>
            </a:r>
            <a:endParaRPr lang="zh-CN" altLang="en-US" sz="1600" dirty="0">
              <a:solidFill>
                <a:schemeClr val="accent2"/>
              </a:solidFill>
              <a:latin typeface="+mn-ea"/>
              <a:ea typeface="+mn-ea"/>
            </a:endParaRPr>
          </a:p>
        </p:txBody>
      </p:sp>
      <p:sp>
        <p:nvSpPr>
          <p:cNvPr id="20" name="TextBox 19"/>
          <p:cNvSpPr txBox="1"/>
          <p:nvPr/>
        </p:nvSpPr>
        <p:spPr>
          <a:xfrm>
            <a:off x="3992871" y="5939908"/>
            <a:ext cx="894080" cy="306705"/>
          </a:xfrm>
          <a:prstGeom prst="rect">
            <a:avLst/>
          </a:prstGeom>
          <a:noFill/>
        </p:spPr>
        <p:txBody>
          <a:bodyPr wrap="none" rtlCol="0">
            <a:spAutoFit/>
          </a:bodyPr>
          <a:lstStyle/>
          <a:p>
            <a:r>
              <a:rPr lang="zh-CN" altLang="en-US" sz="1400">
                <a:solidFill>
                  <a:schemeClr val="accent2"/>
                </a:solidFill>
                <a:latin typeface="+mn-ea"/>
                <a:ea typeface="+mn-ea"/>
              </a:rPr>
              <a:t>個子公司</a:t>
            </a:r>
            <a:endParaRPr lang="zh-CN" altLang="en-US" sz="1400" dirty="0">
              <a:solidFill>
                <a:schemeClr val="accent2"/>
              </a:solidFill>
              <a:latin typeface="+mn-ea"/>
              <a:ea typeface="+mn-ea"/>
            </a:endParaRPr>
          </a:p>
        </p:txBody>
      </p:sp>
      <p:pic>
        <p:nvPicPr>
          <p:cNvPr id="17" name="图片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02898" y="900330"/>
            <a:ext cx="4826248" cy="1181161"/>
          </a:xfrm>
          <a:prstGeom prst="rect">
            <a:avLst/>
          </a:prstGeom>
        </p:spPr>
      </p:pic>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9544" y="899691"/>
            <a:ext cx="3338837" cy="1318522"/>
          </a:xfrm>
          <a:prstGeom prst="rect">
            <a:avLst/>
          </a:prstGeom>
        </p:spPr>
      </p:pic>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87" y="891609"/>
            <a:ext cx="1685026" cy="1343542"/>
          </a:xfrm>
          <a:prstGeom prst="rect">
            <a:avLst/>
          </a:prstGeom>
        </p:spPr>
      </p:pic>
      <p:pic>
        <p:nvPicPr>
          <p:cNvPr id="32" name="图片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8213" y="2489616"/>
            <a:ext cx="1900933" cy="1520746"/>
          </a:xfrm>
          <a:prstGeom prst="rect">
            <a:avLst/>
          </a:prstGeom>
        </p:spPr>
      </p:pic>
      <p:pic>
        <p:nvPicPr>
          <p:cNvPr id="34" name="图片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96" y="2576696"/>
            <a:ext cx="2246926" cy="1493659"/>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2181" y="4558766"/>
            <a:ext cx="1975703" cy="1319634"/>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69634" y="4540581"/>
            <a:ext cx="1689064" cy="1266798"/>
          </a:xfrm>
          <a:prstGeom prst="rect">
            <a:avLst/>
          </a:prstGeom>
        </p:spPr>
      </p:pic>
      <p:pic>
        <p:nvPicPr>
          <p:cNvPr id="42" name="图片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052" y="4540581"/>
            <a:ext cx="3393523" cy="1323413"/>
          </a:xfrm>
          <a:prstGeom prst="rect">
            <a:avLst/>
          </a:prstGeom>
        </p:spPr>
      </p:pic>
      <p:pic>
        <p:nvPicPr>
          <p:cNvPr id="44" name="图片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0832" y="2585044"/>
            <a:ext cx="1946848" cy="1485311"/>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4490" y="4540581"/>
            <a:ext cx="2280235" cy="1266798"/>
          </a:xfrm>
          <a:prstGeom prst="rect">
            <a:avLst/>
          </a:prstGeom>
        </p:spPr>
      </p:pic>
      <p:pic>
        <p:nvPicPr>
          <p:cNvPr id="48" name="图片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70490" y="2503904"/>
            <a:ext cx="2545532" cy="1493659"/>
          </a:xfrm>
          <a:prstGeom prst="rect">
            <a:avLst/>
          </a:prstGeom>
        </p:spPr>
      </p:pic>
    </p:spTree>
    <p:custDataLst>
      <p:tags r:id="rId12"/>
    </p:custDataLst>
  </p:cSld>
  <p:clrMapOvr>
    <a:masterClrMapping/>
  </p:clrMapOvr>
  <mc:AlternateContent xmlns:mc="http://schemas.openxmlformats.org/markup-compatibility/2006">
    <mc:Choice xmlns:p14="http://schemas.microsoft.com/office/powerpoint/2010/main" Requires="p14">
      <p:transition spd="slow" p14:dur="800" advTm="11658">
        <p14:prism isInverted="1"/>
      </p:transition>
    </mc:Choice>
    <mc:Fallback>
      <p:transition spd="slow" advTm="116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childTnLst>
                          </p:cTn>
                        </p:par>
                        <p:par>
                          <p:cTn id="12" fill="hold">
                            <p:stCondLst>
                              <p:cond delay="600"/>
                            </p:stCondLst>
                            <p:childTnLst>
                              <p:par>
                                <p:cTn id="13" presetID="22"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par>
                          <p:cTn id="16" fill="hold">
                            <p:stCondLst>
                              <p:cond delay="1100"/>
                            </p:stCondLst>
                            <p:childTnLst>
                              <p:par>
                                <p:cTn id="17" presetID="22" presetClass="entr" presetSubtype="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5"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454497"/>
            <a:ext cx="12196800" cy="4403503"/>
          </a:xfrm>
          <a:prstGeom prst="rect">
            <a:avLst/>
          </a:prstGeom>
        </p:spPr>
      </p:pic>
      <p:grpSp>
        <p:nvGrpSpPr>
          <p:cNvPr id="8" name="组合 7"/>
          <p:cNvGrpSpPr/>
          <p:nvPr/>
        </p:nvGrpSpPr>
        <p:grpSpPr>
          <a:xfrm>
            <a:off x="4947444" y="1328709"/>
            <a:ext cx="2301875" cy="2308226"/>
            <a:chOff x="6609209" y="790981"/>
            <a:chExt cx="2301875" cy="2308226"/>
          </a:xfrm>
        </p:grpSpPr>
        <p:sp>
          <p:nvSpPr>
            <p:cNvPr id="9" name="Oval 5"/>
            <p:cNvSpPr>
              <a:spLocks noChangeArrowheads="1"/>
            </p:cNvSpPr>
            <p:nvPr/>
          </p:nvSpPr>
          <p:spPr bwMode="auto">
            <a:xfrm>
              <a:off x="6609209" y="790981"/>
              <a:ext cx="2301875" cy="230822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10" name="Freeform 6"/>
            <p:cNvSpPr>
              <a:spLocks noEditPoints="1"/>
            </p:cNvSpPr>
            <p:nvPr/>
          </p:nvSpPr>
          <p:spPr bwMode="auto">
            <a:xfrm>
              <a:off x="6733034" y="914806"/>
              <a:ext cx="2054225" cy="2058988"/>
            </a:xfrm>
            <a:custGeom>
              <a:avLst/>
              <a:gdLst>
                <a:gd name="T0" fmla="*/ 1653 w 3306"/>
                <a:gd name="T1" fmla="*/ 0 h 3306"/>
                <a:gd name="T2" fmla="*/ 3306 w 3306"/>
                <a:gd name="T3" fmla="*/ 1653 h 3306"/>
                <a:gd name="T4" fmla="*/ 1653 w 3306"/>
                <a:gd name="T5" fmla="*/ 3306 h 3306"/>
                <a:gd name="T6" fmla="*/ 0 w 3306"/>
                <a:gd name="T7" fmla="*/ 1653 h 3306"/>
                <a:gd name="T8" fmla="*/ 1653 w 3306"/>
                <a:gd name="T9" fmla="*/ 0 h 3306"/>
                <a:gd name="T10" fmla="*/ 1653 w 3306"/>
                <a:gd name="T11" fmla="*/ 112 h 3306"/>
                <a:gd name="T12" fmla="*/ 3193 w 3306"/>
                <a:gd name="T13" fmla="*/ 1653 h 3306"/>
                <a:gd name="T14" fmla="*/ 1653 w 3306"/>
                <a:gd name="T15" fmla="*/ 3193 h 3306"/>
                <a:gd name="T16" fmla="*/ 112 w 3306"/>
                <a:gd name="T17" fmla="*/ 1653 h 3306"/>
                <a:gd name="T18" fmla="*/ 1653 w 3306"/>
                <a:gd name="T19" fmla="*/ 112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6" h="3306">
                  <a:moveTo>
                    <a:pt x="1653" y="0"/>
                  </a:moveTo>
                  <a:cubicBezTo>
                    <a:pt x="2565" y="0"/>
                    <a:pt x="3306" y="740"/>
                    <a:pt x="3306" y="1653"/>
                  </a:cubicBezTo>
                  <a:cubicBezTo>
                    <a:pt x="3306" y="2565"/>
                    <a:pt x="2565" y="3306"/>
                    <a:pt x="1653" y="3306"/>
                  </a:cubicBezTo>
                  <a:cubicBezTo>
                    <a:pt x="740" y="3306"/>
                    <a:pt x="0" y="2565"/>
                    <a:pt x="0" y="1653"/>
                  </a:cubicBezTo>
                  <a:cubicBezTo>
                    <a:pt x="0" y="740"/>
                    <a:pt x="740" y="0"/>
                    <a:pt x="1653" y="0"/>
                  </a:cubicBezTo>
                  <a:close/>
                  <a:moveTo>
                    <a:pt x="1653" y="112"/>
                  </a:moveTo>
                  <a:cubicBezTo>
                    <a:pt x="2503" y="112"/>
                    <a:pt x="3193" y="802"/>
                    <a:pt x="3193" y="1653"/>
                  </a:cubicBezTo>
                  <a:cubicBezTo>
                    <a:pt x="3193" y="2503"/>
                    <a:pt x="2503" y="3193"/>
                    <a:pt x="1653" y="3193"/>
                  </a:cubicBezTo>
                  <a:cubicBezTo>
                    <a:pt x="802" y="3193"/>
                    <a:pt x="112" y="2503"/>
                    <a:pt x="112" y="1653"/>
                  </a:cubicBezTo>
                  <a:cubicBezTo>
                    <a:pt x="112" y="802"/>
                    <a:pt x="802" y="112"/>
                    <a:pt x="1653" y="112"/>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grpSp>
      <p:sp>
        <p:nvSpPr>
          <p:cNvPr id="13" name="TextBox 12"/>
          <p:cNvSpPr txBox="1"/>
          <p:nvPr/>
        </p:nvSpPr>
        <p:spPr>
          <a:xfrm>
            <a:off x="2969396" y="4211146"/>
            <a:ext cx="6257970" cy="829945"/>
          </a:xfrm>
          <a:prstGeom prst="rect">
            <a:avLst/>
          </a:prstGeom>
          <a:noFill/>
        </p:spPr>
        <p:txBody>
          <a:bodyPr wrap="square" rtlCol="0">
            <a:spAutoFit/>
          </a:bodyPr>
          <a:lstStyle/>
          <a:p>
            <a:pPr algn="ctr"/>
            <a:r>
              <a:rPr lang="zh-CN" altLang="en-US" sz="4800" b="1" dirty="0">
                <a:solidFill>
                  <a:schemeClr val="accent2"/>
                </a:solidFill>
                <a:latin typeface="微软雅黑" panose="020B0503020204020204" pitchFamily="34" charset="-122"/>
                <a:ea typeface="微软雅黑" panose="020B0503020204020204" pitchFamily="34" charset="-122"/>
              </a:rPr>
              <a:t>體驗區域介紹</a:t>
            </a:r>
            <a:endParaRPr lang="zh-CN" altLang="en-US" sz="4800" b="1" dirty="0">
              <a:solidFill>
                <a:schemeClr val="accent2"/>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bwMode="auto">
          <a:xfrm>
            <a:off x="2714005" y="3861048"/>
            <a:ext cx="6912768" cy="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Freeform 11"/>
          <p:cNvSpPr>
            <a:spLocks noEditPoints="1"/>
          </p:cNvSpPr>
          <p:nvPr/>
        </p:nvSpPr>
        <p:spPr bwMode="auto">
          <a:xfrm>
            <a:off x="5408859" y="1937983"/>
            <a:ext cx="1379044" cy="1089678"/>
          </a:xfrm>
          <a:custGeom>
            <a:avLst/>
            <a:gdLst>
              <a:gd name="T0" fmla="*/ 392 w 1065"/>
              <a:gd name="T1" fmla="*/ 422 h 834"/>
              <a:gd name="T2" fmla="*/ 544 w 1065"/>
              <a:gd name="T3" fmla="*/ 344 h 834"/>
              <a:gd name="T4" fmla="*/ 828 w 1065"/>
              <a:gd name="T5" fmla="*/ 296 h 834"/>
              <a:gd name="T6" fmla="*/ 907 w 1065"/>
              <a:gd name="T7" fmla="*/ 179 h 834"/>
              <a:gd name="T8" fmla="*/ 792 w 1065"/>
              <a:gd name="T9" fmla="*/ 259 h 834"/>
              <a:gd name="T10" fmla="*/ 543 w 1065"/>
              <a:gd name="T11" fmla="*/ 271 h 834"/>
              <a:gd name="T12" fmla="*/ 1065 w 1065"/>
              <a:gd name="T13" fmla="*/ 111 h 834"/>
              <a:gd name="T14" fmla="*/ 647 w 1065"/>
              <a:gd name="T15" fmla="*/ 44 h 834"/>
              <a:gd name="T16" fmla="*/ 607 w 1065"/>
              <a:gd name="T17" fmla="*/ 0 h 834"/>
              <a:gd name="T18" fmla="*/ 214 w 1065"/>
              <a:gd name="T19" fmla="*/ 44 h 834"/>
              <a:gd name="T20" fmla="*/ 243 w 1065"/>
              <a:gd name="T21" fmla="*/ 111 h 834"/>
              <a:gd name="T22" fmla="*/ 300 w 1065"/>
              <a:gd name="T23" fmla="*/ 189 h 834"/>
              <a:gd name="T24" fmla="*/ 981 w 1065"/>
              <a:gd name="T25" fmla="*/ 111 h 834"/>
              <a:gd name="T26" fmla="*/ 493 w 1065"/>
              <a:gd name="T27" fmla="*/ 548 h 834"/>
              <a:gd name="T28" fmla="*/ 981 w 1065"/>
              <a:gd name="T29" fmla="*/ 570 h 834"/>
              <a:gd name="T30" fmla="*/ 501 w 1065"/>
              <a:gd name="T31" fmla="*/ 593 h 834"/>
              <a:gd name="T32" fmla="*/ 503 w 1065"/>
              <a:gd name="T33" fmla="*/ 664 h 834"/>
              <a:gd name="T34" fmla="*/ 607 w 1065"/>
              <a:gd name="T35" fmla="*/ 828 h 834"/>
              <a:gd name="T36" fmla="*/ 647 w 1065"/>
              <a:gd name="T37" fmla="*/ 664 h 834"/>
              <a:gd name="T38" fmla="*/ 839 w 1065"/>
              <a:gd name="T39" fmla="*/ 823 h 834"/>
              <a:gd name="T40" fmla="*/ 822 w 1065"/>
              <a:gd name="T41" fmla="*/ 664 h 834"/>
              <a:gd name="T42" fmla="*/ 1065 w 1065"/>
              <a:gd name="T43" fmla="*/ 593 h 834"/>
              <a:gd name="T44" fmla="*/ 1039 w 1065"/>
              <a:gd name="T45" fmla="*/ 111 h 834"/>
              <a:gd name="T46" fmla="*/ 223 w 1065"/>
              <a:gd name="T47" fmla="*/ 431 h 834"/>
              <a:gd name="T48" fmla="*/ 327 w 1065"/>
              <a:gd name="T49" fmla="*/ 328 h 834"/>
              <a:gd name="T50" fmla="*/ 120 w 1065"/>
              <a:gd name="T51" fmla="*/ 328 h 834"/>
              <a:gd name="T52" fmla="*/ 290 w 1065"/>
              <a:gd name="T53" fmla="*/ 453 h 834"/>
              <a:gd name="T54" fmla="*/ 251 w 1065"/>
              <a:gd name="T55" fmla="*/ 453 h 834"/>
              <a:gd name="T56" fmla="*/ 262 w 1065"/>
              <a:gd name="T57" fmla="*/ 472 h 834"/>
              <a:gd name="T58" fmla="*/ 273 w 1065"/>
              <a:gd name="T59" fmla="*/ 709 h 834"/>
              <a:gd name="T60" fmla="*/ 180 w 1065"/>
              <a:gd name="T61" fmla="*/ 709 h 834"/>
              <a:gd name="T62" fmla="*/ 191 w 1065"/>
              <a:gd name="T63" fmla="*/ 472 h 834"/>
              <a:gd name="T64" fmla="*/ 201 w 1065"/>
              <a:gd name="T65" fmla="*/ 453 h 834"/>
              <a:gd name="T66" fmla="*/ 0 w 1065"/>
              <a:gd name="T67" fmla="*/ 609 h 834"/>
              <a:gd name="T68" fmla="*/ 92 w 1065"/>
              <a:gd name="T69" fmla="*/ 834 h 834"/>
              <a:gd name="T70" fmla="*/ 124 w 1065"/>
              <a:gd name="T71" fmla="*/ 601 h 834"/>
              <a:gd name="T72" fmla="*/ 320 w 1065"/>
              <a:gd name="T73" fmla="*/ 834 h 834"/>
              <a:gd name="T74" fmla="*/ 352 w 1065"/>
              <a:gd name="T75" fmla="*/ 601 h 834"/>
              <a:gd name="T76" fmla="*/ 446 w 1065"/>
              <a:gd name="T77" fmla="*/ 834 h 834"/>
              <a:gd name="T78" fmla="*/ 290 w 1065"/>
              <a:gd name="T79" fmla="*/ 453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5" h="834">
                <a:moveTo>
                  <a:pt x="543" y="271"/>
                </a:moveTo>
                <a:lnTo>
                  <a:pt x="392" y="422"/>
                </a:lnTo>
                <a:cubicBezTo>
                  <a:pt x="408" y="431"/>
                  <a:pt x="422" y="442"/>
                  <a:pt x="434" y="454"/>
                </a:cubicBezTo>
                <a:lnTo>
                  <a:pt x="544" y="344"/>
                </a:lnTo>
                <a:lnTo>
                  <a:pt x="662" y="463"/>
                </a:lnTo>
                <a:lnTo>
                  <a:pt x="828" y="296"/>
                </a:lnTo>
                <a:lnTo>
                  <a:pt x="854" y="361"/>
                </a:lnTo>
                <a:lnTo>
                  <a:pt x="907" y="179"/>
                </a:lnTo>
                <a:lnTo>
                  <a:pt x="725" y="232"/>
                </a:lnTo>
                <a:lnTo>
                  <a:pt x="792" y="259"/>
                </a:lnTo>
                <a:lnTo>
                  <a:pt x="662" y="389"/>
                </a:lnTo>
                <a:lnTo>
                  <a:pt x="543" y="271"/>
                </a:lnTo>
                <a:close/>
                <a:moveTo>
                  <a:pt x="1065" y="111"/>
                </a:moveTo>
                <a:lnTo>
                  <a:pt x="1065" y="111"/>
                </a:lnTo>
                <a:lnTo>
                  <a:pt x="1065" y="44"/>
                </a:lnTo>
                <a:lnTo>
                  <a:pt x="647" y="44"/>
                </a:lnTo>
                <a:lnTo>
                  <a:pt x="647" y="0"/>
                </a:lnTo>
                <a:lnTo>
                  <a:pt x="607" y="0"/>
                </a:lnTo>
                <a:lnTo>
                  <a:pt x="607" y="44"/>
                </a:lnTo>
                <a:lnTo>
                  <a:pt x="214" y="44"/>
                </a:lnTo>
                <a:lnTo>
                  <a:pt x="214" y="111"/>
                </a:lnTo>
                <a:lnTo>
                  <a:pt x="243" y="111"/>
                </a:lnTo>
                <a:lnTo>
                  <a:pt x="243" y="170"/>
                </a:lnTo>
                <a:cubicBezTo>
                  <a:pt x="264" y="172"/>
                  <a:pt x="283" y="179"/>
                  <a:pt x="300" y="189"/>
                </a:cubicBezTo>
                <a:lnTo>
                  <a:pt x="300" y="111"/>
                </a:lnTo>
                <a:lnTo>
                  <a:pt x="981" y="111"/>
                </a:lnTo>
                <a:lnTo>
                  <a:pt x="981" y="548"/>
                </a:lnTo>
                <a:lnTo>
                  <a:pt x="493" y="548"/>
                </a:lnTo>
                <a:cubicBezTo>
                  <a:pt x="496" y="555"/>
                  <a:pt x="497" y="562"/>
                  <a:pt x="499" y="570"/>
                </a:cubicBezTo>
                <a:lnTo>
                  <a:pt x="981" y="570"/>
                </a:lnTo>
                <a:lnTo>
                  <a:pt x="981" y="593"/>
                </a:lnTo>
                <a:lnTo>
                  <a:pt x="501" y="593"/>
                </a:lnTo>
                <a:cubicBezTo>
                  <a:pt x="502" y="599"/>
                  <a:pt x="503" y="604"/>
                  <a:pt x="503" y="609"/>
                </a:cubicBezTo>
                <a:lnTo>
                  <a:pt x="503" y="664"/>
                </a:lnTo>
                <a:lnTo>
                  <a:pt x="607" y="664"/>
                </a:lnTo>
                <a:lnTo>
                  <a:pt x="607" y="828"/>
                </a:lnTo>
                <a:lnTo>
                  <a:pt x="647" y="828"/>
                </a:lnTo>
                <a:lnTo>
                  <a:pt x="647" y="664"/>
                </a:lnTo>
                <a:lnTo>
                  <a:pt x="779" y="664"/>
                </a:lnTo>
                <a:lnTo>
                  <a:pt x="839" y="823"/>
                </a:lnTo>
                <a:lnTo>
                  <a:pt x="878" y="813"/>
                </a:lnTo>
                <a:lnTo>
                  <a:pt x="822" y="664"/>
                </a:lnTo>
                <a:lnTo>
                  <a:pt x="1065" y="664"/>
                </a:lnTo>
                <a:lnTo>
                  <a:pt x="1065" y="593"/>
                </a:lnTo>
                <a:lnTo>
                  <a:pt x="1039" y="593"/>
                </a:lnTo>
                <a:lnTo>
                  <a:pt x="1039" y="111"/>
                </a:lnTo>
                <a:lnTo>
                  <a:pt x="1065" y="111"/>
                </a:lnTo>
                <a:close/>
                <a:moveTo>
                  <a:pt x="223" y="431"/>
                </a:moveTo>
                <a:lnTo>
                  <a:pt x="223" y="431"/>
                </a:lnTo>
                <a:cubicBezTo>
                  <a:pt x="280" y="431"/>
                  <a:pt x="327" y="385"/>
                  <a:pt x="327" y="328"/>
                </a:cubicBezTo>
                <a:cubicBezTo>
                  <a:pt x="327" y="271"/>
                  <a:pt x="280" y="224"/>
                  <a:pt x="223" y="224"/>
                </a:cubicBezTo>
                <a:cubicBezTo>
                  <a:pt x="166" y="224"/>
                  <a:pt x="120" y="271"/>
                  <a:pt x="120" y="328"/>
                </a:cubicBezTo>
                <a:cubicBezTo>
                  <a:pt x="120" y="385"/>
                  <a:pt x="166" y="431"/>
                  <a:pt x="223" y="431"/>
                </a:cubicBezTo>
                <a:close/>
                <a:moveTo>
                  <a:pt x="290" y="453"/>
                </a:moveTo>
                <a:lnTo>
                  <a:pt x="290" y="453"/>
                </a:lnTo>
                <a:lnTo>
                  <a:pt x="251" y="453"/>
                </a:lnTo>
                <a:lnTo>
                  <a:pt x="257" y="457"/>
                </a:lnTo>
                <a:cubicBezTo>
                  <a:pt x="262" y="460"/>
                  <a:pt x="264" y="467"/>
                  <a:pt x="262" y="472"/>
                </a:cubicBezTo>
                <a:lnTo>
                  <a:pt x="248" y="507"/>
                </a:lnTo>
                <a:lnTo>
                  <a:pt x="273" y="709"/>
                </a:lnTo>
                <a:lnTo>
                  <a:pt x="226" y="751"/>
                </a:lnTo>
                <a:lnTo>
                  <a:pt x="180" y="709"/>
                </a:lnTo>
                <a:lnTo>
                  <a:pt x="205" y="507"/>
                </a:lnTo>
                <a:lnTo>
                  <a:pt x="191" y="472"/>
                </a:lnTo>
                <a:cubicBezTo>
                  <a:pt x="188" y="467"/>
                  <a:pt x="191" y="460"/>
                  <a:pt x="195" y="457"/>
                </a:cubicBezTo>
                <a:lnTo>
                  <a:pt x="201" y="453"/>
                </a:lnTo>
                <a:lnTo>
                  <a:pt x="156" y="453"/>
                </a:lnTo>
                <a:cubicBezTo>
                  <a:pt x="70" y="453"/>
                  <a:pt x="0" y="523"/>
                  <a:pt x="0" y="609"/>
                </a:cubicBezTo>
                <a:lnTo>
                  <a:pt x="0" y="834"/>
                </a:lnTo>
                <a:lnTo>
                  <a:pt x="92" y="834"/>
                </a:lnTo>
                <a:lnTo>
                  <a:pt x="92" y="601"/>
                </a:lnTo>
                <a:lnTo>
                  <a:pt x="124" y="601"/>
                </a:lnTo>
                <a:lnTo>
                  <a:pt x="124" y="834"/>
                </a:lnTo>
                <a:lnTo>
                  <a:pt x="320" y="834"/>
                </a:lnTo>
                <a:lnTo>
                  <a:pt x="320" y="601"/>
                </a:lnTo>
                <a:lnTo>
                  <a:pt x="352" y="601"/>
                </a:lnTo>
                <a:lnTo>
                  <a:pt x="352" y="834"/>
                </a:lnTo>
                <a:lnTo>
                  <a:pt x="446" y="834"/>
                </a:lnTo>
                <a:lnTo>
                  <a:pt x="446" y="609"/>
                </a:lnTo>
                <a:cubicBezTo>
                  <a:pt x="446" y="523"/>
                  <a:pt x="376" y="453"/>
                  <a:pt x="290" y="453"/>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advTm="5435">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1000"/>
                                        <p:tgtEl>
                                          <p:spTgt spid="8"/>
                                        </p:tgtEl>
                                      </p:cBhvr>
                                    </p:animEffect>
                                  </p:childTnLst>
                                </p:cTn>
                              </p:par>
                            </p:childTnLst>
                          </p:cTn>
                        </p:par>
                        <p:par>
                          <p:cTn id="12" fill="hold">
                            <p:stCondLst>
                              <p:cond delay="1500"/>
                            </p:stCondLst>
                            <p:childTnLst>
                              <p:par>
                                <p:cTn id="13" presetID="31"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 calcmode="lin" valueType="num">
                                      <p:cBhvr>
                                        <p:cTn id="17" dur="500" fill="hold"/>
                                        <p:tgtEl>
                                          <p:spTgt spid="11"/>
                                        </p:tgtEl>
                                        <p:attrNameLst>
                                          <p:attrName>style.rotation</p:attrName>
                                        </p:attrNameLst>
                                      </p:cBhvr>
                                      <p:tavLst>
                                        <p:tav tm="0">
                                          <p:val>
                                            <p:fltVal val="90"/>
                                          </p:val>
                                        </p:tav>
                                        <p:tav tm="100000">
                                          <p:val>
                                            <p:fltVal val="0"/>
                                          </p:val>
                                        </p:tav>
                                      </p:tavLst>
                                    </p:anim>
                                    <p:animEffect transition="in" filter="fade">
                                      <p:cBhvr>
                                        <p:cTn id="18" dur="500"/>
                                        <p:tgtEl>
                                          <p:spTgt spid="11"/>
                                        </p:tgtEl>
                                      </p:cBhvr>
                                    </p:animEffect>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3"/>
                                        </p:tgtEl>
                                        <p:attrNameLst>
                                          <p:attrName>ppt_y</p:attrName>
                                        </p:attrNameLst>
                                      </p:cBhvr>
                                      <p:tavLst>
                                        <p:tav tm="0">
                                          <p:val>
                                            <p:strVal val="#ppt_y"/>
                                          </p:val>
                                        </p:tav>
                                        <p:tav tm="100000">
                                          <p:val>
                                            <p:strVal val="#ppt_y"/>
                                          </p:val>
                                        </p:tav>
                                      </p:tavLst>
                                    </p:anim>
                                    <p:anim calcmode="lin" valueType="num">
                                      <p:cBhvr>
                                        <p:cTn id="24"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3"/>
                                        </p:tgtEl>
                                      </p:cBhvr>
                                    </p:animEffect>
                                  </p:childTnLst>
                                </p:cTn>
                              </p:par>
                            </p:childTnLst>
                          </p:cTn>
                        </p:par>
                        <p:par>
                          <p:cTn id="27" fill="hold">
                            <p:stCondLst>
                              <p:cond delay="2750"/>
                            </p:stCondLst>
                            <p:childTnLst>
                              <p:par>
                                <p:cTn id="28" presetID="16" presetClass="entr" presetSubtype="21"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accent2"/>
                </a:solidFill>
                <a:latin typeface="微软雅黑" panose="020B0503020204020204" pitchFamily="34" charset="-122"/>
                <a:ea typeface="微软雅黑" panose="020B0503020204020204" pitchFamily="34" charset="-122"/>
              </a:rPr>
              <a:t>場館大廳</a:t>
            </a:r>
            <a:endParaRPr lang="en-US" altLang="zh-CN"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 </a:t>
            </a:r>
            <a:r>
              <a:rPr lang="en-US" altLang="zh-CN" dirty="0">
                <a:solidFill>
                  <a:schemeClr val="accent2"/>
                </a:solidFill>
              </a:rPr>
              <a:t>2</a:t>
            </a:r>
            <a:endParaRPr lang="zh-CN" altLang="en-US" dirty="0">
              <a:solidFill>
                <a:schemeClr val="accent2"/>
              </a:solidFill>
            </a:endParaRPr>
          </a:p>
        </p:txBody>
      </p:sp>
      <p:pic>
        <p:nvPicPr>
          <p:cNvPr id="226" name="图片 6" descr="E:\201910月14日后\赴俄留学生培训照片\IMG_0370.JPGIMG_0370"/>
          <p:cNvPicPr>
            <a:picLocks noChangeAspect="1"/>
          </p:cNvPicPr>
          <p:nvPr/>
        </p:nvPicPr>
        <p:blipFill>
          <a:blip r:embed="rId1" cstate="print"/>
          <a:srcRect/>
          <a:stretch>
            <a:fillRect/>
          </a:stretch>
        </p:blipFill>
        <p:spPr>
          <a:xfrm>
            <a:off x="4162425" y="2037715"/>
            <a:ext cx="3552190" cy="22180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9" name="图片 228" descr="E:\201910月14日后\赴俄留学生培训照片\IMG_0419.JPGIMG_0419"/>
          <p:cNvPicPr>
            <a:picLocks noChangeAspect="1"/>
          </p:cNvPicPr>
          <p:nvPr/>
        </p:nvPicPr>
        <p:blipFill>
          <a:blip r:embed="rId2" cstate="print"/>
          <a:srcRect/>
          <a:stretch>
            <a:fillRect/>
          </a:stretch>
        </p:blipFill>
        <p:spPr>
          <a:xfrm>
            <a:off x="7926070" y="2006600"/>
            <a:ext cx="3506470" cy="22491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Rectangle 15"/>
          <p:cNvSpPr>
            <a:spLocks noChangeArrowheads="1"/>
          </p:cNvSpPr>
          <p:nvPr/>
        </p:nvSpPr>
        <p:spPr bwMode="auto">
          <a:xfrm>
            <a:off x="777875" y="781050"/>
            <a:ext cx="11109325" cy="991235"/>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4" name="Freeform 14"/>
          <p:cNvSpPr/>
          <p:nvPr/>
        </p:nvSpPr>
        <p:spPr bwMode="auto">
          <a:xfrm>
            <a:off x="695325" y="971525"/>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6" name="Freeform 16"/>
          <p:cNvSpPr/>
          <p:nvPr/>
        </p:nvSpPr>
        <p:spPr bwMode="auto">
          <a:xfrm>
            <a:off x="553720" y="1772696"/>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40" name="TextBox 37"/>
          <p:cNvSpPr txBox="1"/>
          <p:nvPr/>
        </p:nvSpPr>
        <p:spPr>
          <a:xfrm>
            <a:off x="1082675" y="1124585"/>
            <a:ext cx="10763250" cy="645160"/>
          </a:xfrm>
          <a:prstGeom prst="rect">
            <a:avLst/>
          </a:prstGeom>
          <a:noFill/>
        </p:spPr>
        <p:txBody>
          <a:bodyPr wrap="square" rtlCol="0">
            <a:spAutoFit/>
          </a:bodyPr>
          <a:lstStyle/>
          <a:p>
            <a:pPr indent="0">
              <a:buNone/>
            </a:pPr>
            <a:r>
              <a:rPr lang="zh-CN" altLang="zh-CN" dirty="0">
                <a:solidFill>
                  <a:srgbClr val="000000"/>
                </a:solidFill>
                <a:ea typeface="微软雅黑" panose="020B0503020204020204" pitchFamily="34" charset="-122"/>
                <a:sym typeface="+mn-ea"/>
              </a:rPr>
              <a:t>1</a:t>
            </a:r>
            <a:r>
              <a:rPr lang="zh-CN" altLang="zh-CN" dirty="0" smtClean="0">
                <a:solidFill>
                  <a:srgbClr val="000000"/>
                </a:solidFill>
                <a:ea typeface="微软雅黑" panose="020B0503020204020204" pitchFamily="34" charset="-122"/>
                <a:sym typeface="+mn-ea"/>
              </a:rPr>
              <a:t>、場館中央</a:t>
            </a:r>
            <a:r>
              <a:rPr lang="zh-CN" altLang="en-US" dirty="0" smtClean="0">
                <a:solidFill>
                  <a:srgbClr val="000000"/>
                </a:solidFill>
                <a:ea typeface="微软雅黑" panose="020B0503020204020204" pitchFamily="34" charset="-122"/>
                <a:sym typeface="+mn-ea"/>
              </a:rPr>
              <a:t>廣場巨幕前方</a:t>
            </a:r>
            <a:r>
              <a:rPr lang="zh-CN" altLang="zh-CN" dirty="0" smtClean="0">
                <a:solidFill>
                  <a:srgbClr val="000000"/>
                </a:solidFill>
                <a:ea typeface="微软雅黑" panose="020B0503020204020204" pitchFamily="34" charset="-122"/>
                <a:sym typeface="+mn-ea"/>
              </a:rPr>
              <a:t>場地</a:t>
            </a:r>
            <a:r>
              <a:rPr lang="zh-CN" altLang="en-US" dirty="0" smtClean="0">
                <a:solidFill>
                  <a:srgbClr val="000000"/>
                </a:solidFill>
                <a:ea typeface="微软雅黑" panose="020B0503020204020204" pitchFamily="34" charset="-122"/>
                <a:sym typeface="+mn-ea"/>
              </a:rPr>
              <a:t>上</a:t>
            </a:r>
            <a:r>
              <a:rPr lang="zh-CN" altLang="zh-CN" dirty="0" smtClean="0">
                <a:solidFill>
                  <a:srgbClr val="000000"/>
                </a:solidFill>
                <a:ea typeface="微软雅黑" panose="020B0503020204020204" pitchFamily="34" charset="-122"/>
                <a:sym typeface="+mn-ea"/>
              </a:rPr>
              <a:t>組織</a:t>
            </a:r>
            <a:r>
              <a:rPr lang="zh-CN" altLang="zh-CN" dirty="0">
                <a:solidFill>
                  <a:srgbClr val="000000"/>
                </a:solidFill>
                <a:ea typeface="微软雅黑" panose="020B0503020204020204" pitchFamily="34" charset="-122"/>
                <a:sym typeface="+mn-ea"/>
              </a:rPr>
              <a:t>愛國宣誓，開班儀式。</a:t>
            </a:r>
            <a:endParaRPr lang="zh-CN" altLang="zh-CN" dirty="0">
              <a:solidFill>
                <a:srgbClr val="000000"/>
              </a:solidFill>
              <a:ea typeface="微软雅黑" panose="020B0503020204020204" pitchFamily="34" charset="-122"/>
              <a:sym typeface="+mn-ea"/>
            </a:endParaRPr>
          </a:p>
          <a:p>
            <a:pPr indent="0">
              <a:buNone/>
            </a:pPr>
            <a:r>
              <a:rPr lang="en-US" altLang="zh-CN" dirty="0">
                <a:solidFill>
                  <a:srgbClr val="000000"/>
                </a:solidFill>
                <a:ea typeface="微软雅黑" panose="020B0503020204020204" pitchFamily="34" charset="-122"/>
                <a:sym typeface="+mn-ea"/>
              </a:rPr>
              <a:t>2</a:t>
            </a:r>
            <a:r>
              <a:rPr lang="zh-CN" altLang="en-US" dirty="0" smtClean="0">
                <a:solidFill>
                  <a:srgbClr val="000000"/>
                </a:solidFill>
                <a:ea typeface="微软雅黑" panose="020B0503020204020204" pitchFamily="34" charset="-122"/>
                <a:sym typeface="+mn-ea"/>
              </a:rPr>
              <a:t>、會場可通過佈置後開展</a:t>
            </a:r>
            <a:r>
              <a:rPr lang="zh-CN" altLang="zh-CN" dirty="0">
                <a:solidFill>
                  <a:srgbClr val="000000"/>
                </a:solidFill>
                <a:ea typeface="微软雅黑" panose="020B0503020204020204" pitchFamily="34" charset="-122"/>
                <a:sym typeface="+mn-ea"/>
              </a:rPr>
              <a:t>年會等大型活動。</a:t>
            </a:r>
            <a:endParaRPr lang="zh-CN" altLang="en-US" dirty="0">
              <a:solidFill>
                <a:srgbClr val="000000"/>
              </a:solidFill>
              <a:ea typeface="微软雅黑" panose="020B0503020204020204" pitchFamily="34" charset="-122"/>
            </a:endParaRPr>
          </a:p>
        </p:txBody>
      </p:sp>
      <p:pic>
        <p:nvPicPr>
          <p:cNvPr id="3" name="图片 6" descr="C:\Users\Administrator.PC-201712151409\Desktop\850516b30b9b733c63283b37b06c226.jpg850516b30b9b733c63283b37b06c226"/>
          <p:cNvPicPr>
            <a:picLocks noChangeAspect="1"/>
          </p:cNvPicPr>
          <p:nvPr/>
        </p:nvPicPr>
        <p:blipFill>
          <a:blip r:embed="rId3" cstate="print"/>
          <a:srcRect/>
          <a:stretch>
            <a:fillRect/>
          </a:stretch>
        </p:blipFill>
        <p:spPr>
          <a:xfrm>
            <a:off x="4514215" y="4843145"/>
            <a:ext cx="3445510" cy="1804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图片 3" descr="C:\Users\Administrator.PC-201712151409\Desktop\ed6721061fb6fa797fe11fd794a8f87.jpged6721061fb6fa797fe11fd794a8f87"/>
          <p:cNvPicPr>
            <a:picLocks noChangeAspect="1"/>
          </p:cNvPicPr>
          <p:nvPr/>
        </p:nvPicPr>
        <p:blipFill>
          <a:blip r:embed="rId4"/>
          <a:srcRect/>
          <a:stretch>
            <a:fillRect/>
          </a:stretch>
        </p:blipFill>
        <p:spPr>
          <a:xfrm>
            <a:off x="8313420" y="4566285"/>
            <a:ext cx="3532505" cy="20821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图片 2" descr="C:\Users\Administrator.PC-201712151409\Desktop\c9834f82756be8214a70bc4f3d1f39e.jpgc9834f82756be8214a70bc4f3d1f39e"/>
          <p:cNvPicPr>
            <a:picLocks noChangeAspect="1"/>
          </p:cNvPicPr>
          <p:nvPr/>
        </p:nvPicPr>
        <p:blipFill>
          <a:blip r:embed="rId5" cstate="print"/>
          <a:srcRect/>
          <a:stretch>
            <a:fillRect/>
          </a:stretch>
        </p:blipFill>
        <p:spPr>
          <a:xfrm>
            <a:off x="985520" y="4776470"/>
            <a:ext cx="3145790" cy="1871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图片 2" descr="E:\201910月14日后\赴俄留学生培训照片\e1bb304e328bc11ccaeb2fd01e262ad.jpge1bb304e328bc11ccaeb2fd01e262ad"/>
          <p:cNvPicPr>
            <a:picLocks noChangeAspect="1"/>
          </p:cNvPicPr>
          <p:nvPr/>
        </p:nvPicPr>
        <p:blipFill>
          <a:blip r:embed="rId6" cstate="print"/>
          <a:srcRect/>
          <a:stretch>
            <a:fillRect/>
          </a:stretch>
        </p:blipFill>
        <p:spPr>
          <a:xfrm>
            <a:off x="553720" y="1983105"/>
            <a:ext cx="3314065" cy="22180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图片 6" descr="C:\Users\Administrator.PC-201712151409\Desktop\850516b30b9b733c63283b37b06c226.jpg850516b30b9b733c63283b37b06c226"/>
          <p:cNvPicPr>
            <a:picLocks noChangeAspect="1"/>
          </p:cNvPicPr>
          <p:nvPr/>
        </p:nvPicPr>
        <p:blipFill>
          <a:blip r:embed="rId7" cstate="print"/>
          <a:srcRect/>
          <a:stretch>
            <a:fillRect/>
          </a:stretch>
        </p:blipFill>
        <p:spPr>
          <a:xfrm>
            <a:off x="4514215" y="4566920"/>
            <a:ext cx="3445510" cy="20808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图片 2" descr="C:\Users\Administrator.PC-201712151409\Desktop\c9834f82756be8214a70bc4f3d1f39e.jpgc9834f82756be8214a70bc4f3d1f39e"/>
          <p:cNvPicPr>
            <a:picLocks noChangeAspect="1"/>
          </p:cNvPicPr>
          <p:nvPr/>
        </p:nvPicPr>
        <p:blipFill>
          <a:blip r:embed="rId8" cstate="print"/>
          <a:srcRect/>
          <a:stretch>
            <a:fillRect/>
          </a:stretch>
        </p:blipFill>
        <p:spPr>
          <a:xfrm>
            <a:off x="985520" y="4490085"/>
            <a:ext cx="3145790" cy="2158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Freeform 16"/>
          <p:cNvSpPr/>
          <p:nvPr/>
        </p:nvSpPr>
        <p:spPr bwMode="auto">
          <a:xfrm>
            <a:off x="695325" y="639657"/>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9" name="TextBox 34"/>
          <p:cNvSpPr txBox="1"/>
          <p:nvPr/>
        </p:nvSpPr>
        <p:spPr>
          <a:xfrm>
            <a:off x="913765" y="637540"/>
            <a:ext cx="2593975" cy="398780"/>
          </a:xfrm>
          <a:prstGeom prst="rect">
            <a:avLst/>
          </a:prstGeom>
          <a:noFill/>
        </p:spPr>
        <p:txBody>
          <a:bodyPr wrap="square" rtlCol="0">
            <a:spAutoFit/>
          </a:bodyPr>
          <a:lstStyle/>
          <a:p>
            <a:pPr algn="l"/>
            <a:r>
              <a:rPr lang="zh-CN" altLang="en-US" sz="2000" b="1" dirty="0">
                <a:solidFill>
                  <a:schemeClr val="accent2"/>
                </a:solidFill>
                <a:latin typeface="+mj-ea"/>
                <a:ea typeface="+mj-ea"/>
              </a:rPr>
              <a:t>開班儀式、愛國宣誓</a:t>
            </a:r>
            <a:endParaRPr lang="zh-CN" altLang="en-US" sz="2000" b="1" dirty="0">
              <a:solidFill>
                <a:schemeClr val="accent2"/>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800" advTm="5735">
        <p14:doors dir="vert"/>
      </p:transition>
    </mc:Choice>
    <mc:Fallback>
      <p:transition spd="slow" advTm="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par>
                                <p:cTn id="12" presetID="2" presetClass="entr" presetSubtype="6" fill="hold" grpId="0" nodeType="withEffect">
                                  <p:stCondLst>
                                    <p:cond delay="20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1+#ppt_w/2"/>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par>
                                <p:cTn id="16" presetID="22" presetClass="entr" presetSubtype="2"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right)">
                                      <p:cBhvr>
                                        <p:cTn id="18" dur="300"/>
                                        <p:tgtEl>
                                          <p:spTgt spid="2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500"/>
                                        <p:tgtEl>
                                          <p:spTgt spid="3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up)">
                                      <p:cBhvr>
                                        <p:cTn id="27" dur="500"/>
                                        <p:tgtEl>
                                          <p:spTgt spid="4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3" grpId="0" bldLvl="0" animBg="1"/>
      <p:bldP spid="24" grpId="0" bldLvl="0" animBg="1"/>
      <p:bldP spid="26" grpId="0" bldLvl="0" animBg="1"/>
      <p:bldP spid="40" grpId="0"/>
      <p:bldP spid="9" grpId="0" bldLvl="0" animBg="1"/>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accent2"/>
                </a:solidFill>
                <a:latin typeface="微软雅黑" panose="020B0503020204020204" pitchFamily="34" charset="-122"/>
                <a:ea typeface="微软雅黑" panose="020B0503020204020204" pitchFamily="34" charset="-122"/>
              </a:rPr>
              <a:t>消</a:t>
            </a:r>
            <a:r>
              <a:rPr lang="zh-CN" altLang="en-US" sz="2800" dirty="0">
                <a:solidFill>
                  <a:schemeClr val="accent2"/>
                </a:solidFill>
                <a:latin typeface="微软雅黑" panose="020B0503020204020204" pitchFamily="34" charset="-122"/>
                <a:ea typeface="微软雅黑" panose="020B0503020204020204" pitchFamily="34" charset="-122"/>
                <a:sym typeface="+mn-ea"/>
              </a:rPr>
              <a:t>防</a:t>
            </a:r>
            <a:r>
              <a:rPr lang="zh-CN" altLang="en-US" sz="2800" dirty="0">
                <a:solidFill>
                  <a:schemeClr val="accent2"/>
                </a:solidFill>
                <a:latin typeface="微软雅黑" panose="020B0503020204020204" pitchFamily="34" charset="-122"/>
                <a:ea typeface="微软雅黑" panose="020B0503020204020204" pitchFamily="34" charset="-122"/>
              </a:rPr>
              <a:t>逃生體驗區</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 </a:t>
            </a:r>
            <a:r>
              <a:rPr lang="en-US" altLang="zh-CN" dirty="0">
                <a:solidFill>
                  <a:schemeClr val="accent2"/>
                </a:solidFill>
              </a:rPr>
              <a:t>2</a:t>
            </a:r>
            <a:endParaRPr lang="zh-CN" altLang="en-US" dirty="0">
              <a:solidFill>
                <a:schemeClr val="accent2"/>
              </a:solidFill>
            </a:endParaRPr>
          </a:p>
        </p:txBody>
      </p:sp>
      <p:pic>
        <p:nvPicPr>
          <p:cNvPr id="225" name="图片 2" descr="C:\Users\Administrator.PC-201712151409\Desktop\场馆图片\图片1.png图片1"/>
          <p:cNvPicPr>
            <a:picLocks noChangeAspect="1"/>
          </p:cNvPicPr>
          <p:nvPr/>
        </p:nvPicPr>
        <p:blipFill>
          <a:blip r:embed="rId1" cstate="print"/>
          <a:srcRect/>
          <a:stretch>
            <a:fillRect/>
          </a:stretch>
        </p:blipFill>
        <p:spPr>
          <a:xfrm>
            <a:off x="695325" y="2493010"/>
            <a:ext cx="2945130" cy="19234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6" name="图片 6" descr="C:\Users\Administrator.PC-201712151409\Desktop\场馆图片\90440845b0f80ba14e730eecb6f9a68.jpg90440845b0f80ba14e730eecb6f9a68"/>
          <p:cNvPicPr>
            <a:picLocks noChangeAspect="1"/>
          </p:cNvPicPr>
          <p:nvPr/>
        </p:nvPicPr>
        <p:blipFill>
          <a:blip r:embed="rId2" cstate="print"/>
          <a:srcRect/>
          <a:stretch>
            <a:fillRect/>
          </a:stretch>
        </p:blipFill>
        <p:spPr>
          <a:xfrm>
            <a:off x="4082415" y="2520315"/>
            <a:ext cx="3121660" cy="19234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7" name="图片 226" descr="C:\Users\Administrator.PC-201712151409\Desktop\场馆图片\a08542e8d417f74eb9f30d2af882b37.jpga08542e8d417f74eb9f30d2af882b37"/>
          <p:cNvPicPr>
            <a:picLocks noChangeAspect="1"/>
          </p:cNvPicPr>
          <p:nvPr/>
        </p:nvPicPr>
        <p:blipFill>
          <a:blip r:embed="rId3" cstate="print"/>
          <a:srcRect/>
          <a:stretch>
            <a:fillRect/>
          </a:stretch>
        </p:blipFill>
        <p:spPr>
          <a:xfrm>
            <a:off x="1169670" y="4559300"/>
            <a:ext cx="3121660" cy="1950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8" name="图片 227" descr="C:\Users\Administrator.PC-201712151409\Desktop\072cbfab11030ff2fac100fa2bd9269.jpg072cbfab11030ff2fac100fa2bd9269"/>
          <p:cNvPicPr>
            <a:picLocks noChangeAspect="1"/>
          </p:cNvPicPr>
          <p:nvPr/>
        </p:nvPicPr>
        <p:blipFill>
          <a:blip r:embed="rId4" cstate="print"/>
          <a:srcRect/>
          <a:stretch>
            <a:fillRect/>
          </a:stretch>
        </p:blipFill>
        <p:spPr>
          <a:xfrm>
            <a:off x="8329930" y="4559300"/>
            <a:ext cx="3121660" cy="1937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9" name="图片 228" descr="C:\Users\Administrator.PC-201712151409\Desktop\场馆图片\d47fcb7090a40264c0e12bea9981dc0.jpgd47fcb7090a40264c0e12bea9981dc0"/>
          <p:cNvPicPr>
            <a:picLocks noChangeAspect="1"/>
          </p:cNvPicPr>
          <p:nvPr/>
        </p:nvPicPr>
        <p:blipFill>
          <a:blip r:embed="rId5" cstate="print"/>
          <a:srcRect/>
          <a:stretch>
            <a:fillRect/>
          </a:stretch>
        </p:blipFill>
        <p:spPr>
          <a:xfrm>
            <a:off x="7538085" y="2520315"/>
            <a:ext cx="3335655" cy="1950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0" name="图片 229" descr="C:\Users\Administrator.PC-201712151409\Desktop\bbbdfe6f2691435eefce3a0fe0ee102.jpgbbbdfe6f2691435eefce3a0fe0ee102"/>
          <p:cNvPicPr>
            <a:picLocks noChangeAspect="1"/>
          </p:cNvPicPr>
          <p:nvPr/>
        </p:nvPicPr>
        <p:blipFill>
          <a:blip r:embed="rId6" cstate="print"/>
          <a:srcRect/>
          <a:stretch>
            <a:fillRect/>
          </a:stretch>
        </p:blipFill>
        <p:spPr>
          <a:xfrm>
            <a:off x="4658360" y="4559300"/>
            <a:ext cx="3300095" cy="1950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Rectangle 15"/>
          <p:cNvSpPr>
            <a:spLocks noChangeArrowheads="1"/>
          </p:cNvSpPr>
          <p:nvPr/>
        </p:nvSpPr>
        <p:spPr bwMode="auto">
          <a:xfrm>
            <a:off x="777875" y="781050"/>
            <a:ext cx="11109325" cy="1529080"/>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4" name="Freeform 14"/>
          <p:cNvSpPr/>
          <p:nvPr/>
        </p:nvSpPr>
        <p:spPr bwMode="auto">
          <a:xfrm>
            <a:off x="695325" y="971525"/>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6" name="Freeform 16"/>
          <p:cNvSpPr/>
          <p:nvPr/>
        </p:nvSpPr>
        <p:spPr bwMode="auto">
          <a:xfrm>
            <a:off x="695325" y="639657"/>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9" name="TextBox 34"/>
          <p:cNvSpPr txBox="1"/>
          <p:nvPr/>
        </p:nvSpPr>
        <p:spPr>
          <a:xfrm>
            <a:off x="1057910" y="639315"/>
            <a:ext cx="1960880" cy="398780"/>
          </a:xfrm>
          <a:prstGeom prst="rect">
            <a:avLst/>
          </a:prstGeom>
          <a:noFill/>
        </p:spPr>
        <p:txBody>
          <a:bodyPr wrap="none" rtlCol="0">
            <a:spAutoFit/>
          </a:bodyPr>
          <a:lstStyle/>
          <a:p>
            <a:pPr algn="l"/>
            <a:r>
              <a:rPr lang="zh-CN" altLang="en-US" sz="2000" b="1" dirty="0">
                <a:solidFill>
                  <a:schemeClr val="accent2"/>
                </a:solidFill>
                <a:latin typeface="+mj-ea"/>
                <a:ea typeface="+mj-ea"/>
                <a:sym typeface="+mn-ea"/>
              </a:rPr>
              <a:t>火災預防與逃生</a:t>
            </a:r>
            <a:endParaRPr lang="zh-CN" altLang="en-US" sz="2000" b="1" dirty="0">
              <a:solidFill>
                <a:schemeClr val="accent2"/>
              </a:solidFill>
              <a:latin typeface="+mj-ea"/>
              <a:ea typeface="+mj-ea"/>
            </a:endParaRPr>
          </a:p>
        </p:txBody>
      </p:sp>
      <p:sp>
        <p:nvSpPr>
          <p:cNvPr id="40" name="TextBox 37"/>
          <p:cNvSpPr txBox="1"/>
          <p:nvPr/>
        </p:nvSpPr>
        <p:spPr>
          <a:xfrm>
            <a:off x="1097915" y="1155700"/>
            <a:ext cx="10763250" cy="922020"/>
          </a:xfrm>
          <a:prstGeom prst="rect">
            <a:avLst/>
          </a:prstGeom>
          <a:noFill/>
        </p:spPr>
        <p:txBody>
          <a:bodyPr wrap="square" rtlCol="0">
            <a:spAutoFit/>
          </a:bodyPr>
          <a:lstStyle/>
          <a:p>
            <a:pPr indent="0">
              <a:buNone/>
            </a:pPr>
            <a:r>
              <a:rPr lang="zh-CN" altLang="zh-CN" dirty="0">
                <a:solidFill>
                  <a:srgbClr val="000000"/>
                </a:solidFill>
                <a:ea typeface="微软雅黑" panose="020B0503020204020204" pitchFamily="34" charset="-122"/>
                <a:sym typeface="+mn-ea"/>
              </a:rPr>
              <a:t>1、</a:t>
            </a:r>
            <a:r>
              <a:rPr lang="zh-CN" altLang="zh-CN" dirty="0" smtClean="0">
                <a:solidFill>
                  <a:srgbClr val="000000"/>
                </a:solidFill>
                <a:ea typeface="微软雅黑" panose="020B0503020204020204" pitchFamily="34" charset="-122"/>
                <a:sym typeface="+mn-ea"/>
              </a:rPr>
              <a:t>掌握</a:t>
            </a:r>
            <a:r>
              <a:rPr lang="zh-CN" altLang="en-US" dirty="0" smtClean="0">
                <a:solidFill>
                  <a:srgbClr val="000000"/>
                </a:solidFill>
                <a:ea typeface="微软雅黑" panose="020B0503020204020204" pitchFamily="34" charset="-122"/>
                <a:sym typeface="+mn-ea"/>
              </a:rPr>
              <a:t>火災初期</a:t>
            </a:r>
            <a:r>
              <a:rPr lang="zh-CN" altLang="zh-CN" dirty="0" smtClean="0">
                <a:solidFill>
                  <a:srgbClr val="000000"/>
                </a:solidFill>
                <a:ea typeface="微软雅黑" panose="020B0503020204020204" pitchFamily="34" charset="-122"/>
                <a:sym typeface="+mn-ea"/>
              </a:rPr>
              <a:t>的</a:t>
            </a:r>
            <a:r>
              <a:rPr lang="zh-CN" altLang="zh-CN" dirty="0">
                <a:solidFill>
                  <a:srgbClr val="000000"/>
                </a:solidFill>
                <a:ea typeface="微软雅黑" panose="020B0503020204020204" pitchFamily="34" charset="-122"/>
                <a:sym typeface="+mn-ea"/>
              </a:rPr>
              <a:t>處置程式和撲救方法、日常生活中常用的滅火</a:t>
            </a:r>
            <a:r>
              <a:rPr lang="zh-CN" altLang="zh-CN" dirty="0" smtClean="0">
                <a:solidFill>
                  <a:srgbClr val="000000"/>
                </a:solidFill>
                <a:ea typeface="微软雅黑" panose="020B0503020204020204" pitchFamily="34" charset="-122"/>
                <a:sym typeface="+mn-ea"/>
              </a:rPr>
              <a:t>方法</a:t>
            </a:r>
            <a:r>
              <a:rPr lang="zh-CN" altLang="en-US" dirty="0" smtClean="0">
                <a:solidFill>
                  <a:srgbClr val="000000"/>
                </a:solidFill>
                <a:ea typeface="微软雅黑" panose="020B0503020204020204" pitchFamily="34" charset="-122"/>
                <a:sym typeface="+mn-ea"/>
              </a:rPr>
              <a:t>。</a:t>
            </a:r>
            <a:endParaRPr lang="zh-CN" altLang="zh-CN" dirty="0">
              <a:solidFill>
                <a:srgbClr val="000000"/>
              </a:solidFill>
              <a:ea typeface="微软雅黑" panose="020B0503020204020204" pitchFamily="34" charset="-122"/>
            </a:endParaRPr>
          </a:p>
          <a:p>
            <a:pPr indent="0">
              <a:buNone/>
            </a:pPr>
            <a:r>
              <a:rPr lang="zh-CN" altLang="zh-CN" dirty="0">
                <a:solidFill>
                  <a:srgbClr val="000000"/>
                </a:solidFill>
                <a:ea typeface="微软雅黑" panose="020B0503020204020204" pitchFamily="34" charset="-122"/>
                <a:sym typeface="+mn-ea"/>
              </a:rPr>
              <a:t>2、通過聲光電模擬火災現場環境，自造火情，學習逃生時的</a:t>
            </a:r>
            <a:r>
              <a:rPr lang="zh-CN" altLang="zh-CN" dirty="0" smtClean="0">
                <a:solidFill>
                  <a:srgbClr val="000000"/>
                </a:solidFill>
                <a:ea typeface="微软雅黑" panose="020B0503020204020204" pitchFamily="34" charset="-122"/>
                <a:sym typeface="+mn-ea"/>
              </a:rPr>
              <a:t>正確姿勢</a:t>
            </a:r>
            <a:r>
              <a:rPr lang="zh-CN" altLang="zh-CN" dirty="0">
                <a:solidFill>
                  <a:srgbClr val="000000"/>
                </a:solidFill>
                <a:ea typeface="微软雅黑" panose="020B0503020204020204" pitchFamily="34" charset="-122"/>
                <a:sym typeface="+mn-ea"/>
              </a:rPr>
              <a:t>及逃生</a:t>
            </a:r>
            <a:r>
              <a:rPr lang="zh-CN" altLang="zh-CN" dirty="0" smtClean="0">
                <a:solidFill>
                  <a:srgbClr val="000000"/>
                </a:solidFill>
                <a:ea typeface="微软雅黑" panose="020B0503020204020204" pitchFamily="34" charset="-122"/>
                <a:sym typeface="+mn-ea"/>
              </a:rPr>
              <a:t>技巧</a:t>
            </a:r>
            <a:r>
              <a:rPr lang="zh-CN" altLang="en-US" dirty="0" smtClean="0">
                <a:solidFill>
                  <a:srgbClr val="000000"/>
                </a:solidFill>
                <a:ea typeface="微软雅黑" panose="020B0503020204020204" pitchFamily="34" charset="-122"/>
                <a:sym typeface="+mn-ea"/>
              </a:rPr>
              <a:t>。</a:t>
            </a:r>
            <a:endParaRPr lang="zh-CN" altLang="zh-CN" dirty="0">
              <a:solidFill>
                <a:srgbClr val="000000"/>
              </a:solidFill>
              <a:ea typeface="微软雅黑" panose="020B0503020204020204" pitchFamily="34" charset="-122"/>
            </a:endParaRPr>
          </a:p>
          <a:p>
            <a:pPr indent="0">
              <a:buNone/>
            </a:pPr>
            <a:r>
              <a:rPr lang="zh-CN" altLang="zh-CN" dirty="0">
                <a:solidFill>
                  <a:srgbClr val="000000"/>
                </a:solidFill>
                <a:ea typeface="微软雅黑" panose="020B0503020204020204" pitchFamily="34" charset="-122"/>
                <a:sym typeface="+mn-ea"/>
              </a:rPr>
              <a:t>3</a:t>
            </a:r>
            <a:r>
              <a:rPr lang="zh-CN" altLang="zh-CN" dirty="0" smtClean="0">
                <a:solidFill>
                  <a:srgbClr val="000000"/>
                </a:solidFill>
                <a:ea typeface="微软雅黑" panose="020B0503020204020204" pitchFamily="34" charset="-122"/>
                <a:sym typeface="+mn-ea"/>
              </a:rPr>
              <a:t>、</a:t>
            </a:r>
            <a:r>
              <a:rPr lang="zh-CN" altLang="en-US" dirty="0" smtClean="0">
                <a:solidFill>
                  <a:srgbClr val="000000"/>
                </a:solidFill>
                <a:ea typeface="微软雅黑" panose="020B0503020204020204" pitchFamily="34" charset="-122"/>
                <a:sym typeface="+mn-ea"/>
              </a:rPr>
              <a:t>增強</a:t>
            </a:r>
            <a:r>
              <a:rPr lang="zh-CN" altLang="zh-CN" dirty="0" smtClean="0">
                <a:solidFill>
                  <a:srgbClr val="000000"/>
                </a:solidFill>
                <a:ea typeface="微软雅黑" panose="020B0503020204020204" pitchFamily="34" charset="-122"/>
                <a:sym typeface="+mn-ea"/>
              </a:rPr>
              <a:t>戰勝</a:t>
            </a:r>
            <a:r>
              <a:rPr lang="zh-CN" altLang="zh-CN" dirty="0">
                <a:solidFill>
                  <a:srgbClr val="000000"/>
                </a:solidFill>
                <a:ea typeface="微软雅黑" panose="020B0503020204020204" pitchFamily="34" charset="-122"/>
                <a:sym typeface="+mn-ea"/>
              </a:rPr>
              <a:t>恐懼的心理</a:t>
            </a:r>
            <a:r>
              <a:rPr lang="zh-CN" altLang="zh-CN" dirty="0" smtClean="0">
                <a:solidFill>
                  <a:srgbClr val="000000"/>
                </a:solidFill>
                <a:ea typeface="微软雅黑" panose="020B0503020204020204" pitchFamily="34" charset="-122"/>
                <a:sym typeface="+mn-ea"/>
              </a:rPr>
              <a:t>，</a:t>
            </a:r>
            <a:r>
              <a:rPr lang="zh-CN" altLang="en-US" dirty="0" smtClean="0">
                <a:solidFill>
                  <a:srgbClr val="000000"/>
                </a:solidFill>
                <a:ea typeface="微软雅黑" panose="020B0503020204020204" pitchFamily="34" charset="-122"/>
                <a:sym typeface="+mn-ea"/>
              </a:rPr>
              <a:t>提升</a:t>
            </a:r>
            <a:r>
              <a:rPr lang="zh-CN" altLang="zh-CN" dirty="0" smtClean="0">
                <a:solidFill>
                  <a:srgbClr val="000000"/>
                </a:solidFill>
                <a:ea typeface="微软雅黑" panose="020B0503020204020204" pitchFamily="34" charset="-122"/>
                <a:sym typeface="+mn-ea"/>
              </a:rPr>
              <a:t>組織</a:t>
            </a:r>
            <a:r>
              <a:rPr lang="zh-CN" altLang="zh-CN" dirty="0">
                <a:solidFill>
                  <a:srgbClr val="000000"/>
                </a:solidFill>
                <a:ea typeface="微软雅黑" panose="020B0503020204020204" pitchFamily="34" charset="-122"/>
                <a:sym typeface="+mn-ea"/>
              </a:rPr>
              <a:t>撤離、現場指揮與</a:t>
            </a:r>
            <a:r>
              <a:rPr lang="zh-CN" altLang="zh-CN" dirty="0" smtClean="0">
                <a:solidFill>
                  <a:srgbClr val="000000"/>
                </a:solidFill>
                <a:ea typeface="微软雅黑" panose="020B0503020204020204" pitchFamily="34" charset="-122"/>
                <a:sym typeface="+mn-ea"/>
              </a:rPr>
              <a:t>疏導</a:t>
            </a:r>
            <a:r>
              <a:rPr lang="zh-CN" altLang="en-US" dirty="0" smtClean="0">
                <a:solidFill>
                  <a:srgbClr val="000000"/>
                </a:solidFill>
                <a:ea typeface="微软雅黑" panose="020B0503020204020204" pitchFamily="34" charset="-122"/>
                <a:sym typeface="+mn-ea"/>
              </a:rPr>
              <a:t>的能力。</a:t>
            </a:r>
            <a:endParaRPr lang="zh-CN" altLang="en-US" dirty="0">
              <a:solidFill>
                <a:srgbClr val="000000"/>
              </a:solidFill>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5735">
        <p14:doors dir="vert"/>
      </p:transition>
    </mc:Choice>
    <mc:Fallback>
      <p:transition spd="slow" advTm="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par>
                                <p:cTn id="12" presetID="2" presetClass="entr" presetSubtype="6" fill="hold" grpId="0" nodeType="withEffect">
                                  <p:stCondLst>
                                    <p:cond delay="20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1+#ppt_w/2"/>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par>
                                <p:cTn id="16" presetID="22" presetClass="entr" presetSubtype="2"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right)">
                                      <p:cBhvr>
                                        <p:cTn id="18" dur="300"/>
                                        <p:tgtEl>
                                          <p:spTgt spid="2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500"/>
                                        <p:tgtEl>
                                          <p:spTgt spid="3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up)">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3" grpId="0" bldLvl="0" animBg="1"/>
      <p:bldP spid="24" grpId="0" bldLvl="0" animBg="1"/>
      <p:bldP spid="26" grpId="0" bldLvl="0" animBg="1"/>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accent2"/>
                </a:solidFill>
                <a:latin typeface="微软雅黑" panose="020B0503020204020204" pitchFamily="34" charset="-122"/>
                <a:ea typeface="微软雅黑" panose="020B0503020204020204" pitchFamily="34" charset="-122"/>
              </a:rPr>
              <a:t>模擬地震體驗區</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sym typeface="+mn-ea"/>
              </a:rPr>
              <a:t> 2</a:t>
            </a:r>
            <a:endParaRPr lang="zh-CN" altLang="en-US" dirty="0">
              <a:solidFill>
                <a:schemeClr val="accent2"/>
              </a:solidFill>
            </a:endParaRPr>
          </a:p>
        </p:txBody>
      </p:sp>
      <p:pic>
        <p:nvPicPr>
          <p:cNvPr id="225" name="图片 2" descr="C:\Users\Administrator.PC-201712151409\Desktop\场馆图片\图片2.png图片2"/>
          <p:cNvPicPr>
            <a:picLocks noChangeAspect="1"/>
          </p:cNvPicPr>
          <p:nvPr/>
        </p:nvPicPr>
        <p:blipFill>
          <a:blip r:embed="rId1"/>
          <a:srcRect/>
          <a:stretch>
            <a:fillRect/>
          </a:stretch>
        </p:blipFill>
        <p:spPr>
          <a:xfrm>
            <a:off x="777875" y="2538730"/>
            <a:ext cx="3141345" cy="19234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6" name="图片 6" descr="C:\Users\Administrator.PC-201712151409\Desktop\场馆图片\4a84a39ec7d07c0fc2ad72415a1c272.jpg4a84a39ec7d07c0fc2ad72415a1c272"/>
          <p:cNvPicPr>
            <a:picLocks noChangeAspect="1"/>
          </p:cNvPicPr>
          <p:nvPr/>
        </p:nvPicPr>
        <p:blipFill>
          <a:blip r:embed="rId2" cstate="print"/>
          <a:srcRect/>
          <a:stretch>
            <a:fillRect/>
          </a:stretch>
        </p:blipFill>
        <p:spPr>
          <a:xfrm>
            <a:off x="8042275" y="2538730"/>
            <a:ext cx="3086100" cy="19234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7" name="图片 226" descr="C:\Users\Administrator.PC-201712151409\Desktop\ee8c79439a105444053424a843f6252.jpgee8c79439a105444053424a843f6252"/>
          <p:cNvPicPr>
            <a:picLocks noChangeAspect="1"/>
          </p:cNvPicPr>
          <p:nvPr/>
        </p:nvPicPr>
        <p:blipFill>
          <a:blip r:embed="rId3" cstate="print"/>
          <a:srcRect/>
          <a:stretch>
            <a:fillRect/>
          </a:stretch>
        </p:blipFill>
        <p:spPr>
          <a:xfrm>
            <a:off x="4369435" y="2538730"/>
            <a:ext cx="3189605" cy="1950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8" name="图片 227" descr="C:\Users\Administrator.PC-201712151409\Desktop\场馆图片\7a6e447fd71a0cf9d05b4562ed16b56.jpg7a6e447fd71a0cf9d05b4562ed16b56"/>
          <p:cNvPicPr>
            <a:picLocks noChangeAspect="1"/>
          </p:cNvPicPr>
          <p:nvPr/>
        </p:nvPicPr>
        <p:blipFill>
          <a:blip r:embed="rId4" cstate="print"/>
          <a:srcRect/>
          <a:stretch>
            <a:fillRect/>
          </a:stretch>
        </p:blipFill>
        <p:spPr>
          <a:xfrm>
            <a:off x="8546465" y="4581525"/>
            <a:ext cx="3105785" cy="1937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9" name="图片 228" descr="C:\Users\Administrator.PC-201712151409\Desktop\8bc9946f5bf3225e9c23cd932eac266.jpg8bc9946f5bf3225e9c23cd932eac266"/>
          <p:cNvPicPr>
            <a:picLocks noChangeAspect="1"/>
          </p:cNvPicPr>
          <p:nvPr/>
        </p:nvPicPr>
        <p:blipFill>
          <a:blip r:embed="rId5" cstate="print"/>
          <a:srcRect/>
          <a:stretch>
            <a:fillRect/>
          </a:stretch>
        </p:blipFill>
        <p:spPr>
          <a:xfrm>
            <a:off x="4946015" y="4568190"/>
            <a:ext cx="3150235" cy="1950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0" name="图片 229" descr="C:\Users\Administrator.PC-201712151409\Desktop\23aa8944de4b6e9e1a7d549b6c203a5.jpg23aa8944de4b6e9e1a7d549b6c203a5"/>
          <p:cNvPicPr>
            <a:picLocks noChangeAspect="1"/>
          </p:cNvPicPr>
          <p:nvPr/>
        </p:nvPicPr>
        <p:blipFill>
          <a:blip r:embed="rId6" cstate="print"/>
          <a:srcRect/>
          <a:stretch>
            <a:fillRect/>
          </a:stretch>
        </p:blipFill>
        <p:spPr>
          <a:xfrm>
            <a:off x="1417955" y="4568190"/>
            <a:ext cx="3106420" cy="1950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Rectangle 15"/>
          <p:cNvSpPr>
            <a:spLocks noChangeArrowheads="1"/>
          </p:cNvSpPr>
          <p:nvPr/>
        </p:nvSpPr>
        <p:spPr bwMode="auto">
          <a:xfrm>
            <a:off x="777875" y="781050"/>
            <a:ext cx="11109325" cy="1529080"/>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4" name="Freeform 14"/>
          <p:cNvSpPr/>
          <p:nvPr/>
        </p:nvSpPr>
        <p:spPr bwMode="auto">
          <a:xfrm>
            <a:off x="695325" y="971525"/>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6" name="Freeform 16"/>
          <p:cNvSpPr/>
          <p:nvPr/>
        </p:nvSpPr>
        <p:spPr bwMode="auto">
          <a:xfrm>
            <a:off x="695325" y="639657"/>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9" name="TextBox 34"/>
          <p:cNvSpPr txBox="1"/>
          <p:nvPr/>
        </p:nvSpPr>
        <p:spPr>
          <a:xfrm>
            <a:off x="1057910" y="639315"/>
            <a:ext cx="2468880" cy="398780"/>
          </a:xfrm>
          <a:prstGeom prst="rect">
            <a:avLst/>
          </a:prstGeom>
          <a:noFill/>
        </p:spPr>
        <p:txBody>
          <a:bodyPr wrap="none" rtlCol="0">
            <a:spAutoFit/>
          </a:bodyPr>
          <a:lstStyle/>
          <a:p>
            <a:pPr algn="l"/>
            <a:r>
              <a:rPr lang="zh-CN" altLang="en-US" sz="2000" b="1" dirty="0">
                <a:solidFill>
                  <a:schemeClr val="accent2"/>
                </a:solidFill>
                <a:latin typeface="+mj-ea"/>
                <a:ea typeface="+mj-ea"/>
                <a:sym typeface="+mn-ea"/>
              </a:rPr>
              <a:t>地震體驗和震後逃生</a:t>
            </a:r>
            <a:endParaRPr lang="zh-CN" altLang="en-US" sz="2000" b="1" dirty="0">
              <a:solidFill>
                <a:schemeClr val="accent2"/>
              </a:solidFill>
              <a:latin typeface="+mj-ea"/>
              <a:ea typeface="+mj-ea"/>
            </a:endParaRPr>
          </a:p>
        </p:txBody>
      </p:sp>
      <p:sp>
        <p:nvSpPr>
          <p:cNvPr id="40" name="TextBox 37"/>
          <p:cNvSpPr txBox="1"/>
          <p:nvPr/>
        </p:nvSpPr>
        <p:spPr>
          <a:xfrm>
            <a:off x="1044575" y="1155700"/>
            <a:ext cx="10816590" cy="1198880"/>
          </a:xfrm>
          <a:prstGeom prst="rect">
            <a:avLst/>
          </a:prstGeom>
          <a:noFill/>
        </p:spPr>
        <p:txBody>
          <a:bodyPr wrap="square" rtlCol="0">
            <a:spAutoFit/>
          </a:bodyPr>
          <a:lstStyle/>
          <a:p>
            <a:pPr indent="0">
              <a:buNone/>
            </a:pPr>
            <a:r>
              <a:rPr lang="en-US" altLang="zh-CN" dirty="0">
                <a:solidFill>
                  <a:srgbClr val="000000"/>
                </a:solidFill>
                <a:ea typeface="微软雅黑" panose="020B0503020204020204" pitchFamily="34" charset="-122"/>
                <a:sym typeface="+mn-ea"/>
              </a:rPr>
              <a:t>1</a:t>
            </a:r>
            <a:r>
              <a:rPr lang="zh-CN" altLang="en-US" dirty="0">
                <a:solidFill>
                  <a:srgbClr val="000000"/>
                </a:solidFill>
                <a:ea typeface="微软雅黑" panose="020B0503020204020204" pitchFamily="34" charset="-122"/>
                <a:sym typeface="+mn-ea"/>
              </a:rPr>
              <a:t>、</a:t>
            </a:r>
            <a:r>
              <a:rPr lang="zh-CN" altLang="en-US" dirty="0" smtClean="0">
                <a:solidFill>
                  <a:srgbClr val="000000"/>
                </a:solidFill>
                <a:ea typeface="微软雅黑" panose="020B0503020204020204" pitchFamily="34" charset="-122"/>
                <a:sym typeface="+mn-ea"/>
              </a:rPr>
              <a:t>通過</a:t>
            </a:r>
            <a:r>
              <a:rPr lang="en-US" altLang="zh-CN" dirty="0" smtClean="0">
                <a:solidFill>
                  <a:srgbClr val="000000"/>
                </a:solidFill>
                <a:ea typeface="微软雅黑" panose="020B0503020204020204" pitchFamily="34" charset="-122"/>
                <a:sym typeface="+mn-ea"/>
              </a:rPr>
              <a:t>6</a:t>
            </a:r>
            <a:r>
              <a:rPr lang="zh-CN" altLang="en-US" dirty="0" smtClean="0">
                <a:solidFill>
                  <a:srgbClr val="000000"/>
                </a:solidFill>
                <a:ea typeface="微软雅黑" panose="020B0503020204020204" pitchFamily="34" charset="-122"/>
                <a:sym typeface="+mn-ea"/>
              </a:rPr>
              <a:t>自由度</a:t>
            </a:r>
            <a:r>
              <a:rPr lang="zh-CN" altLang="en-US" dirty="0">
                <a:solidFill>
                  <a:srgbClr val="000000"/>
                </a:solidFill>
                <a:ea typeface="微软雅黑" panose="020B0503020204020204" pitchFamily="34" charset="-122"/>
                <a:sym typeface="+mn-ea"/>
              </a:rPr>
              <a:t>動感平臺</a:t>
            </a:r>
            <a:r>
              <a:rPr lang="en-US" altLang="zh-CN" dirty="0">
                <a:solidFill>
                  <a:srgbClr val="000000"/>
                </a:solidFill>
                <a:ea typeface="微软雅黑" panose="020B0503020204020204" pitchFamily="34" charset="-122"/>
                <a:sym typeface="+mn-ea"/>
              </a:rPr>
              <a:t>+</a:t>
            </a:r>
            <a:r>
              <a:rPr lang="zh-CN" altLang="en-US" dirty="0">
                <a:solidFill>
                  <a:srgbClr val="000000"/>
                </a:solidFill>
                <a:ea typeface="微软雅黑" panose="020B0503020204020204" pitchFamily="34" charset="-122"/>
                <a:sym typeface="+mn-ea"/>
              </a:rPr>
              <a:t>高清多螢幕拼接大屏展示，模擬</a:t>
            </a:r>
            <a:r>
              <a:rPr lang="en-US" altLang="zh-CN" dirty="0">
                <a:solidFill>
                  <a:srgbClr val="000000"/>
                </a:solidFill>
                <a:ea typeface="微软雅黑" panose="020B0503020204020204" pitchFamily="34" charset="-122"/>
                <a:sym typeface="+mn-ea"/>
              </a:rPr>
              <a:t>4-8</a:t>
            </a:r>
            <a:r>
              <a:rPr lang="zh-CN" altLang="en-US" dirty="0">
                <a:solidFill>
                  <a:srgbClr val="000000"/>
                </a:solidFill>
                <a:ea typeface="微软雅黑" panose="020B0503020204020204" pitchFamily="34" charset="-122"/>
                <a:sym typeface="+mn-ea"/>
              </a:rPr>
              <a:t>級地震，讓體驗者身臨其境的感受地震災害並學習震中避險</a:t>
            </a:r>
            <a:r>
              <a:rPr lang="zh-CN" altLang="en-US" dirty="0" smtClean="0">
                <a:solidFill>
                  <a:srgbClr val="000000"/>
                </a:solidFill>
                <a:ea typeface="微软雅黑" panose="020B0503020204020204" pitchFamily="34" charset="-122"/>
                <a:sym typeface="+mn-ea"/>
              </a:rPr>
              <a:t>知識。</a:t>
            </a:r>
            <a:endParaRPr lang="zh-CN" altLang="en-US" dirty="0">
              <a:solidFill>
                <a:srgbClr val="000000"/>
              </a:solidFill>
              <a:ea typeface="微软雅黑" panose="020B0503020204020204" pitchFamily="34" charset="-122"/>
              <a:sym typeface="+mn-ea"/>
            </a:endParaRPr>
          </a:p>
          <a:p>
            <a:pPr indent="0">
              <a:buNone/>
            </a:pPr>
            <a:r>
              <a:rPr lang="en-US" altLang="zh-CN" dirty="0">
                <a:solidFill>
                  <a:srgbClr val="000000"/>
                </a:solidFill>
                <a:ea typeface="微软雅黑" panose="020B0503020204020204" pitchFamily="34" charset="-122"/>
                <a:sym typeface="+mn-ea"/>
              </a:rPr>
              <a:t>2</a:t>
            </a:r>
            <a:r>
              <a:rPr lang="zh-CN" altLang="en-US" dirty="0">
                <a:solidFill>
                  <a:srgbClr val="000000"/>
                </a:solidFill>
                <a:ea typeface="微软雅黑" panose="020B0503020204020204" pitchFamily="34" charset="-122"/>
                <a:sym typeface="+mn-ea"/>
              </a:rPr>
              <a:t>、振動臺模擬地震，並採用不同減隔震技術的結構展示不同的抗震效果，讓體驗者</a:t>
            </a:r>
            <a:r>
              <a:rPr lang="zh-CN" altLang="en-US" dirty="0" smtClean="0">
                <a:solidFill>
                  <a:srgbClr val="000000"/>
                </a:solidFill>
                <a:ea typeface="微软雅黑" panose="020B0503020204020204" pitchFamily="34" charset="-122"/>
                <a:sym typeface="+mn-ea"/>
              </a:rPr>
              <a:t>瞭解建築抗震和減震的背後邏輯。</a:t>
            </a:r>
            <a:endParaRPr lang="zh-CN" altLang="en-US" dirty="0">
              <a:solidFill>
                <a:srgbClr val="000000"/>
              </a:solidFill>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5735">
        <p14:doors dir="vert"/>
      </p:transition>
    </mc:Choice>
    <mc:Fallback>
      <p:transition spd="slow" advTm="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par>
                                <p:cTn id="12" presetID="2" presetClass="entr" presetSubtype="6" fill="hold" grpId="0" nodeType="withEffect">
                                  <p:stCondLst>
                                    <p:cond delay="20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1+#ppt_w/2"/>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par>
                                <p:cTn id="16" presetID="22" presetClass="entr" presetSubtype="2"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right)">
                                      <p:cBhvr>
                                        <p:cTn id="18" dur="300"/>
                                        <p:tgtEl>
                                          <p:spTgt spid="2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500"/>
                                        <p:tgtEl>
                                          <p:spTgt spid="3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up)">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3" grpId="0" bldLvl="0" animBg="1"/>
      <p:bldP spid="24" grpId="0" bldLvl="0" animBg="1"/>
      <p:bldP spid="26" grpId="0" bldLvl="0" animBg="1"/>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accent2"/>
                </a:solidFill>
                <a:latin typeface="微软雅黑" panose="020B0503020204020204" pitchFamily="34" charset="-122"/>
                <a:ea typeface="微软雅黑" panose="020B0503020204020204" pitchFamily="34" charset="-122"/>
              </a:rPr>
              <a:t>地鐵逃生體驗區</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sym typeface="+mn-ea"/>
              </a:rPr>
              <a:t> 2</a:t>
            </a:r>
            <a:endParaRPr lang="zh-CN" altLang="en-US" dirty="0">
              <a:solidFill>
                <a:schemeClr val="accent2"/>
              </a:solidFill>
            </a:endParaRPr>
          </a:p>
        </p:txBody>
      </p:sp>
      <p:pic>
        <p:nvPicPr>
          <p:cNvPr id="225" name="图片 2" descr="C:\Users\Administrator.PC-201712151409\Desktop\场馆图片\2c4ce5282b58745ec8cc7171d02a027.jpg2c4ce5282b58745ec8cc7171d02a027"/>
          <p:cNvPicPr>
            <a:picLocks noChangeAspect="1"/>
          </p:cNvPicPr>
          <p:nvPr/>
        </p:nvPicPr>
        <p:blipFill>
          <a:blip r:embed="rId1" cstate="print"/>
          <a:srcRect/>
          <a:stretch>
            <a:fillRect/>
          </a:stretch>
        </p:blipFill>
        <p:spPr>
          <a:xfrm>
            <a:off x="778510" y="2493010"/>
            <a:ext cx="3190875" cy="38017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6" name="图片 6" descr="C:\Users\Administrator.PC-201712151409\Desktop\场馆图片\6cb7b38eef83492511eef2374f4243a.jpg6cb7b38eef83492511eef2374f4243a"/>
          <p:cNvPicPr>
            <a:picLocks noChangeAspect="1"/>
          </p:cNvPicPr>
          <p:nvPr/>
        </p:nvPicPr>
        <p:blipFill>
          <a:blip r:embed="rId2" cstate="print"/>
          <a:srcRect/>
          <a:stretch>
            <a:fillRect/>
          </a:stretch>
        </p:blipFill>
        <p:spPr>
          <a:xfrm>
            <a:off x="4584065" y="2520315"/>
            <a:ext cx="3321050" cy="37731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8" name="图片 227" descr="C:\Users\Administrator.PC-201712151409\Desktop\6b1480a9759e431c56f9a0800380755.jpg6b1480a9759e431c56f9a0800380755"/>
          <p:cNvPicPr>
            <a:picLocks noChangeAspect="1"/>
          </p:cNvPicPr>
          <p:nvPr/>
        </p:nvPicPr>
        <p:blipFill>
          <a:blip r:embed="rId3"/>
          <a:srcRect/>
          <a:stretch>
            <a:fillRect/>
          </a:stretch>
        </p:blipFill>
        <p:spPr>
          <a:xfrm>
            <a:off x="8473440" y="2506345"/>
            <a:ext cx="3322955" cy="38011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Rectangle 15"/>
          <p:cNvSpPr>
            <a:spLocks noChangeArrowheads="1"/>
          </p:cNvSpPr>
          <p:nvPr/>
        </p:nvSpPr>
        <p:spPr bwMode="auto">
          <a:xfrm>
            <a:off x="777875" y="765175"/>
            <a:ext cx="11109325" cy="1529080"/>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4" name="Freeform 14"/>
          <p:cNvSpPr/>
          <p:nvPr/>
        </p:nvSpPr>
        <p:spPr bwMode="auto">
          <a:xfrm>
            <a:off x="695325" y="971525"/>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6" name="Freeform 16"/>
          <p:cNvSpPr/>
          <p:nvPr/>
        </p:nvSpPr>
        <p:spPr bwMode="auto">
          <a:xfrm>
            <a:off x="697865" y="639657"/>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9" name="TextBox 34"/>
          <p:cNvSpPr txBox="1"/>
          <p:nvPr/>
        </p:nvSpPr>
        <p:spPr>
          <a:xfrm>
            <a:off x="1057910" y="639315"/>
            <a:ext cx="1706880" cy="398780"/>
          </a:xfrm>
          <a:prstGeom prst="rect">
            <a:avLst/>
          </a:prstGeom>
          <a:noFill/>
        </p:spPr>
        <p:txBody>
          <a:bodyPr wrap="none" rtlCol="0">
            <a:spAutoFit/>
          </a:bodyPr>
          <a:lstStyle/>
          <a:p>
            <a:pPr algn="l"/>
            <a:r>
              <a:rPr lang="zh-CN" altLang="en-US" sz="2000" b="1" dirty="0">
                <a:solidFill>
                  <a:schemeClr val="accent2"/>
                </a:solidFill>
                <a:latin typeface="+mj-ea"/>
                <a:ea typeface="+mj-ea"/>
              </a:rPr>
              <a:t>地鐵出行安全</a:t>
            </a:r>
            <a:endParaRPr lang="zh-CN" altLang="en-US" sz="2000" b="1" dirty="0">
              <a:solidFill>
                <a:schemeClr val="accent2"/>
              </a:solidFill>
              <a:latin typeface="+mj-ea"/>
              <a:ea typeface="+mj-ea"/>
            </a:endParaRPr>
          </a:p>
        </p:txBody>
      </p:sp>
      <p:sp>
        <p:nvSpPr>
          <p:cNvPr id="40" name="TextBox 37"/>
          <p:cNvSpPr txBox="1"/>
          <p:nvPr/>
        </p:nvSpPr>
        <p:spPr>
          <a:xfrm>
            <a:off x="1097915" y="1155700"/>
            <a:ext cx="10763250" cy="645160"/>
          </a:xfrm>
          <a:prstGeom prst="rect">
            <a:avLst/>
          </a:prstGeom>
          <a:noFill/>
        </p:spPr>
        <p:txBody>
          <a:bodyPr wrap="square" rtlCol="0">
            <a:spAutoFit/>
          </a:bodyPr>
          <a:lstStyle/>
          <a:p>
            <a:pPr indent="0">
              <a:buNone/>
            </a:pPr>
            <a:r>
              <a:rPr lang="en-US" altLang="zh-CN" dirty="0">
                <a:solidFill>
                  <a:srgbClr val="000000"/>
                </a:solidFill>
                <a:ea typeface="微软雅黑" panose="020B0503020204020204" pitchFamily="34" charset="-122"/>
                <a:sym typeface="+mn-ea"/>
              </a:rPr>
              <a:t>1</a:t>
            </a:r>
            <a:r>
              <a:rPr lang="zh-CN" altLang="en-US" dirty="0">
                <a:solidFill>
                  <a:srgbClr val="000000"/>
                </a:solidFill>
                <a:ea typeface="微软雅黑" panose="020B0503020204020204" pitchFamily="34" charset="-122"/>
                <a:sym typeface="+mn-ea"/>
              </a:rPr>
              <a:t>、通過設置地鐵場景，模擬地鐵運行中</a:t>
            </a:r>
            <a:r>
              <a:rPr lang="zh-CN" altLang="en-US" dirty="0" smtClean="0">
                <a:solidFill>
                  <a:srgbClr val="000000"/>
                </a:solidFill>
                <a:ea typeface="微软雅黑" panose="020B0503020204020204" pitchFamily="34" charset="-122"/>
                <a:sym typeface="+mn-ea"/>
              </a:rPr>
              <a:t>發生各類列車緊急事故，</a:t>
            </a:r>
            <a:r>
              <a:rPr lang="zh-CN" altLang="en-US" dirty="0">
                <a:solidFill>
                  <a:srgbClr val="000000"/>
                </a:solidFill>
                <a:ea typeface="微软雅黑" panose="020B0503020204020204" pitchFamily="34" charset="-122"/>
                <a:sym typeface="+mn-ea"/>
              </a:rPr>
              <a:t>訓練體驗者有序逃生的意識和</a:t>
            </a:r>
            <a:r>
              <a:rPr lang="zh-CN" altLang="en-US" dirty="0" smtClean="0">
                <a:solidFill>
                  <a:srgbClr val="000000"/>
                </a:solidFill>
                <a:ea typeface="微软雅黑" panose="020B0503020204020204" pitchFamily="34" charset="-122"/>
                <a:sym typeface="+mn-ea"/>
              </a:rPr>
              <a:t>技能。</a:t>
            </a:r>
            <a:endParaRPr lang="zh-CN" altLang="en-US" dirty="0">
              <a:solidFill>
                <a:srgbClr val="000000"/>
              </a:solidFill>
              <a:ea typeface="微软雅黑" panose="020B0503020204020204" pitchFamily="34" charset="-122"/>
              <a:sym typeface="+mn-ea"/>
            </a:endParaRPr>
          </a:p>
          <a:p>
            <a:pPr indent="0">
              <a:buNone/>
            </a:pPr>
            <a:r>
              <a:rPr lang="en-US" altLang="zh-CN" dirty="0">
                <a:solidFill>
                  <a:srgbClr val="000000"/>
                </a:solidFill>
                <a:ea typeface="微软雅黑" panose="020B0503020204020204" pitchFamily="34" charset="-122"/>
              </a:rPr>
              <a:t>2</a:t>
            </a:r>
            <a:r>
              <a:rPr lang="zh-CN" altLang="en-US" dirty="0">
                <a:solidFill>
                  <a:srgbClr val="000000"/>
                </a:solidFill>
                <a:ea typeface="微软雅黑" panose="020B0503020204020204" pitchFamily="34" charset="-122"/>
              </a:rPr>
              <a:t>、利用地鐵場景設置搶劫、偷盜、猥褻等課程，學會保護個人財務和人身</a:t>
            </a:r>
            <a:r>
              <a:rPr lang="zh-CN" altLang="en-US" dirty="0" smtClean="0">
                <a:solidFill>
                  <a:srgbClr val="000000"/>
                </a:solidFill>
                <a:ea typeface="微软雅黑" panose="020B0503020204020204" pitchFamily="34" charset="-122"/>
              </a:rPr>
              <a:t>安全。</a:t>
            </a:r>
            <a:endParaRPr lang="zh-CN" altLang="en-US" dirty="0">
              <a:solidFill>
                <a:srgbClr val="000000"/>
              </a:solidFill>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5735">
        <p14:doors dir="vert"/>
      </p:transition>
    </mc:Choice>
    <mc:Fallback>
      <p:transition spd="slow" advTm="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par>
                                <p:cTn id="12" presetID="2" presetClass="entr" presetSubtype="6" fill="hold" grpId="0" nodeType="withEffect">
                                  <p:stCondLst>
                                    <p:cond delay="20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1+#ppt_w/2"/>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par>
                                <p:cTn id="16" presetID="22" presetClass="entr" presetSubtype="2"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right)">
                                      <p:cBhvr>
                                        <p:cTn id="18" dur="300"/>
                                        <p:tgtEl>
                                          <p:spTgt spid="2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500"/>
                                        <p:tgtEl>
                                          <p:spTgt spid="3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up)">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3" grpId="0" bldLvl="0" animBg="1"/>
      <p:bldP spid="24" grpId="0" bldLvl="0" animBg="1"/>
      <p:bldP spid="26" grpId="0" bldLvl="0" animBg="1"/>
      <p:bldP spid="39"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accent2"/>
                </a:solidFill>
                <a:latin typeface="微软雅黑" panose="020B0503020204020204" pitchFamily="34" charset="-122"/>
                <a:ea typeface="微软雅黑" panose="020B0503020204020204" pitchFamily="34" charset="-122"/>
              </a:rPr>
              <a:t>飛機逃生體驗區</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2</a:t>
            </a:r>
            <a:endParaRPr lang="zh-CN" altLang="en-US" dirty="0">
              <a:solidFill>
                <a:schemeClr val="accent2"/>
              </a:solidFill>
            </a:endParaRPr>
          </a:p>
        </p:txBody>
      </p:sp>
      <p:pic>
        <p:nvPicPr>
          <p:cNvPr id="227" name="图片 226" descr="C:\Users\Administrator.PC-201712151409\Desktop\场馆图片\图片3.png图片3"/>
          <p:cNvPicPr>
            <a:picLocks noChangeAspect="1"/>
          </p:cNvPicPr>
          <p:nvPr/>
        </p:nvPicPr>
        <p:blipFill>
          <a:blip r:embed="rId1"/>
          <a:srcRect/>
          <a:stretch>
            <a:fillRect/>
          </a:stretch>
        </p:blipFill>
        <p:spPr>
          <a:xfrm>
            <a:off x="1061720" y="2487930"/>
            <a:ext cx="3048000" cy="40938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9" name="图片 228" descr="C:\Users\Administrator.PC-201712151409\Desktop\场馆图片\f27c85b84c6cfe35eda37472d6afd83.jpgf27c85b84c6cfe35eda37472d6afd83"/>
          <p:cNvPicPr>
            <a:picLocks noChangeAspect="1"/>
          </p:cNvPicPr>
          <p:nvPr/>
        </p:nvPicPr>
        <p:blipFill>
          <a:blip r:embed="rId2" cstate="print"/>
          <a:srcRect/>
          <a:stretch>
            <a:fillRect/>
          </a:stretch>
        </p:blipFill>
        <p:spPr>
          <a:xfrm>
            <a:off x="8126095" y="2489200"/>
            <a:ext cx="3547110" cy="4092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0" name="图片 229" descr="C:\Users\Administrator.PC-201712151409\Desktop\fea58827f6ae3046e487e42eb548f5f.jpgfea58827f6ae3046e487e42eb548f5f"/>
          <p:cNvPicPr>
            <a:picLocks noChangeAspect="1"/>
          </p:cNvPicPr>
          <p:nvPr/>
        </p:nvPicPr>
        <p:blipFill>
          <a:blip r:embed="rId3"/>
          <a:srcRect/>
          <a:stretch>
            <a:fillRect/>
          </a:stretch>
        </p:blipFill>
        <p:spPr>
          <a:xfrm>
            <a:off x="4585970" y="2488565"/>
            <a:ext cx="3095625" cy="4079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Rectangle 15"/>
          <p:cNvSpPr>
            <a:spLocks noChangeArrowheads="1"/>
          </p:cNvSpPr>
          <p:nvPr/>
        </p:nvSpPr>
        <p:spPr bwMode="auto">
          <a:xfrm>
            <a:off x="777875" y="781050"/>
            <a:ext cx="11109325" cy="1529080"/>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4" name="Freeform 14"/>
          <p:cNvSpPr/>
          <p:nvPr/>
        </p:nvSpPr>
        <p:spPr bwMode="auto">
          <a:xfrm>
            <a:off x="695325" y="971525"/>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6" name="Freeform 16"/>
          <p:cNvSpPr/>
          <p:nvPr/>
        </p:nvSpPr>
        <p:spPr bwMode="auto">
          <a:xfrm>
            <a:off x="697865" y="639657"/>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9" name="TextBox 34"/>
          <p:cNvSpPr txBox="1"/>
          <p:nvPr/>
        </p:nvSpPr>
        <p:spPr>
          <a:xfrm>
            <a:off x="1057910" y="639315"/>
            <a:ext cx="1706880" cy="398780"/>
          </a:xfrm>
          <a:prstGeom prst="rect">
            <a:avLst/>
          </a:prstGeom>
          <a:noFill/>
        </p:spPr>
        <p:txBody>
          <a:bodyPr wrap="none" rtlCol="0">
            <a:spAutoFit/>
          </a:bodyPr>
          <a:lstStyle/>
          <a:p>
            <a:pPr algn="l"/>
            <a:r>
              <a:rPr lang="zh-CN" altLang="en-US" sz="2000" b="1" dirty="0">
                <a:solidFill>
                  <a:schemeClr val="accent2"/>
                </a:solidFill>
                <a:latin typeface="+mj-ea"/>
                <a:ea typeface="+mj-ea"/>
              </a:rPr>
              <a:t>飛機出行安全</a:t>
            </a:r>
            <a:endParaRPr lang="zh-CN" altLang="en-US" sz="2000" b="1" dirty="0">
              <a:solidFill>
                <a:schemeClr val="accent2"/>
              </a:solidFill>
              <a:latin typeface="+mj-ea"/>
              <a:ea typeface="+mj-ea"/>
            </a:endParaRPr>
          </a:p>
        </p:txBody>
      </p:sp>
      <p:sp>
        <p:nvSpPr>
          <p:cNvPr id="40" name="TextBox 37"/>
          <p:cNvSpPr txBox="1"/>
          <p:nvPr/>
        </p:nvSpPr>
        <p:spPr>
          <a:xfrm>
            <a:off x="1097915" y="1155700"/>
            <a:ext cx="10763250" cy="922020"/>
          </a:xfrm>
          <a:prstGeom prst="rect">
            <a:avLst/>
          </a:prstGeom>
          <a:noFill/>
        </p:spPr>
        <p:txBody>
          <a:bodyPr wrap="square" rtlCol="0">
            <a:spAutoFit/>
          </a:bodyPr>
          <a:lstStyle/>
          <a:p>
            <a:pPr indent="0">
              <a:buNone/>
            </a:pPr>
            <a:r>
              <a:rPr lang="en-US" altLang="zh-CN" dirty="0">
                <a:solidFill>
                  <a:srgbClr val="000000"/>
                </a:solidFill>
                <a:ea typeface="微软雅黑" panose="020B0503020204020204" pitchFamily="34" charset="-122"/>
                <a:sym typeface="+mn-ea"/>
              </a:rPr>
              <a:t>1</a:t>
            </a:r>
            <a:r>
              <a:rPr lang="zh-CN" altLang="en-US" dirty="0">
                <a:solidFill>
                  <a:srgbClr val="000000"/>
                </a:solidFill>
                <a:ea typeface="微软雅黑" panose="020B0503020204020204" pitchFamily="34" charset="-122"/>
                <a:sym typeface="+mn-ea"/>
              </a:rPr>
              <a:t>、通過搭建飛機場景，講述飛機飛行過程中的安全規範和安全知識，掌握飛機迫降後乘客有序撤離的意識和技能。</a:t>
            </a:r>
            <a:endParaRPr lang="zh-CN" altLang="en-US" dirty="0">
              <a:solidFill>
                <a:srgbClr val="000000"/>
              </a:solidFill>
              <a:ea typeface="微软雅黑" panose="020B0503020204020204" pitchFamily="34" charset="-122"/>
            </a:endParaRPr>
          </a:p>
          <a:p>
            <a:pPr indent="0">
              <a:buNone/>
            </a:pPr>
            <a:r>
              <a:rPr lang="en-US" altLang="zh-CN" dirty="0">
                <a:solidFill>
                  <a:srgbClr val="000000"/>
                </a:solidFill>
                <a:ea typeface="微软雅黑" panose="020B0503020204020204" pitchFamily="34" charset="-122"/>
              </a:rPr>
              <a:t>2</a:t>
            </a:r>
            <a:r>
              <a:rPr lang="zh-CN" altLang="en-US" dirty="0">
                <a:solidFill>
                  <a:srgbClr val="000000"/>
                </a:solidFill>
                <a:ea typeface="微软雅黑" panose="020B0503020204020204" pitchFamily="34" charset="-122"/>
              </a:rPr>
              <a:t>、海關安全，危險品的攜帶，安全通過海關，</a:t>
            </a:r>
            <a:r>
              <a:rPr lang="zh-CN" altLang="en-US" dirty="0">
                <a:solidFill>
                  <a:srgbClr val="000000"/>
                </a:solidFill>
                <a:ea typeface="微软雅黑" panose="020B0503020204020204" pitchFamily="34" charset="-122"/>
                <a:sym typeface="+mn-ea"/>
              </a:rPr>
              <a:t>防止</a:t>
            </a:r>
            <a:r>
              <a:rPr lang="zh-CN" altLang="en-US" dirty="0">
                <a:solidFill>
                  <a:srgbClr val="000000"/>
                </a:solidFill>
                <a:ea typeface="微软雅黑" panose="020B0503020204020204" pitchFamily="34" charset="-122"/>
              </a:rPr>
              <a:t>別國安檢刁難，敲詐勒索。</a:t>
            </a:r>
            <a:endParaRPr lang="zh-CN" altLang="en-US" dirty="0">
              <a:solidFill>
                <a:srgbClr val="000000"/>
              </a:solidFill>
              <a:ea typeface="微软雅黑" panose="020B0503020204020204" pitchFamily="34" charset="-122"/>
            </a:endParaRPr>
          </a:p>
        </p:txBody>
      </p:sp>
      <p:pic>
        <p:nvPicPr>
          <p:cNvPr id="2" name="图片 1" descr="C:\Users\Administrator.PC-201712151409\Desktop\场馆图片\图片3.png图片3"/>
          <p:cNvPicPr>
            <a:picLocks noChangeAspect="1"/>
          </p:cNvPicPr>
          <p:nvPr/>
        </p:nvPicPr>
        <p:blipFill>
          <a:blip r:embed="rId1"/>
          <a:srcRect/>
          <a:stretch>
            <a:fillRect/>
          </a:stretch>
        </p:blipFill>
        <p:spPr>
          <a:xfrm>
            <a:off x="728980" y="2488565"/>
            <a:ext cx="3308985" cy="40938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图片 2" descr="C:\Users\Administrator.PC-201712151409\Desktop\fea58827f6ae3046e487e42eb548f5f.jpgfea58827f6ae3046e487e42eb548f5f"/>
          <p:cNvPicPr>
            <a:picLocks noChangeAspect="1"/>
          </p:cNvPicPr>
          <p:nvPr/>
        </p:nvPicPr>
        <p:blipFill>
          <a:blip r:embed="rId3"/>
          <a:srcRect/>
          <a:stretch>
            <a:fillRect/>
          </a:stretch>
        </p:blipFill>
        <p:spPr>
          <a:xfrm>
            <a:off x="4464685" y="2489200"/>
            <a:ext cx="3360420" cy="4079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800" advTm="5735">
        <p14:doors dir="vert"/>
      </p:transition>
    </mc:Choice>
    <mc:Fallback>
      <p:transition spd="slow" advTm="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par>
                                <p:cTn id="12" presetID="2" presetClass="entr" presetSubtype="6" fill="hold" grpId="0" nodeType="withEffect">
                                  <p:stCondLst>
                                    <p:cond delay="20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1+#ppt_w/2"/>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par>
                                <p:cTn id="16" presetID="22" presetClass="entr" presetSubtype="2"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right)">
                                      <p:cBhvr>
                                        <p:cTn id="18" dur="300"/>
                                        <p:tgtEl>
                                          <p:spTgt spid="2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500"/>
                                        <p:tgtEl>
                                          <p:spTgt spid="3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up)">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3" grpId="0" bldLvl="0" animBg="1"/>
      <p:bldP spid="24" grpId="0" bldLvl="0" animBg="1"/>
      <p:bldP spid="26" grpId="0" bldLvl="0" animBg="1"/>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197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800" dirty="0">
                <a:solidFill>
                  <a:schemeClr val="accent2"/>
                </a:solidFill>
                <a:latin typeface="微软雅黑" panose="020B0503020204020204" pitchFamily="34" charset="-122"/>
                <a:ea typeface="微软雅黑" panose="020B0503020204020204" pitchFamily="34" charset="-122"/>
              </a:rPr>
              <a:t>交通安全體驗區</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398780"/>
          </a:xfrm>
          <a:prstGeom prst="rect">
            <a:avLst/>
          </a:prstGeom>
          <a:noFill/>
        </p:spPr>
        <p:txBody>
          <a:bodyPr wrap="square" rtlCol="0">
            <a:spAutoFit/>
          </a:bodyPr>
          <a:lstStyle/>
          <a:p>
            <a:pPr algn="r"/>
            <a:r>
              <a:rPr lang="en-US" altLang="zh-CN" sz="2000" dirty="0">
                <a:solidFill>
                  <a:schemeClr val="accent2"/>
                </a:solidFill>
              </a:rPr>
              <a:t>Part </a:t>
            </a:r>
            <a:r>
              <a:rPr lang="en-US" altLang="zh-CN" dirty="0">
                <a:solidFill>
                  <a:schemeClr val="accent2"/>
                </a:solidFill>
                <a:sym typeface="+mn-ea"/>
              </a:rPr>
              <a:t>2</a:t>
            </a:r>
            <a:endParaRPr lang="zh-CN" altLang="en-US" dirty="0">
              <a:solidFill>
                <a:schemeClr val="accent2"/>
              </a:solidFill>
            </a:endParaRPr>
          </a:p>
        </p:txBody>
      </p:sp>
      <p:pic>
        <p:nvPicPr>
          <p:cNvPr id="229" name="图片 228" descr="C:\Users\Administrator.PC-201712151409\Desktop\场馆图片\a7859795d760018ea70e75d33ec436b.jpga7859795d760018ea70e75d33ec436b"/>
          <p:cNvPicPr>
            <a:picLocks noChangeAspect="1"/>
          </p:cNvPicPr>
          <p:nvPr/>
        </p:nvPicPr>
        <p:blipFill>
          <a:blip r:embed="rId1" cstate="print"/>
          <a:srcRect/>
          <a:stretch>
            <a:fillRect/>
          </a:stretch>
        </p:blipFill>
        <p:spPr>
          <a:xfrm>
            <a:off x="769620" y="2900045"/>
            <a:ext cx="3547110" cy="36061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0" name="图片 229" descr="C:\Users\Administrator.PC-201712151409\Desktop\场馆图片\858df96f80e98940ef68e1dea869b1a.jpg858df96f80e98940ef68e1dea869b1a"/>
          <p:cNvPicPr>
            <a:picLocks noChangeAspect="1"/>
          </p:cNvPicPr>
          <p:nvPr/>
        </p:nvPicPr>
        <p:blipFill>
          <a:blip r:embed="rId2" cstate="print"/>
          <a:srcRect/>
          <a:stretch>
            <a:fillRect/>
          </a:stretch>
        </p:blipFill>
        <p:spPr>
          <a:xfrm>
            <a:off x="4730115" y="2882265"/>
            <a:ext cx="3334385" cy="36347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Rectangle 15"/>
          <p:cNvSpPr>
            <a:spLocks noChangeArrowheads="1"/>
          </p:cNvSpPr>
          <p:nvPr/>
        </p:nvSpPr>
        <p:spPr bwMode="auto">
          <a:xfrm>
            <a:off x="777875" y="781050"/>
            <a:ext cx="11109325" cy="1875790"/>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a:p>
        </p:txBody>
      </p:sp>
      <p:sp>
        <p:nvSpPr>
          <p:cNvPr id="24" name="Freeform 14"/>
          <p:cNvSpPr/>
          <p:nvPr/>
        </p:nvSpPr>
        <p:spPr bwMode="auto">
          <a:xfrm>
            <a:off x="695325" y="971525"/>
            <a:ext cx="82550" cy="545253"/>
          </a:xfrm>
          <a:custGeom>
            <a:avLst/>
            <a:gdLst>
              <a:gd name="T0" fmla="*/ 0 w 102"/>
              <a:gd name="T1" fmla="*/ 0 h 474"/>
              <a:gd name="T2" fmla="*/ 102 w 102"/>
              <a:gd name="T3" fmla="*/ 108 h 474"/>
              <a:gd name="T4" fmla="*/ 102 w 102"/>
              <a:gd name="T5" fmla="*/ 474 h 474"/>
              <a:gd name="T6" fmla="*/ 0 w 102"/>
              <a:gd name="T7" fmla="*/ 366 h 474"/>
              <a:gd name="T8" fmla="*/ 0 w 102"/>
              <a:gd name="T9" fmla="*/ 0 h 474"/>
            </a:gdLst>
            <a:ahLst/>
            <a:cxnLst>
              <a:cxn ang="0">
                <a:pos x="T0" y="T1"/>
              </a:cxn>
              <a:cxn ang="0">
                <a:pos x="T2" y="T3"/>
              </a:cxn>
              <a:cxn ang="0">
                <a:pos x="T4" y="T5"/>
              </a:cxn>
              <a:cxn ang="0">
                <a:pos x="T6" y="T7"/>
              </a:cxn>
              <a:cxn ang="0">
                <a:pos x="T8" y="T9"/>
              </a:cxn>
            </a:cxnLst>
            <a:rect l="0" t="0" r="r" b="b"/>
            <a:pathLst>
              <a:path w="102" h="474">
                <a:moveTo>
                  <a:pt x="0" y="0"/>
                </a:moveTo>
                <a:lnTo>
                  <a:pt x="102" y="108"/>
                </a:lnTo>
                <a:lnTo>
                  <a:pt x="102" y="474"/>
                </a:lnTo>
                <a:lnTo>
                  <a:pt x="0" y="36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6" name="Freeform 16"/>
          <p:cNvSpPr/>
          <p:nvPr/>
        </p:nvSpPr>
        <p:spPr bwMode="auto">
          <a:xfrm>
            <a:off x="697865" y="639657"/>
            <a:ext cx="2957349" cy="420817"/>
          </a:xfrm>
          <a:custGeom>
            <a:avLst/>
            <a:gdLst>
              <a:gd name="T0" fmla="*/ 0 w 2649"/>
              <a:gd name="T1" fmla="*/ 0 h 366"/>
              <a:gd name="T2" fmla="*/ 2649 w 2649"/>
              <a:gd name="T3" fmla="*/ 0 h 366"/>
              <a:gd name="T4" fmla="*/ 2502 w 2649"/>
              <a:gd name="T5" fmla="*/ 186 h 366"/>
              <a:gd name="T6" fmla="*/ 2649 w 2649"/>
              <a:gd name="T7" fmla="*/ 366 h 366"/>
              <a:gd name="T8" fmla="*/ 0 w 2649"/>
              <a:gd name="T9" fmla="*/ 366 h 366"/>
              <a:gd name="T10" fmla="*/ 0 w 2649"/>
              <a:gd name="T11" fmla="*/ 0 h 366"/>
            </a:gdLst>
            <a:ahLst/>
            <a:cxnLst>
              <a:cxn ang="0">
                <a:pos x="T0" y="T1"/>
              </a:cxn>
              <a:cxn ang="0">
                <a:pos x="T2" y="T3"/>
              </a:cxn>
              <a:cxn ang="0">
                <a:pos x="T4" y="T5"/>
              </a:cxn>
              <a:cxn ang="0">
                <a:pos x="T6" y="T7"/>
              </a:cxn>
              <a:cxn ang="0">
                <a:pos x="T8" y="T9"/>
              </a:cxn>
              <a:cxn ang="0">
                <a:pos x="T10" y="T11"/>
              </a:cxn>
            </a:cxnLst>
            <a:rect l="0" t="0" r="r" b="b"/>
            <a:pathLst>
              <a:path w="2649" h="366">
                <a:moveTo>
                  <a:pt x="0" y="0"/>
                </a:moveTo>
                <a:lnTo>
                  <a:pt x="2649" y="0"/>
                </a:lnTo>
                <a:lnTo>
                  <a:pt x="2502" y="186"/>
                </a:lnTo>
                <a:lnTo>
                  <a:pt x="2649" y="366"/>
                </a:lnTo>
                <a:lnTo>
                  <a:pt x="0" y="366"/>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40" name="TextBox 37"/>
          <p:cNvSpPr txBox="1"/>
          <p:nvPr/>
        </p:nvSpPr>
        <p:spPr>
          <a:xfrm>
            <a:off x="1097915" y="1155700"/>
            <a:ext cx="10763250" cy="1476375"/>
          </a:xfrm>
          <a:prstGeom prst="rect">
            <a:avLst/>
          </a:prstGeom>
          <a:noFill/>
        </p:spPr>
        <p:txBody>
          <a:bodyPr wrap="square" rtlCol="0">
            <a:spAutoFit/>
          </a:bodyPr>
          <a:lstStyle/>
          <a:p>
            <a:pPr indent="0">
              <a:buNone/>
            </a:pPr>
            <a:r>
              <a:rPr lang="en-US" altLang="zh-CN" dirty="0">
                <a:solidFill>
                  <a:srgbClr val="000000"/>
                </a:solidFill>
                <a:ea typeface="微软雅黑" panose="020B0503020204020204" pitchFamily="34" charset="-122"/>
                <a:sym typeface="+mn-ea"/>
              </a:rPr>
              <a:t>1</a:t>
            </a:r>
            <a:r>
              <a:rPr lang="zh-CN" altLang="en-US" dirty="0">
                <a:solidFill>
                  <a:srgbClr val="000000"/>
                </a:solidFill>
                <a:ea typeface="微软雅黑" panose="020B0503020204020204" pitchFamily="34" charset="-122"/>
                <a:sym typeface="+mn-ea"/>
              </a:rPr>
              <a:t>、</a:t>
            </a:r>
            <a:r>
              <a:rPr lang="zh-CN" altLang="en-US" dirty="0" smtClean="0">
                <a:solidFill>
                  <a:srgbClr val="000000"/>
                </a:solidFill>
                <a:ea typeface="微软雅黑" panose="020B0503020204020204" pitchFamily="34" charset="-122"/>
                <a:sym typeface="+mn-ea"/>
              </a:rPr>
              <a:t>通過真實公車，</a:t>
            </a:r>
            <a:r>
              <a:rPr lang="zh-CN" altLang="en-US" dirty="0">
                <a:solidFill>
                  <a:srgbClr val="000000"/>
                </a:solidFill>
                <a:ea typeface="微软雅黑" panose="020B0503020204020204" pitchFamily="34" charset="-122"/>
                <a:sym typeface="+mn-ea"/>
              </a:rPr>
              <a:t>演示並講解公車中的位置安全、設施安全、通道安全，視野盲區等知識。模擬演示如何破窗、使用安全門以及天窗逃生</a:t>
            </a:r>
            <a:r>
              <a:rPr lang="zh-CN" altLang="en-US" dirty="0" smtClean="0">
                <a:solidFill>
                  <a:srgbClr val="000000"/>
                </a:solidFill>
                <a:ea typeface="微软雅黑" panose="020B0503020204020204" pitchFamily="34" charset="-122"/>
                <a:sym typeface="+mn-ea"/>
              </a:rPr>
              <a:t>的方法。</a:t>
            </a:r>
            <a:endParaRPr lang="zh-CN" altLang="en-US" dirty="0">
              <a:solidFill>
                <a:srgbClr val="000000"/>
              </a:solidFill>
              <a:ea typeface="微软雅黑" panose="020B0503020204020204" pitchFamily="34" charset="-122"/>
              <a:sym typeface="+mn-ea"/>
            </a:endParaRPr>
          </a:p>
          <a:p>
            <a:pPr indent="0">
              <a:buNone/>
            </a:pPr>
            <a:r>
              <a:rPr lang="en-US" altLang="zh-CN" dirty="0">
                <a:solidFill>
                  <a:srgbClr val="000000"/>
                </a:solidFill>
                <a:ea typeface="微软雅黑" panose="020B0503020204020204" pitchFamily="34" charset="-122"/>
              </a:rPr>
              <a:t>2</a:t>
            </a:r>
            <a:r>
              <a:rPr lang="zh-CN" altLang="en-US" dirty="0">
                <a:solidFill>
                  <a:srgbClr val="000000"/>
                </a:solidFill>
                <a:ea typeface="微软雅黑" panose="020B0503020204020204" pitchFamily="34" charset="-122"/>
              </a:rPr>
              <a:t>、</a:t>
            </a:r>
            <a:r>
              <a:rPr lang="zh-CN" altLang="en-US" dirty="0">
                <a:solidFill>
                  <a:srgbClr val="000000"/>
                </a:solidFill>
                <a:ea typeface="微软雅黑" panose="020B0503020204020204" pitchFamily="34" charset="-122"/>
                <a:sym typeface="+mn-ea"/>
              </a:rPr>
              <a:t>體驗者進入真實汽車後利用機械裝置將汽車送入水中，同時搭建相關實景模擬真實汽車落水，在此過程中學習汽車落水的危險性及正確的逃生方式。</a:t>
            </a:r>
            <a:endParaRPr lang="zh-CN" altLang="en-US" dirty="0">
              <a:solidFill>
                <a:srgbClr val="000000"/>
              </a:solidFill>
              <a:ea typeface="微软雅黑" panose="020B0503020204020204" pitchFamily="34" charset="-122"/>
              <a:sym typeface="+mn-ea"/>
            </a:endParaRPr>
          </a:p>
          <a:p>
            <a:pPr indent="0">
              <a:buNone/>
            </a:pPr>
            <a:r>
              <a:rPr lang="en-US" altLang="zh-CN" dirty="0">
                <a:solidFill>
                  <a:srgbClr val="000000"/>
                </a:solidFill>
                <a:ea typeface="微软雅黑" panose="020B0503020204020204" pitchFamily="34" charset="-122"/>
                <a:sym typeface="+mn-ea"/>
              </a:rPr>
              <a:t>3</a:t>
            </a:r>
            <a:r>
              <a:rPr lang="zh-CN" altLang="en-US" dirty="0" smtClean="0">
                <a:solidFill>
                  <a:srgbClr val="000000"/>
                </a:solidFill>
                <a:ea typeface="微软雅黑" panose="020B0503020204020204" pitchFamily="34" charset="-122"/>
                <a:sym typeface="+mn-ea"/>
              </a:rPr>
              <a:t>通過模擬加速碰撞體驗</a:t>
            </a:r>
            <a:r>
              <a:rPr lang="zh-CN" altLang="en-US" dirty="0">
                <a:solidFill>
                  <a:srgbClr val="000000"/>
                </a:solidFill>
                <a:ea typeface="微软雅黑" panose="020B0503020204020204" pitchFamily="34" charset="-122"/>
                <a:sym typeface="+mn-ea"/>
              </a:rPr>
              <a:t>裝置，真實體驗碰撞後安全帶的束縛感</a:t>
            </a:r>
            <a:r>
              <a:rPr lang="zh-CN" altLang="en-US" dirty="0" smtClean="0">
                <a:solidFill>
                  <a:srgbClr val="000000"/>
                </a:solidFill>
                <a:ea typeface="微软雅黑" panose="020B0503020204020204" pitchFamily="34" charset="-122"/>
                <a:sym typeface="+mn-ea"/>
              </a:rPr>
              <a:t>，切實體會駕駛</a:t>
            </a:r>
            <a:r>
              <a:rPr lang="zh-CN" altLang="en-US" dirty="0">
                <a:solidFill>
                  <a:srgbClr val="000000"/>
                </a:solidFill>
                <a:ea typeface="微软雅黑" panose="020B0503020204020204" pitchFamily="34" charset="-122"/>
                <a:sym typeface="+mn-ea"/>
              </a:rPr>
              <a:t>過程中系安全帶的重要性。</a:t>
            </a:r>
            <a:endParaRPr lang="zh-CN" altLang="en-US" dirty="0">
              <a:solidFill>
                <a:srgbClr val="000000"/>
              </a:solidFill>
              <a:ea typeface="微软雅黑" panose="020B0503020204020204" pitchFamily="34" charset="-122"/>
            </a:endParaRPr>
          </a:p>
        </p:txBody>
      </p:sp>
      <p:pic>
        <p:nvPicPr>
          <p:cNvPr id="2" name="图片 1" descr="C:\Users\Administrator.PC-201712151409\Desktop\场馆图片\2ad7993ebda41d34bce412fc873bf6b.jpg2ad7993ebda41d34bce412fc873bf6b"/>
          <p:cNvPicPr>
            <a:picLocks noChangeAspect="1"/>
          </p:cNvPicPr>
          <p:nvPr/>
        </p:nvPicPr>
        <p:blipFill>
          <a:blip r:embed="rId3" cstate="print"/>
          <a:srcRect/>
          <a:stretch>
            <a:fillRect/>
          </a:stretch>
        </p:blipFill>
        <p:spPr>
          <a:xfrm>
            <a:off x="8552180" y="2870835"/>
            <a:ext cx="3308985" cy="3635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4"/>
          <p:cNvSpPr txBox="1"/>
          <p:nvPr/>
        </p:nvSpPr>
        <p:spPr>
          <a:xfrm>
            <a:off x="1057910" y="639315"/>
            <a:ext cx="1198880" cy="398780"/>
          </a:xfrm>
          <a:prstGeom prst="rect">
            <a:avLst/>
          </a:prstGeom>
          <a:noFill/>
        </p:spPr>
        <p:txBody>
          <a:bodyPr wrap="none" rtlCol="0">
            <a:spAutoFit/>
          </a:bodyPr>
          <a:lstStyle/>
          <a:p>
            <a:pPr algn="l"/>
            <a:r>
              <a:rPr lang="zh-CN" altLang="en-US" sz="2000" b="1" dirty="0">
                <a:solidFill>
                  <a:schemeClr val="accent2"/>
                </a:solidFill>
                <a:latin typeface="+mj-ea"/>
                <a:ea typeface="+mj-ea"/>
              </a:rPr>
              <a:t>出行安全</a:t>
            </a:r>
            <a:endParaRPr lang="zh-CN" altLang="en-US" sz="2000" b="1" dirty="0">
              <a:solidFill>
                <a:schemeClr val="accent2"/>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800" advTm="5735">
        <p14:doors dir="vert"/>
      </p:transition>
    </mc:Choice>
    <mc:Fallback>
      <p:transition spd="slow" advTm="5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5"/>
                                        </p:tgtEl>
                                        <p:attrNameLst>
                                          <p:attrName>ppt_y</p:attrName>
                                        </p:attrNameLst>
                                      </p:cBhvr>
                                      <p:tavLst>
                                        <p:tav tm="0">
                                          <p:val>
                                            <p:strVal val="#ppt_y"/>
                                          </p:val>
                                        </p:tav>
                                        <p:tav tm="100000">
                                          <p:val>
                                            <p:strVal val="#ppt_y"/>
                                          </p:val>
                                        </p:tav>
                                      </p:tavLst>
                                    </p:anim>
                                    <p:anim calcmode="lin" valueType="num">
                                      <p:cBhvr>
                                        <p:cTn id="9" dur="4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5"/>
                                        </p:tgtEl>
                                      </p:cBhvr>
                                    </p:animEffect>
                                  </p:childTnLst>
                                </p:cTn>
                              </p:par>
                              <p:par>
                                <p:cTn id="12" presetID="2" presetClass="entr" presetSubtype="6" fill="hold" grpId="0" nodeType="withEffect">
                                  <p:stCondLst>
                                    <p:cond delay="20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1+#ppt_w/2"/>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par>
                                <p:cTn id="16" presetID="22" presetClass="entr" presetSubtype="2"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right)">
                                      <p:cBhvr>
                                        <p:cTn id="18" dur="300"/>
                                        <p:tgtEl>
                                          <p:spTgt spid="2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500"/>
                                        <p:tgtEl>
                                          <p:spTgt spid="4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3" grpId="0" bldLvl="0" animBg="1"/>
      <p:bldP spid="24" grpId="0" bldLvl="0" animBg="1"/>
      <p:bldP spid="26" grpId="0" bldLvl="0" animBg="1"/>
      <p:bldP spid="40" grpId="0"/>
      <p:bldP spid="4" grpId="0"/>
    </p:bldLst>
  </p:timing>
</p:sld>
</file>

<file path=ppt/tags/tag1.xml><?xml version="1.0" encoding="utf-8"?>
<p:tagLst xmlns:p="http://schemas.openxmlformats.org/presentationml/2006/main">
  <p:tag name="TIMING" val="|8.3"/>
</p:tagLst>
</file>

<file path=ppt/tags/tag2.xml><?xml version="1.0" encoding="utf-8"?>
<p:tagLst xmlns:p="http://schemas.openxmlformats.org/presentationml/2006/main">
  <p:tag name="TIMING" val="|8.3"/>
</p:tagLst>
</file>

<file path=ppt/theme/theme1.xml><?xml version="1.0" encoding="utf-8"?>
<a:theme xmlns:a="http://schemas.openxmlformats.org/drawingml/2006/main" name="1_默认设计模板">
  <a:themeElements>
    <a:clrScheme name="155">
      <a:dk1>
        <a:srgbClr val="294A5A"/>
      </a:dk1>
      <a:lt1>
        <a:srgbClr val="99CC39"/>
      </a:lt1>
      <a:dk2>
        <a:srgbClr val="F9C900"/>
      </a:dk2>
      <a:lt2>
        <a:srgbClr val="ED5A00"/>
      </a:lt2>
      <a:accent1>
        <a:srgbClr val="484849"/>
      </a:accent1>
      <a:accent2>
        <a:srgbClr val="FFFFFF"/>
      </a:accent2>
      <a:accent3>
        <a:srgbClr val="969696"/>
      </a:accent3>
      <a:accent4>
        <a:srgbClr val="00AAA2"/>
      </a:accent4>
      <a:accent5>
        <a:srgbClr val="99CC39"/>
      </a:accent5>
      <a:accent6>
        <a:srgbClr val="F9C900"/>
      </a:accent6>
      <a:hlink>
        <a:srgbClr val="ED5A00"/>
      </a:hlink>
      <a:folHlink>
        <a:srgbClr val="484849"/>
      </a:folHlink>
    </a:clrScheme>
    <a:fontScheme name="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3209</Words>
  <Application>WPS 演示</Application>
  <PresentationFormat>自定义</PresentationFormat>
  <Paragraphs>312</Paragraphs>
  <Slides>25</Slides>
  <Notes>25</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25</vt:i4>
      </vt:variant>
    </vt:vector>
  </HeadingPairs>
  <TitlesOfParts>
    <vt:vector size="38" baseType="lpstr">
      <vt:lpstr>Arial</vt:lpstr>
      <vt:lpstr>宋体</vt:lpstr>
      <vt:lpstr>Wingdings</vt:lpstr>
      <vt:lpstr>微软雅黑</vt:lpstr>
      <vt:lpstr>仿宋_GB2312</vt:lpstr>
      <vt:lpstr>仿宋</vt:lpstr>
      <vt:lpstr>Calibri</vt:lpstr>
      <vt:lpstr>方正卡通简体</vt:lpstr>
      <vt:lpstr>方正兰亭黑_GBK</vt:lpstr>
      <vt:lpstr>黑体</vt:lpstr>
      <vt:lpstr>Arial Unicode MS</vt:lpstr>
      <vt:lpstr>Times New Roman</vt:lpstr>
      <vt:lpstr>1_默认设计模板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HyperlinkBase>https://dxpu.taobao.com/</HyperlinkBas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Kevin</cp:lastModifiedBy>
  <cp:revision>53</cp:revision>
  <dcterms:created xsi:type="dcterms:W3CDTF">2013-01-25T01:44:00Z</dcterms:created>
  <dcterms:modified xsi:type="dcterms:W3CDTF">2021-11-09T07:35:07Z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4E2D077B49FF4DC7B0B8E9FCBC603DB2</vt:lpwstr>
  </property>
</Properties>
</file>