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955" r:id="rId3"/>
    <p:sldId id="987" r:id="rId5"/>
    <p:sldId id="823" r:id="rId6"/>
    <p:sldId id="927" r:id="rId7"/>
    <p:sldId id="896" r:id="rId8"/>
    <p:sldId id="897" r:id="rId9"/>
    <p:sldId id="898" r:id="rId10"/>
    <p:sldId id="900" r:id="rId11"/>
    <p:sldId id="901" r:id="rId12"/>
    <p:sldId id="902" r:id="rId13"/>
    <p:sldId id="904" r:id="rId14"/>
    <p:sldId id="905" r:id="rId15"/>
    <p:sldId id="928" r:id="rId16"/>
    <p:sldId id="870" r:id="rId17"/>
    <p:sldId id="871" r:id="rId18"/>
    <p:sldId id="872" r:id="rId19"/>
    <p:sldId id="890" r:id="rId20"/>
    <p:sldId id="891" r:id="rId21"/>
    <p:sldId id="892" r:id="rId22"/>
    <p:sldId id="893" r:id="rId23"/>
    <p:sldId id="894" r:id="rId24"/>
    <p:sldId id="830" r:id="rId25"/>
    <p:sldId id="875" r:id="rId26"/>
    <p:sldId id="876" r:id="rId27"/>
    <p:sldId id="879" r:id="rId28"/>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4A5A"/>
    <a:srgbClr val="47809B"/>
    <a:srgbClr val="17DCF1"/>
    <a:srgbClr val="006BBC"/>
    <a:srgbClr val="F8F8F8"/>
    <a:srgbClr val="EAEAEA"/>
    <a:srgbClr val="DDDDDD"/>
    <a:srgbClr val="0DC2D5"/>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25" autoAdjust="0"/>
    <p:restoredTop sz="49635" autoAdjust="0"/>
  </p:normalViewPr>
  <p:slideViewPr>
    <p:cSldViewPr snapToObjects="1">
      <p:cViewPr varScale="1">
        <p:scale>
          <a:sx n="151" d="100"/>
          <a:sy n="151" d="100"/>
        </p:scale>
        <p:origin x="208" y="312"/>
      </p:cViewPr>
      <p:guideLst>
        <p:guide orient="horz" pos="2282"/>
        <p:guide pos="384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3042"/>
        <p:guide pos="2163"/>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Freeform 5"/>
          <p:cNvSpPr/>
          <p:nvPr userDrawn="1"/>
        </p:nvSpPr>
        <p:spPr bwMode="auto">
          <a:xfrm>
            <a:off x="63836" y="73174"/>
            <a:ext cx="1227152" cy="486466"/>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6"/>
          <p:cNvSpPr/>
          <p:nvPr userDrawn="1"/>
        </p:nvSpPr>
        <p:spPr bwMode="auto">
          <a:xfrm>
            <a:off x="1196834" y="73174"/>
            <a:ext cx="10215809" cy="486466"/>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7"/>
          <p:cNvSpPr/>
          <p:nvPr userDrawn="1"/>
        </p:nvSpPr>
        <p:spPr bwMode="auto">
          <a:xfrm>
            <a:off x="11320056" y="73174"/>
            <a:ext cx="812871" cy="486466"/>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TextBox 14"/>
          <p:cNvSpPr txBox="1"/>
          <p:nvPr userDrawn="1"/>
        </p:nvSpPr>
        <p:spPr>
          <a:xfrm>
            <a:off x="11528228" y="116632"/>
            <a:ext cx="492443" cy="369332"/>
          </a:xfrm>
          <a:prstGeom prst="rect">
            <a:avLst/>
          </a:prstGeom>
          <a:noFill/>
        </p:spPr>
        <p:txBody>
          <a:bodyPr wrap="none" rtlCol="0">
            <a:spAutoFit/>
          </a:bodyPr>
          <a:lstStyle/>
          <a:p>
            <a:pPr algn="ctr"/>
            <a:fld id="{B879B013-EF15-44F9-9A4C-93BE492C244C}" type="slidenum">
              <a:rPr lang="zh-CN" altLang="en-US" sz="1800" smtClean="0">
                <a:solidFill>
                  <a:schemeClr val="accent2"/>
                </a:solidFill>
                <a:latin typeface="+mn-ea"/>
                <a:ea typeface="+mn-ea"/>
              </a:rPr>
            </a:fld>
            <a:endParaRPr lang="zh-CN" altLang="en-US" sz="1800" dirty="0">
              <a:solidFill>
                <a:schemeClr val="accent2"/>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5.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16.jpe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5.jpeg"/><Relationship Id="rId7" Type="http://schemas.openxmlformats.org/officeDocument/2006/relationships/image" Target="../media/image24.jpe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0" Type="http://schemas.openxmlformats.org/officeDocument/2006/relationships/notesSlide" Target="../notesSlides/notesSlide4.xml"/><Relationship Id="rId1"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image" Target="../media/image47.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6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6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6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6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6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6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image" Target="../media/image71.jpe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2.xml"/><Relationship Id="rId7" Type="http://schemas.openxmlformats.org/officeDocument/2006/relationships/tags" Target="../tags/tag1.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image" Target="../media/image76.jpeg"/></Relationships>
</file>

<file path=ppt/slides/_rels/slide25.xml.rels><?xml version="1.0" encoding="UTF-8" standalone="yes"?>
<Relationships xmlns="http://schemas.openxmlformats.org/package/2006/relationships"><Relationship Id="rId9" Type="http://schemas.openxmlformats.org/officeDocument/2006/relationships/image" Target="../media/image90.png"/><Relationship Id="rId8" Type="http://schemas.openxmlformats.org/officeDocument/2006/relationships/image" Target="../media/image89.jpeg"/><Relationship Id="rId7" Type="http://schemas.openxmlformats.org/officeDocument/2006/relationships/image" Target="../media/image88.jpeg"/><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85.jpeg"/><Relationship Id="rId3" Type="http://schemas.openxmlformats.org/officeDocument/2006/relationships/image" Target="../media/image84.jpeg"/><Relationship Id="rId2" Type="http://schemas.openxmlformats.org/officeDocument/2006/relationships/image" Target="../media/image83.png"/><Relationship Id="rId14" Type="http://schemas.openxmlformats.org/officeDocument/2006/relationships/notesSlide" Target="../notesSlides/notesSlide25.xml"/><Relationship Id="rId13" Type="http://schemas.openxmlformats.org/officeDocument/2006/relationships/slideLayout" Target="../slideLayouts/slideLayout2.xml"/><Relationship Id="rId12" Type="http://schemas.openxmlformats.org/officeDocument/2006/relationships/tags" Target="../tags/tag2.xml"/><Relationship Id="rId11" Type="http://schemas.openxmlformats.org/officeDocument/2006/relationships/image" Target="../media/image92.jpeg"/><Relationship Id="rId10" Type="http://schemas.openxmlformats.org/officeDocument/2006/relationships/image" Target="../media/image91.jpeg"/><Relationship Id="rId1"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 y="1"/>
            <a:ext cx="12196800" cy="3933055"/>
          </a:xfrm>
          <a:prstGeom prst="rect">
            <a:avLst/>
          </a:prstGeom>
        </p:spPr>
      </p:pic>
      <p:grpSp>
        <p:nvGrpSpPr>
          <p:cNvPr id="24" name="组合 23"/>
          <p:cNvGrpSpPr/>
          <p:nvPr/>
        </p:nvGrpSpPr>
        <p:grpSpPr>
          <a:xfrm>
            <a:off x="8848725" y="332656"/>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464675" y="332656"/>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047287" y="332656"/>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0661650" y="332656"/>
            <a:ext cx="493712"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11280775" y="332656"/>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Rectangle 3"/>
          <p:cNvSpPr txBox="1">
            <a:spLocks noChangeArrowheads="1"/>
          </p:cNvSpPr>
          <p:nvPr/>
        </p:nvSpPr>
        <p:spPr bwMode="auto">
          <a:xfrm>
            <a:off x="675642" y="472523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zh-CN" sz="6400" b="1" dirty="0">
                <a:solidFill>
                  <a:schemeClr val="tx1"/>
                </a:solidFill>
                <a:latin typeface="+mn-ea"/>
                <a:ea typeface="+mn-ea"/>
              </a:rPr>
              <a:t>公共安全體驗專案介紹</a:t>
            </a:r>
            <a:endParaRPr lang="zh-CN" altLang="zh-CN" sz="6400" b="1" dirty="0">
              <a:solidFill>
                <a:schemeClr val="tx1"/>
              </a:solidFill>
              <a:latin typeface="+mn-ea"/>
              <a:ea typeface="+mn-ea"/>
            </a:endParaRPr>
          </a:p>
        </p:txBody>
      </p:sp>
      <p:sp>
        <p:nvSpPr>
          <p:cNvPr id="52" name="Freeform 7"/>
          <p:cNvSpPr/>
          <p:nvPr/>
        </p:nvSpPr>
        <p:spPr bwMode="auto">
          <a:xfrm>
            <a:off x="10661651" y="5151828"/>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
        <p:nvSpPr>
          <p:cNvPr id="6" name="Rectangle 5"/>
          <p:cNvSpPr>
            <a:spLocks noChangeArrowheads="1"/>
          </p:cNvSpPr>
          <p:nvPr/>
        </p:nvSpPr>
        <p:spPr bwMode="auto">
          <a:xfrm>
            <a:off x="0" y="3933056"/>
            <a:ext cx="7145631" cy="81520"/>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 name="Rectangle 7"/>
          <p:cNvSpPr>
            <a:spLocks noChangeArrowheads="1"/>
          </p:cNvSpPr>
          <p:nvPr/>
        </p:nvSpPr>
        <p:spPr bwMode="auto">
          <a:xfrm>
            <a:off x="8399801" y="3933056"/>
            <a:ext cx="1265144" cy="81520"/>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sp>
        <p:nvSpPr>
          <p:cNvPr id="9" name="Rectangle 8"/>
          <p:cNvSpPr>
            <a:spLocks noChangeArrowheads="1"/>
          </p:cNvSpPr>
          <p:nvPr/>
        </p:nvSpPr>
        <p:spPr bwMode="auto">
          <a:xfrm>
            <a:off x="9664945" y="3933056"/>
            <a:ext cx="1266711" cy="81520"/>
          </a:xfrm>
          <a:prstGeom prst="rect">
            <a:avLst/>
          </a:prstGeom>
          <a:solidFill>
            <a:schemeClr val="tx2"/>
          </a:solidFill>
          <a:ln>
            <a:noFill/>
          </a:ln>
        </p:spPr>
        <p:txBody>
          <a:bodyPr vert="horz" wrap="square" lIns="91440" tIns="45720" rIns="91440" bIns="45720" numCol="1" anchor="t" anchorCtr="0" compatLnSpc="1"/>
          <a:lstStyle/>
          <a:p>
            <a:endParaRPr lang="zh-CN" altLang="en-US"/>
          </a:p>
        </p:txBody>
      </p:sp>
      <p:sp>
        <p:nvSpPr>
          <p:cNvPr id="10" name="Rectangle 9"/>
          <p:cNvSpPr>
            <a:spLocks noChangeArrowheads="1"/>
          </p:cNvSpPr>
          <p:nvPr/>
        </p:nvSpPr>
        <p:spPr bwMode="auto">
          <a:xfrm>
            <a:off x="10931656" y="3933056"/>
            <a:ext cx="1265144" cy="81520"/>
          </a:xfrm>
          <a:prstGeom prst="rect">
            <a:avLst/>
          </a:prstGeom>
          <a:solidFill>
            <a:schemeClr val="bg2"/>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9437">
        <p14:flash/>
      </p:transition>
    </mc:Choice>
    <mc:Fallback>
      <p:transition spd="slow" advTm="9437">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 presetClass="entr" presetSubtype="12"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10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0-#ppt_w/2"/>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2" fill="hold" nodeType="withEffect">
                                      <p:stCondLst>
                                        <p:cond delay="20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12" fill="hold" nodeType="withEffect">
                                      <p:stCondLst>
                                        <p:cond delay="30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40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0-#ppt_w/2"/>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childTnLst>
                              </p:cTn>
                            </p:par>
                            <p:par>
                              <p:cTn id="55" fill="hold">
                                <p:stCondLst>
                                  <p:cond delay="2000"/>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49"/>
                                            </p:tgtEl>
                                            <p:attrNameLst>
                                              <p:attrName>style.visibility</p:attrName>
                                            </p:attrNameLst>
                                          </p:cBhvr>
                                          <p:to>
                                            <p:strVal val="visible"/>
                                          </p:to>
                                        </p:set>
                                        <p:anim by="(-#ppt_w*2)" calcmode="lin" valueType="num">
                                          <p:cBhvr rctx="PPT">
                                            <p:cTn id="58" dur="500" autoRev="1" fill="hold">
                                              <p:stCondLst>
                                                <p:cond delay="0"/>
                                              </p:stCondLst>
                                            </p:cTn>
                                            <p:tgtEl>
                                              <p:spTgt spid="49"/>
                                            </p:tgtEl>
                                            <p:attrNameLst>
                                              <p:attrName>ppt_w</p:attrName>
                                            </p:attrNameLst>
                                          </p:cBhvr>
                                        </p:anim>
                                        <p:anim by="(#ppt_w*0.50)" calcmode="lin" valueType="num">
                                          <p:cBhvr>
                                            <p:cTn id="59" dur="500" decel="50000" autoRev="1" fill="hold">
                                              <p:stCondLst>
                                                <p:cond delay="0"/>
                                              </p:stCondLst>
                                            </p:cTn>
                                            <p:tgtEl>
                                              <p:spTgt spid="49"/>
                                            </p:tgtEl>
                                            <p:attrNameLst>
                                              <p:attrName>ppt_x</p:attrName>
                                            </p:attrNameLst>
                                          </p:cBhvr>
                                        </p:anim>
                                        <p:anim from="(-#ppt_h/2)" to="(#ppt_y)" calcmode="lin" valueType="num">
                                          <p:cBhvr>
                                            <p:cTn id="60" dur="1000" fill="hold">
                                              <p:stCondLst>
                                                <p:cond delay="0"/>
                                              </p:stCondLst>
                                            </p:cTn>
                                            <p:tgtEl>
                                              <p:spTgt spid="49"/>
                                            </p:tgtEl>
                                            <p:attrNameLst>
                                              <p:attrName>ppt_y</p:attrName>
                                            </p:attrNameLst>
                                          </p:cBhvr>
                                        </p:anim>
                                        <p:animRot by="21600000">
                                          <p:cBhvr>
                                            <p:cTn id="61" dur="1000" fill="hold">
                                              <p:stCondLst>
                                                <p:cond delay="0"/>
                                              </p:stCondLst>
                                            </p:cTn>
                                            <p:tgtEl>
                                              <p:spTgt spid="49"/>
                                            </p:tgtEl>
                                            <p:attrNameLst>
                                              <p:attrName>r</p:attrName>
                                            </p:attrNameLst>
                                          </p:cBhvr>
                                        </p:animRot>
                                      </p:childTnLst>
                                    </p:cTn>
                                  </p:par>
                                </p:childTnLst>
                              </p:cTn>
                            </p:par>
                            <p:par>
                              <p:cTn id="62" fill="hold">
                                <p:stCondLst>
                                  <p:cond delay="4599"/>
                                </p:stCondLst>
                                <p:childTnLst>
                                  <p:par>
                                    <p:cTn id="63" presetID="2" presetClass="entr" presetSubtype="9" fill="hold" grpId="0" nodeType="afterEffect" p14:presetBounceEnd="40000">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14:bounceEnd="40000">
                                          <p:cBhvr additive="base">
                                            <p:cTn id="65"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66" dur="500" fill="hold"/>
                                            <p:tgtEl>
                                              <p:spTgt spid="52"/>
                                            </p:tgtEl>
                                            <p:attrNameLst>
                                              <p:attrName>ppt_y</p:attrName>
                                            </p:attrNameLst>
                                          </p:cBhvr>
                                          <p:tavLst>
                                            <p:tav tm="0">
                                              <p:val>
                                                <p:strVal val="0-#ppt_h/2"/>
                                              </p:val>
                                            </p:tav>
                                            <p:tav tm="100000">
                                              <p:val>
                                                <p:strVal val="#ppt_y"/>
                                              </p:val>
                                            </p:tav>
                                          </p:tavLst>
                                        </p:anim>
                                      </p:childTnLst>
                                    </p:cTn>
                                  </p:par>
                                </p:childTnLst>
                              </p:cTn>
                            </p:par>
                            <p:par>
                              <p:cTn id="67" fill="hold">
                                <p:stCondLst>
                                  <p:cond delay="5099"/>
                                </p:stCondLst>
                                <p:childTnLst>
                                  <p:par>
                                    <p:cTn id="68" presetID="22" presetClass="entr" presetSubtype="4"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down)">
                                          <p:cBhvr>
                                            <p:cTn id="7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52" grpId="0" bldLvl="0" animBg="1"/>
          <p:bldP spid="6" grpId="0" bldLvl="0" animBg="1"/>
          <p:bldP spid="7" grpId="0" bldLvl="0" animBg="1"/>
          <p:bldP spid="8" grpId="0" bldLvl="0" animBg="1"/>
          <p:bldP spid="9" grpId="0" bldLvl="0" animBg="1"/>
          <p:bldP spid="10"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 presetClass="entr" presetSubtype="12"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10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0-#ppt_w/2"/>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2" fill="hold" nodeType="withEffect">
                                      <p:stCondLst>
                                        <p:cond delay="20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12" fill="hold" nodeType="withEffect">
                                      <p:stCondLst>
                                        <p:cond delay="30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40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0-#ppt_w/2"/>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childTnLst>
                              </p:cTn>
                            </p:par>
                            <p:par>
                              <p:cTn id="55" fill="hold">
                                <p:stCondLst>
                                  <p:cond delay="2000"/>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49"/>
                                            </p:tgtEl>
                                            <p:attrNameLst>
                                              <p:attrName>style.visibility</p:attrName>
                                            </p:attrNameLst>
                                          </p:cBhvr>
                                          <p:to>
                                            <p:strVal val="visible"/>
                                          </p:to>
                                        </p:set>
                                        <p:anim by="(-#ppt_w*2)" calcmode="lin" valueType="num">
                                          <p:cBhvr rctx="PPT">
                                            <p:cTn id="58" dur="500" autoRev="1" fill="hold">
                                              <p:stCondLst>
                                                <p:cond delay="0"/>
                                              </p:stCondLst>
                                            </p:cTn>
                                            <p:tgtEl>
                                              <p:spTgt spid="49"/>
                                            </p:tgtEl>
                                            <p:attrNameLst>
                                              <p:attrName>ppt_w</p:attrName>
                                            </p:attrNameLst>
                                          </p:cBhvr>
                                        </p:anim>
                                        <p:anim by="(#ppt_w*0.50)" calcmode="lin" valueType="num">
                                          <p:cBhvr>
                                            <p:cTn id="59" dur="500" decel="50000" autoRev="1" fill="hold">
                                              <p:stCondLst>
                                                <p:cond delay="0"/>
                                              </p:stCondLst>
                                            </p:cTn>
                                            <p:tgtEl>
                                              <p:spTgt spid="49"/>
                                            </p:tgtEl>
                                            <p:attrNameLst>
                                              <p:attrName>ppt_x</p:attrName>
                                            </p:attrNameLst>
                                          </p:cBhvr>
                                        </p:anim>
                                        <p:anim from="(-#ppt_h/2)" to="(#ppt_y)" calcmode="lin" valueType="num">
                                          <p:cBhvr>
                                            <p:cTn id="60" dur="1000" fill="hold">
                                              <p:stCondLst>
                                                <p:cond delay="0"/>
                                              </p:stCondLst>
                                            </p:cTn>
                                            <p:tgtEl>
                                              <p:spTgt spid="49"/>
                                            </p:tgtEl>
                                            <p:attrNameLst>
                                              <p:attrName>ppt_y</p:attrName>
                                            </p:attrNameLst>
                                          </p:cBhvr>
                                        </p:anim>
                                        <p:animRot by="21600000">
                                          <p:cBhvr>
                                            <p:cTn id="61" dur="1000" fill="hold">
                                              <p:stCondLst>
                                                <p:cond delay="0"/>
                                              </p:stCondLst>
                                            </p:cTn>
                                            <p:tgtEl>
                                              <p:spTgt spid="49"/>
                                            </p:tgtEl>
                                            <p:attrNameLst>
                                              <p:attrName>r</p:attrName>
                                            </p:attrNameLst>
                                          </p:cBhvr>
                                        </p:animRot>
                                      </p:childTnLst>
                                    </p:cTn>
                                  </p:par>
                                </p:childTnLst>
                              </p:cTn>
                            </p:par>
                            <p:par>
                              <p:cTn id="62" fill="hold">
                                <p:stCondLst>
                                  <p:cond delay="4599"/>
                                </p:stCondLst>
                                <p:childTnLst>
                                  <p:par>
                                    <p:cTn id="63" presetID="2" presetClass="entr" presetSubtype="9"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0-#ppt_w/2"/>
                                              </p:val>
                                            </p:tav>
                                            <p:tav tm="100000">
                                              <p:val>
                                                <p:strVal val="#ppt_x"/>
                                              </p:val>
                                            </p:tav>
                                          </p:tavLst>
                                        </p:anim>
                                        <p:anim calcmode="lin" valueType="num">
                                          <p:cBhvr additive="base">
                                            <p:cTn id="66" dur="500" fill="hold"/>
                                            <p:tgtEl>
                                              <p:spTgt spid="52"/>
                                            </p:tgtEl>
                                            <p:attrNameLst>
                                              <p:attrName>ppt_y</p:attrName>
                                            </p:attrNameLst>
                                          </p:cBhvr>
                                          <p:tavLst>
                                            <p:tav tm="0">
                                              <p:val>
                                                <p:strVal val="0-#ppt_h/2"/>
                                              </p:val>
                                            </p:tav>
                                            <p:tav tm="100000">
                                              <p:val>
                                                <p:strVal val="#ppt_y"/>
                                              </p:val>
                                            </p:tav>
                                          </p:tavLst>
                                        </p:anim>
                                      </p:childTnLst>
                                    </p:cTn>
                                  </p:par>
                                </p:childTnLst>
                              </p:cTn>
                            </p:par>
                            <p:par>
                              <p:cTn id="67" fill="hold">
                                <p:stCondLst>
                                  <p:cond delay="5099"/>
                                </p:stCondLst>
                                <p:childTnLst>
                                  <p:par>
                                    <p:cTn id="68" presetID="22" presetClass="entr" presetSubtype="4"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down)">
                                          <p:cBhvr>
                                            <p:cTn id="7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52" grpId="0" bldLvl="0" animBg="1"/>
          <p:bldP spid="6" grpId="0" bldLvl="0" animBg="1"/>
          <p:bldP spid="7" grpId="0" bldLvl="0" animBg="1"/>
          <p:bldP spid="8" grpId="0" bldLvl="0" animBg="1"/>
          <p:bldP spid="9" grpId="0" bldLvl="0" animBg="1"/>
          <p:bldP spid="10" grpId="0"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公司簡介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25" name="Rectangle 8"/>
          <p:cNvSpPr>
            <a:spLocks noChangeArrowheads="1"/>
          </p:cNvSpPr>
          <p:nvPr/>
        </p:nvSpPr>
        <p:spPr bwMode="auto">
          <a:xfrm>
            <a:off x="923925" y="1257935"/>
            <a:ext cx="4990465" cy="5471795"/>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pPr algn="l" fontAlgn="auto">
              <a:lnSpc>
                <a:spcPts val="3500"/>
              </a:lnSpc>
              <a:buClrTx/>
              <a:buSzTx/>
            </a:pPr>
            <a:r>
              <a:rPr lang="en-US" sz="1800" b="1" dirty="0">
                <a:latin typeface="微软雅黑" panose="020B0503020204020204" pitchFamily="34" charset="-122"/>
                <a:ea typeface="微软雅黑" panose="020B0503020204020204" pitchFamily="34" charset="-122"/>
                <a:cs typeface="仿宋" panose="02010609060101010101" charset="-122"/>
                <a:sym typeface="+mn-ea"/>
              </a:rPr>
              <a:t>       北京公共安全體驗館，是回應國家“十三五規劃”中對“健全公共安全體系、提升防災減災救災能力、廣泛開展防災減災宣傳教育和演練”的要求，建設的涵蓋自然災害、事故災難、公共衛生、社會安全等領域，</a:t>
            </a:r>
            <a:r>
              <a:rPr lang="en-US" sz="1800" b="1" dirty="0">
                <a:latin typeface="微软雅黑" panose="020B0503020204020204" pitchFamily="34" charset="-122"/>
                <a:ea typeface="微软雅黑" panose="020B0503020204020204" pitchFamily="34" charset="-122"/>
                <a:cs typeface="仿宋" panose="02010609060101010101" charset="-122"/>
                <a:sym typeface="方正兰亭黑_GBK" pitchFamily="2" charset="-122"/>
              </a:rPr>
              <a:t>以互動體驗的方式，面對全民的公共安全教育體驗館。</a:t>
            </a:r>
            <a:r>
              <a:rPr lang="en-US" sz="1800" b="1" dirty="0">
                <a:latin typeface="微软雅黑" panose="020B0503020204020204" pitchFamily="34" charset="-122"/>
                <a:ea typeface="微软雅黑" panose="020B0503020204020204" pitchFamily="34" charset="-122"/>
                <a:cs typeface="仿宋" panose="02010609060101010101" charset="-122"/>
                <a:sym typeface="+mn-ea"/>
              </a:rPr>
              <a:t>場館建築面積12000餘平米，日接待能力1000人次，以大數據、高精度定位、虛擬現實為技術亮點，面向社會公眾進行科普宣教，使應急體驗真實化、科普效果數據化，有效提升公共安全意識和自救互助能力，將安全教育真正做到“起於知識，形於技能，終於意識”。</a:t>
            </a:r>
            <a:endParaRPr lang="en-US" sz="1800" b="1" dirty="0">
              <a:latin typeface="微软雅黑" panose="020B0503020204020204" pitchFamily="34" charset="-122"/>
              <a:ea typeface="微软雅黑" panose="020B0503020204020204" pitchFamily="34" charset="-122"/>
              <a:cs typeface="仿宋" panose="02010609060101010101" charset="-122"/>
            </a:endParaRPr>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6"/>
          <p:cNvSpPr/>
          <p:nvPr/>
        </p:nvSpPr>
        <p:spPr bwMode="auto">
          <a:xfrm>
            <a:off x="841375" y="670560"/>
            <a:ext cx="4871085" cy="421005"/>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692785"/>
            <a:ext cx="4022725" cy="398780"/>
          </a:xfrm>
          <a:prstGeom prst="rect">
            <a:avLst/>
          </a:prstGeom>
          <a:noFill/>
        </p:spPr>
        <p:txBody>
          <a:bodyPr wrap="square" rtlCol="0">
            <a:spAutoFit/>
          </a:bodyPr>
          <a:lstStyle/>
          <a:p>
            <a:pPr algn="l">
              <a:buClrTx/>
              <a:buSzTx/>
            </a:pPr>
            <a:r>
              <a:rPr lang="zh-CN" altLang="en-US" sz="2000" b="1" dirty="0">
                <a:solidFill>
                  <a:schemeClr val="accent2"/>
                </a:solidFill>
                <a:latin typeface="+mj-ea"/>
                <a:ea typeface="+mj-ea"/>
                <a:sym typeface="+mn-ea"/>
              </a:rPr>
              <a:t>北京公共安全體驗館專案介紹</a:t>
            </a:r>
            <a:endParaRPr lang="zh-CN" altLang="en-US" sz="2000" b="1" dirty="0">
              <a:solidFill>
                <a:schemeClr val="accent2"/>
              </a:solidFill>
              <a:latin typeface="+mj-ea"/>
              <a:ea typeface="+mj-ea"/>
            </a:endParaRPr>
          </a:p>
        </p:txBody>
      </p:sp>
      <p:pic>
        <p:nvPicPr>
          <p:cNvPr id="3" name="图片 2" descr="C:\Users\Administrator.PC-201712151409\Desktop\安全馆照片\2019.9.png2019.9"/>
          <p:cNvPicPr>
            <a:picLocks noChangeAspect="1"/>
          </p:cNvPicPr>
          <p:nvPr/>
        </p:nvPicPr>
        <p:blipFill>
          <a:blip r:embed="rId1"/>
          <a:srcRect/>
          <a:stretch>
            <a:fillRect/>
          </a:stretch>
        </p:blipFill>
        <p:spPr>
          <a:xfrm rot="1200000">
            <a:off x="6088380" y="1320800"/>
            <a:ext cx="6348730" cy="5048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519"/>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300"/>
                                        <p:tgtEl>
                                          <p:spTgt spid="28"/>
                                        </p:tgtEl>
                                      </p:cBhvr>
                                    </p:animEffect>
                                  </p:childTnLst>
                                </p:cTn>
                              </p:par>
                            </p:childTnLst>
                          </p:cTn>
                        </p:par>
                        <p:par>
                          <p:cTn id="20" fill="hold">
                            <p:stCondLst>
                              <p:cond delay="1019"/>
                            </p:stCondLst>
                            <p:childTnLst>
                              <p:par>
                                <p:cTn id="21" presetID="22" presetClass="entr" presetSubtype="8"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bldLvl="0" animBg="1"/>
      <p:bldP spid="28" grpId="0" bldLvl="0" animBg="1"/>
      <p:bldP spid="9" grpId="0" bldLvl="0" animBg="1"/>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6" y="4211146"/>
            <a:ext cx="6257970" cy="829945"/>
          </a:xfrm>
          <a:prstGeom prst="rect">
            <a:avLst/>
          </a:prstGeom>
          <a:noFill/>
        </p:spPr>
        <p:txBody>
          <a:bodyPr wrap="square"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體驗區域介紹</a:t>
            </a:r>
            <a:endParaRPr lang="zh-CN" altLang="en-US" sz="4800" b="1" dirty="0">
              <a:solidFill>
                <a:schemeClr val="accent2"/>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bwMode="auto">
          <a:xfrm>
            <a:off x="2714005" y="3861048"/>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1"/>
          <p:cNvSpPr>
            <a:spLocks noEditPoints="1"/>
          </p:cNvSpPr>
          <p:nvPr/>
        </p:nvSpPr>
        <p:spPr bwMode="auto">
          <a:xfrm>
            <a:off x="5408859" y="1937983"/>
            <a:ext cx="1379044" cy="1089678"/>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場館大廳</a:t>
            </a:r>
            <a:endParaRPr lang="en-US" altLang="zh-CN"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dirty="0">
                <a:solidFill>
                  <a:schemeClr val="accent2"/>
                </a:solidFill>
              </a:rPr>
              <a:t>2</a:t>
            </a:r>
            <a:endParaRPr lang="zh-CN" altLang="en-US" dirty="0">
              <a:solidFill>
                <a:schemeClr val="accent2"/>
              </a:solidFill>
            </a:endParaRPr>
          </a:p>
        </p:txBody>
      </p:sp>
      <p:pic>
        <p:nvPicPr>
          <p:cNvPr id="226" name="图片 6" descr="E:\201910月14日后\赴俄留学生培训照片\IMG_0370.JPGIMG_0370"/>
          <p:cNvPicPr>
            <a:picLocks noChangeAspect="1"/>
          </p:cNvPicPr>
          <p:nvPr/>
        </p:nvPicPr>
        <p:blipFill>
          <a:blip r:embed="rId1" cstate="print"/>
          <a:srcRect/>
          <a:stretch>
            <a:fillRect/>
          </a:stretch>
        </p:blipFill>
        <p:spPr>
          <a:xfrm>
            <a:off x="4162425" y="2037715"/>
            <a:ext cx="3552190" cy="22180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9" name="图片 228" descr="E:\201910月14日后\赴俄留学生培训照片\IMG_0419.JPGIMG_0419"/>
          <p:cNvPicPr>
            <a:picLocks noChangeAspect="1"/>
          </p:cNvPicPr>
          <p:nvPr/>
        </p:nvPicPr>
        <p:blipFill>
          <a:blip r:embed="rId2" cstate="print"/>
          <a:srcRect/>
          <a:stretch>
            <a:fillRect/>
          </a:stretch>
        </p:blipFill>
        <p:spPr>
          <a:xfrm>
            <a:off x="7926070" y="2006600"/>
            <a:ext cx="3506470" cy="22491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991235"/>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553720" y="1772696"/>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82675" y="1124585"/>
            <a:ext cx="10763250"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a:t>
            </a:r>
            <a:r>
              <a:rPr lang="zh-CN" altLang="zh-CN" dirty="0" smtClean="0">
                <a:solidFill>
                  <a:srgbClr val="000000"/>
                </a:solidFill>
                <a:ea typeface="微软雅黑" panose="020B0503020204020204" pitchFamily="34" charset="-122"/>
                <a:sym typeface="+mn-ea"/>
              </a:rPr>
              <a:t>、場館中央</a:t>
            </a:r>
            <a:r>
              <a:rPr lang="zh-CN" altLang="en-US" dirty="0" smtClean="0">
                <a:solidFill>
                  <a:srgbClr val="000000"/>
                </a:solidFill>
                <a:ea typeface="微软雅黑" panose="020B0503020204020204" pitchFamily="34" charset="-122"/>
                <a:sym typeface="+mn-ea"/>
              </a:rPr>
              <a:t>廣場巨幕前方</a:t>
            </a:r>
            <a:r>
              <a:rPr lang="zh-CN" altLang="zh-CN" dirty="0" smtClean="0">
                <a:solidFill>
                  <a:srgbClr val="000000"/>
                </a:solidFill>
                <a:ea typeface="微软雅黑" panose="020B0503020204020204" pitchFamily="34" charset="-122"/>
                <a:sym typeface="+mn-ea"/>
              </a:rPr>
              <a:t>場地</a:t>
            </a:r>
            <a:r>
              <a:rPr lang="zh-CN" altLang="en-US" dirty="0" smtClean="0">
                <a:solidFill>
                  <a:srgbClr val="000000"/>
                </a:solidFill>
                <a:ea typeface="微软雅黑" panose="020B0503020204020204" pitchFamily="34" charset="-122"/>
                <a:sym typeface="+mn-ea"/>
              </a:rPr>
              <a:t>上</a:t>
            </a:r>
            <a:r>
              <a:rPr lang="zh-CN" altLang="zh-CN" dirty="0" smtClean="0">
                <a:solidFill>
                  <a:srgbClr val="000000"/>
                </a:solidFill>
                <a:ea typeface="微软雅黑" panose="020B0503020204020204" pitchFamily="34" charset="-122"/>
                <a:sym typeface="+mn-ea"/>
              </a:rPr>
              <a:t>組織</a:t>
            </a:r>
            <a:r>
              <a:rPr lang="zh-CN" altLang="zh-CN" dirty="0">
                <a:solidFill>
                  <a:srgbClr val="000000"/>
                </a:solidFill>
                <a:ea typeface="微软雅黑" panose="020B0503020204020204" pitchFamily="34" charset="-122"/>
                <a:sym typeface="+mn-ea"/>
              </a:rPr>
              <a:t>愛國宣誓，開班儀式。</a:t>
            </a:r>
            <a:endParaRPr lang="zh-CN" altLang="zh-CN"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sym typeface="+mn-ea"/>
              </a:rPr>
              <a:t>2</a:t>
            </a:r>
            <a:r>
              <a:rPr lang="zh-CN" altLang="en-US" dirty="0" smtClean="0">
                <a:solidFill>
                  <a:srgbClr val="000000"/>
                </a:solidFill>
                <a:ea typeface="微软雅黑" panose="020B0503020204020204" pitchFamily="34" charset="-122"/>
                <a:sym typeface="+mn-ea"/>
              </a:rPr>
              <a:t>、會場可通過佈置後開展</a:t>
            </a:r>
            <a:r>
              <a:rPr lang="zh-CN" altLang="zh-CN" dirty="0">
                <a:solidFill>
                  <a:srgbClr val="000000"/>
                </a:solidFill>
                <a:ea typeface="微软雅黑" panose="020B0503020204020204" pitchFamily="34" charset="-122"/>
                <a:sym typeface="+mn-ea"/>
              </a:rPr>
              <a:t>年會等大型活動。</a:t>
            </a:r>
            <a:endParaRPr lang="zh-CN" altLang="en-US" dirty="0">
              <a:solidFill>
                <a:srgbClr val="000000"/>
              </a:solidFill>
              <a:ea typeface="微软雅黑" panose="020B0503020204020204" pitchFamily="34" charset="-122"/>
            </a:endParaRPr>
          </a:p>
        </p:txBody>
      </p:sp>
      <p:pic>
        <p:nvPicPr>
          <p:cNvPr id="3" name="图片 6" descr="C:\Users\Administrator.PC-201712151409\Desktop\850516b30b9b733c63283b37b06c226.jpg850516b30b9b733c63283b37b06c226"/>
          <p:cNvPicPr>
            <a:picLocks noChangeAspect="1"/>
          </p:cNvPicPr>
          <p:nvPr/>
        </p:nvPicPr>
        <p:blipFill>
          <a:blip r:embed="rId3" cstate="print"/>
          <a:srcRect/>
          <a:stretch>
            <a:fillRect/>
          </a:stretch>
        </p:blipFill>
        <p:spPr>
          <a:xfrm>
            <a:off x="4514215" y="4843145"/>
            <a:ext cx="3445510" cy="18046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图片 3" descr="C:\Users\Administrator.PC-201712151409\Desktop\ed6721061fb6fa797fe11fd794a8f87.jpged6721061fb6fa797fe11fd794a8f87"/>
          <p:cNvPicPr>
            <a:picLocks noChangeAspect="1"/>
          </p:cNvPicPr>
          <p:nvPr/>
        </p:nvPicPr>
        <p:blipFill>
          <a:blip r:embed="rId4"/>
          <a:srcRect/>
          <a:stretch>
            <a:fillRect/>
          </a:stretch>
        </p:blipFill>
        <p:spPr>
          <a:xfrm>
            <a:off x="8313420" y="4566285"/>
            <a:ext cx="3532505" cy="20821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图片 2" descr="C:\Users\Administrator.PC-201712151409\Desktop\c9834f82756be8214a70bc4f3d1f39e.jpgc9834f82756be8214a70bc4f3d1f39e"/>
          <p:cNvPicPr>
            <a:picLocks noChangeAspect="1"/>
          </p:cNvPicPr>
          <p:nvPr/>
        </p:nvPicPr>
        <p:blipFill>
          <a:blip r:embed="rId5" cstate="print"/>
          <a:srcRect/>
          <a:stretch>
            <a:fillRect/>
          </a:stretch>
        </p:blipFill>
        <p:spPr>
          <a:xfrm>
            <a:off x="985520" y="4776470"/>
            <a:ext cx="3145790" cy="18719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图片 2" descr="E:\201910月14日后\赴俄留学生培训照片\e1bb304e328bc11ccaeb2fd01e262ad.jpge1bb304e328bc11ccaeb2fd01e262ad"/>
          <p:cNvPicPr>
            <a:picLocks noChangeAspect="1"/>
          </p:cNvPicPr>
          <p:nvPr/>
        </p:nvPicPr>
        <p:blipFill>
          <a:blip r:embed="rId6" cstate="print"/>
          <a:srcRect/>
          <a:stretch>
            <a:fillRect/>
          </a:stretch>
        </p:blipFill>
        <p:spPr>
          <a:xfrm>
            <a:off x="553720" y="1983105"/>
            <a:ext cx="3314065" cy="22180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图片 6" descr="C:\Users\Administrator.PC-201712151409\Desktop\850516b30b9b733c63283b37b06c226.jpg850516b30b9b733c63283b37b06c226"/>
          <p:cNvPicPr>
            <a:picLocks noChangeAspect="1"/>
          </p:cNvPicPr>
          <p:nvPr/>
        </p:nvPicPr>
        <p:blipFill>
          <a:blip r:embed="rId7" cstate="print"/>
          <a:srcRect/>
          <a:stretch>
            <a:fillRect/>
          </a:stretch>
        </p:blipFill>
        <p:spPr>
          <a:xfrm>
            <a:off x="4514215" y="4566920"/>
            <a:ext cx="3445510" cy="20808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 2" descr="C:\Users\Administrator.PC-201712151409\Desktop\c9834f82756be8214a70bc4f3d1f39e.jpgc9834f82756be8214a70bc4f3d1f39e"/>
          <p:cNvPicPr>
            <a:picLocks noChangeAspect="1"/>
          </p:cNvPicPr>
          <p:nvPr/>
        </p:nvPicPr>
        <p:blipFill>
          <a:blip r:embed="rId8" cstate="print"/>
          <a:srcRect/>
          <a:stretch>
            <a:fillRect/>
          </a:stretch>
        </p:blipFill>
        <p:spPr>
          <a:xfrm>
            <a:off x="985520" y="4490085"/>
            <a:ext cx="3145790" cy="21583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Freeform 16"/>
          <p:cNvSpPr/>
          <p:nvPr/>
        </p:nvSpPr>
        <p:spPr bwMode="auto">
          <a:xfrm>
            <a:off x="69532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TextBox 34"/>
          <p:cNvSpPr txBox="1"/>
          <p:nvPr/>
        </p:nvSpPr>
        <p:spPr>
          <a:xfrm>
            <a:off x="913765" y="637540"/>
            <a:ext cx="2593975" cy="398780"/>
          </a:xfrm>
          <a:prstGeom prst="rect">
            <a:avLst/>
          </a:prstGeom>
          <a:noFill/>
        </p:spPr>
        <p:txBody>
          <a:bodyPr wrap="square" rtlCol="0">
            <a:spAutoFit/>
          </a:bodyPr>
          <a:lstStyle/>
          <a:p>
            <a:pPr algn="l"/>
            <a:r>
              <a:rPr lang="zh-CN" altLang="en-US" sz="2000" b="1" dirty="0">
                <a:solidFill>
                  <a:schemeClr val="accent2"/>
                </a:solidFill>
                <a:latin typeface="+mj-ea"/>
                <a:ea typeface="+mj-ea"/>
              </a:rPr>
              <a:t>開班儀式、愛國宣誓</a:t>
            </a:r>
            <a:endParaRPr lang="zh-CN" altLang="en-US" sz="2000" b="1" dirty="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9" grpId="0" bldLvl="0" animBg="1"/>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消</a:t>
            </a:r>
            <a:r>
              <a:rPr lang="zh-CN" altLang="en-US" sz="2800" dirty="0">
                <a:solidFill>
                  <a:schemeClr val="accent2"/>
                </a:solidFill>
                <a:latin typeface="微软雅黑" panose="020B0503020204020204" pitchFamily="34" charset="-122"/>
                <a:ea typeface="微软雅黑" panose="020B0503020204020204" pitchFamily="34" charset="-122"/>
                <a:sym typeface="+mn-ea"/>
              </a:rPr>
              <a:t>防</a:t>
            </a:r>
            <a:r>
              <a:rPr lang="zh-CN" altLang="en-US" sz="2800" dirty="0">
                <a:solidFill>
                  <a:schemeClr val="accent2"/>
                </a:solidFill>
                <a:latin typeface="微软雅黑" panose="020B0503020204020204" pitchFamily="34" charset="-122"/>
                <a:ea typeface="微软雅黑" panose="020B0503020204020204" pitchFamily="34" charset="-122"/>
              </a:rPr>
              <a:t>逃生體驗區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dirty="0">
                <a:solidFill>
                  <a:schemeClr val="accent2"/>
                </a:solidFill>
              </a:rPr>
              <a:t>2</a:t>
            </a:r>
            <a:endParaRPr lang="zh-CN" altLang="en-US" dirty="0">
              <a:solidFill>
                <a:schemeClr val="accent2"/>
              </a:solidFill>
            </a:endParaRPr>
          </a:p>
        </p:txBody>
      </p:sp>
      <p:pic>
        <p:nvPicPr>
          <p:cNvPr id="225" name="图片 2" descr="C:\Users\Administrator.PC-201712151409\Desktop\场馆图片\图片1.png图片1"/>
          <p:cNvPicPr>
            <a:picLocks noChangeAspect="1"/>
          </p:cNvPicPr>
          <p:nvPr/>
        </p:nvPicPr>
        <p:blipFill>
          <a:blip r:embed="rId1" cstate="print"/>
          <a:srcRect/>
          <a:stretch>
            <a:fillRect/>
          </a:stretch>
        </p:blipFill>
        <p:spPr>
          <a:xfrm>
            <a:off x="695325" y="2493010"/>
            <a:ext cx="2945130" cy="1923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6" name="图片 6" descr="C:\Users\Administrator.PC-201712151409\Desktop\场馆图片\90440845b0f80ba14e730eecb6f9a68.jpg90440845b0f80ba14e730eecb6f9a68"/>
          <p:cNvPicPr>
            <a:picLocks noChangeAspect="1"/>
          </p:cNvPicPr>
          <p:nvPr/>
        </p:nvPicPr>
        <p:blipFill>
          <a:blip r:embed="rId2" cstate="print"/>
          <a:srcRect/>
          <a:stretch>
            <a:fillRect/>
          </a:stretch>
        </p:blipFill>
        <p:spPr>
          <a:xfrm>
            <a:off x="4082415" y="2520315"/>
            <a:ext cx="3121660" cy="1923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7" name="图片 226" descr="C:\Users\Administrator.PC-201712151409\Desktop\场馆图片\a08542e8d417f74eb9f30d2af882b37.jpga08542e8d417f74eb9f30d2af882b37"/>
          <p:cNvPicPr>
            <a:picLocks noChangeAspect="1"/>
          </p:cNvPicPr>
          <p:nvPr/>
        </p:nvPicPr>
        <p:blipFill>
          <a:blip r:embed="rId3" cstate="print"/>
          <a:srcRect/>
          <a:stretch>
            <a:fillRect/>
          </a:stretch>
        </p:blipFill>
        <p:spPr>
          <a:xfrm>
            <a:off x="1169670" y="4559300"/>
            <a:ext cx="3121660"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8" name="图片 227" descr="C:\Users\Administrator.PC-201712151409\Desktop\072cbfab11030ff2fac100fa2bd9269.jpg072cbfab11030ff2fac100fa2bd9269"/>
          <p:cNvPicPr>
            <a:picLocks noChangeAspect="1"/>
          </p:cNvPicPr>
          <p:nvPr/>
        </p:nvPicPr>
        <p:blipFill>
          <a:blip r:embed="rId4" cstate="print"/>
          <a:srcRect/>
          <a:stretch>
            <a:fillRect/>
          </a:stretch>
        </p:blipFill>
        <p:spPr>
          <a:xfrm>
            <a:off x="8329930" y="4559300"/>
            <a:ext cx="3121660" cy="19373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9" name="图片 228" descr="C:\Users\Administrator.PC-201712151409\Desktop\场馆图片\d47fcb7090a40264c0e12bea9981dc0.jpgd47fcb7090a40264c0e12bea9981dc0"/>
          <p:cNvPicPr>
            <a:picLocks noChangeAspect="1"/>
          </p:cNvPicPr>
          <p:nvPr/>
        </p:nvPicPr>
        <p:blipFill>
          <a:blip r:embed="rId5" cstate="print"/>
          <a:srcRect/>
          <a:stretch>
            <a:fillRect/>
          </a:stretch>
        </p:blipFill>
        <p:spPr>
          <a:xfrm>
            <a:off x="7538085" y="2520315"/>
            <a:ext cx="3335655"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bbbdfe6f2691435eefce3a0fe0ee102.jpgbbbdfe6f2691435eefce3a0fe0ee102"/>
          <p:cNvPicPr>
            <a:picLocks noChangeAspect="1"/>
          </p:cNvPicPr>
          <p:nvPr/>
        </p:nvPicPr>
        <p:blipFill>
          <a:blip r:embed="rId6" cstate="print"/>
          <a:srcRect/>
          <a:stretch>
            <a:fillRect/>
          </a:stretch>
        </p:blipFill>
        <p:spPr>
          <a:xfrm>
            <a:off x="4658360" y="4559300"/>
            <a:ext cx="3300095"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52908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532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TextBox 34"/>
          <p:cNvSpPr txBox="1"/>
          <p:nvPr/>
        </p:nvSpPr>
        <p:spPr>
          <a:xfrm>
            <a:off x="1057910" y="639315"/>
            <a:ext cx="1960880" cy="398780"/>
          </a:xfrm>
          <a:prstGeom prst="rect">
            <a:avLst/>
          </a:prstGeom>
          <a:noFill/>
        </p:spPr>
        <p:txBody>
          <a:bodyPr wrap="none" rtlCol="0">
            <a:spAutoFit/>
          </a:bodyPr>
          <a:lstStyle/>
          <a:p>
            <a:pPr algn="l"/>
            <a:r>
              <a:rPr lang="zh-CN" altLang="en-US" sz="2000" b="1" dirty="0">
                <a:solidFill>
                  <a:schemeClr val="accent2"/>
                </a:solidFill>
                <a:latin typeface="+mj-ea"/>
                <a:ea typeface="+mj-ea"/>
                <a:sym typeface="+mn-ea"/>
              </a:rPr>
              <a:t>火災預防與逃生</a:t>
            </a:r>
            <a:endParaRPr lang="zh-CN" altLang="en-US" sz="2000" b="1" dirty="0">
              <a:solidFill>
                <a:schemeClr val="accent2"/>
              </a:solidFill>
              <a:latin typeface="+mj-ea"/>
              <a:ea typeface="+mj-ea"/>
            </a:endParaRPr>
          </a:p>
        </p:txBody>
      </p:sp>
      <p:sp>
        <p:nvSpPr>
          <p:cNvPr id="40" name="TextBox 37"/>
          <p:cNvSpPr txBox="1"/>
          <p:nvPr/>
        </p:nvSpPr>
        <p:spPr>
          <a:xfrm>
            <a:off x="1097915" y="1155700"/>
            <a:ext cx="10763250"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a:t>
            </a:r>
            <a:r>
              <a:rPr lang="zh-CN" altLang="zh-CN" dirty="0" smtClean="0">
                <a:solidFill>
                  <a:srgbClr val="000000"/>
                </a:solidFill>
                <a:ea typeface="微软雅黑" panose="020B0503020204020204" pitchFamily="34" charset="-122"/>
                <a:sym typeface="+mn-ea"/>
              </a:rPr>
              <a:t>掌握</a:t>
            </a:r>
            <a:r>
              <a:rPr lang="zh-CN" altLang="en-US" dirty="0" smtClean="0">
                <a:solidFill>
                  <a:srgbClr val="000000"/>
                </a:solidFill>
                <a:ea typeface="微软雅黑" panose="020B0503020204020204" pitchFamily="34" charset="-122"/>
                <a:sym typeface="+mn-ea"/>
              </a:rPr>
              <a:t>火災初期</a:t>
            </a:r>
            <a:r>
              <a:rPr lang="zh-CN" altLang="zh-CN" dirty="0" smtClean="0">
                <a:solidFill>
                  <a:srgbClr val="000000"/>
                </a:solidFill>
                <a:ea typeface="微软雅黑" panose="020B0503020204020204" pitchFamily="34" charset="-122"/>
                <a:sym typeface="+mn-ea"/>
              </a:rPr>
              <a:t>的</a:t>
            </a:r>
            <a:r>
              <a:rPr lang="zh-CN" altLang="zh-CN" dirty="0">
                <a:solidFill>
                  <a:srgbClr val="000000"/>
                </a:solidFill>
                <a:ea typeface="微软雅黑" panose="020B0503020204020204" pitchFamily="34" charset="-122"/>
                <a:sym typeface="+mn-ea"/>
              </a:rPr>
              <a:t>處置程式和撲救方法、日常生活中常用的滅火</a:t>
            </a:r>
            <a:r>
              <a:rPr lang="zh-CN" altLang="zh-CN" dirty="0" smtClean="0">
                <a:solidFill>
                  <a:srgbClr val="000000"/>
                </a:solidFill>
                <a:ea typeface="微软雅黑" panose="020B0503020204020204" pitchFamily="34" charset="-122"/>
                <a:sym typeface="+mn-ea"/>
              </a:rPr>
              <a:t>方法</a:t>
            </a:r>
            <a:r>
              <a:rPr lang="zh-CN" altLang="en-US" dirty="0" smtClean="0">
                <a:solidFill>
                  <a:srgbClr val="000000"/>
                </a:solidFill>
                <a:ea typeface="微软雅黑" panose="020B0503020204020204" pitchFamily="34" charset="-122"/>
                <a:sym typeface="+mn-ea"/>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sym typeface="+mn-ea"/>
              </a:rPr>
              <a:t>2、通過聲光電模擬火災現場環境，自造火情，學習逃生時的</a:t>
            </a:r>
            <a:r>
              <a:rPr lang="zh-CN" altLang="zh-CN" dirty="0" smtClean="0">
                <a:solidFill>
                  <a:srgbClr val="000000"/>
                </a:solidFill>
                <a:ea typeface="微软雅黑" panose="020B0503020204020204" pitchFamily="34" charset="-122"/>
                <a:sym typeface="+mn-ea"/>
              </a:rPr>
              <a:t>正確姿勢</a:t>
            </a:r>
            <a:r>
              <a:rPr lang="zh-CN" altLang="zh-CN" dirty="0">
                <a:solidFill>
                  <a:srgbClr val="000000"/>
                </a:solidFill>
                <a:ea typeface="微软雅黑" panose="020B0503020204020204" pitchFamily="34" charset="-122"/>
                <a:sym typeface="+mn-ea"/>
              </a:rPr>
              <a:t>及逃生</a:t>
            </a:r>
            <a:r>
              <a:rPr lang="zh-CN" altLang="zh-CN" dirty="0" smtClean="0">
                <a:solidFill>
                  <a:srgbClr val="000000"/>
                </a:solidFill>
                <a:ea typeface="微软雅黑" panose="020B0503020204020204" pitchFamily="34" charset="-122"/>
                <a:sym typeface="+mn-ea"/>
              </a:rPr>
              <a:t>技巧</a:t>
            </a:r>
            <a:r>
              <a:rPr lang="zh-CN" altLang="en-US" dirty="0" smtClean="0">
                <a:solidFill>
                  <a:srgbClr val="000000"/>
                </a:solidFill>
                <a:ea typeface="微软雅黑" panose="020B0503020204020204" pitchFamily="34" charset="-122"/>
                <a:sym typeface="+mn-ea"/>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sym typeface="+mn-ea"/>
              </a:rPr>
              <a:t>3</a:t>
            </a:r>
            <a:r>
              <a:rPr lang="zh-CN" altLang="zh-CN" dirty="0" smtClean="0">
                <a:solidFill>
                  <a:srgbClr val="000000"/>
                </a:solidFill>
                <a:ea typeface="微软雅黑" panose="020B0503020204020204" pitchFamily="34" charset="-122"/>
                <a:sym typeface="+mn-ea"/>
              </a:rPr>
              <a:t>、</a:t>
            </a:r>
            <a:r>
              <a:rPr lang="zh-CN" altLang="en-US" dirty="0" smtClean="0">
                <a:solidFill>
                  <a:srgbClr val="000000"/>
                </a:solidFill>
                <a:ea typeface="微软雅黑" panose="020B0503020204020204" pitchFamily="34" charset="-122"/>
                <a:sym typeface="+mn-ea"/>
              </a:rPr>
              <a:t>增強</a:t>
            </a:r>
            <a:r>
              <a:rPr lang="zh-CN" altLang="zh-CN" dirty="0" smtClean="0">
                <a:solidFill>
                  <a:srgbClr val="000000"/>
                </a:solidFill>
                <a:ea typeface="微软雅黑" panose="020B0503020204020204" pitchFamily="34" charset="-122"/>
                <a:sym typeface="+mn-ea"/>
              </a:rPr>
              <a:t>戰勝</a:t>
            </a:r>
            <a:r>
              <a:rPr lang="zh-CN" altLang="zh-CN" dirty="0">
                <a:solidFill>
                  <a:srgbClr val="000000"/>
                </a:solidFill>
                <a:ea typeface="微软雅黑" panose="020B0503020204020204" pitchFamily="34" charset="-122"/>
                <a:sym typeface="+mn-ea"/>
              </a:rPr>
              <a:t>恐懼的心理</a:t>
            </a:r>
            <a:r>
              <a:rPr lang="zh-CN" altLang="zh-CN" dirty="0" smtClean="0">
                <a:solidFill>
                  <a:srgbClr val="000000"/>
                </a:solidFill>
                <a:ea typeface="微软雅黑" panose="020B0503020204020204" pitchFamily="34" charset="-122"/>
                <a:sym typeface="+mn-ea"/>
              </a:rPr>
              <a:t>，</a:t>
            </a:r>
            <a:r>
              <a:rPr lang="zh-CN" altLang="en-US" dirty="0" smtClean="0">
                <a:solidFill>
                  <a:srgbClr val="000000"/>
                </a:solidFill>
                <a:ea typeface="微软雅黑" panose="020B0503020204020204" pitchFamily="34" charset="-122"/>
                <a:sym typeface="+mn-ea"/>
              </a:rPr>
              <a:t>提升</a:t>
            </a:r>
            <a:r>
              <a:rPr lang="zh-CN" altLang="zh-CN" dirty="0" smtClean="0">
                <a:solidFill>
                  <a:srgbClr val="000000"/>
                </a:solidFill>
                <a:ea typeface="微软雅黑" panose="020B0503020204020204" pitchFamily="34" charset="-122"/>
                <a:sym typeface="+mn-ea"/>
              </a:rPr>
              <a:t>組織</a:t>
            </a:r>
            <a:r>
              <a:rPr lang="zh-CN" altLang="zh-CN" dirty="0">
                <a:solidFill>
                  <a:srgbClr val="000000"/>
                </a:solidFill>
                <a:ea typeface="微软雅黑" panose="020B0503020204020204" pitchFamily="34" charset="-122"/>
                <a:sym typeface="+mn-ea"/>
              </a:rPr>
              <a:t>撤離、現場指揮與</a:t>
            </a:r>
            <a:r>
              <a:rPr lang="zh-CN" altLang="zh-CN" dirty="0" smtClean="0">
                <a:solidFill>
                  <a:srgbClr val="000000"/>
                </a:solidFill>
                <a:ea typeface="微软雅黑" panose="020B0503020204020204" pitchFamily="34" charset="-122"/>
                <a:sym typeface="+mn-ea"/>
              </a:rPr>
              <a:t>疏導</a:t>
            </a:r>
            <a:r>
              <a:rPr lang="zh-CN" altLang="en-US" dirty="0" smtClean="0">
                <a:solidFill>
                  <a:srgbClr val="000000"/>
                </a:solidFill>
                <a:ea typeface="微软雅黑" panose="020B0503020204020204" pitchFamily="34" charset="-122"/>
                <a:sym typeface="+mn-ea"/>
              </a:rPr>
              <a:t>的能力。</a:t>
            </a:r>
            <a:endParaRPr lang="zh-CN" altLang="en-US" dirty="0">
              <a:solidFill>
                <a:srgbClr val="000000"/>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模擬地震體驗區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sym typeface="+mn-ea"/>
              </a:rPr>
              <a:t> 2</a:t>
            </a:r>
            <a:endParaRPr lang="zh-CN" altLang="en-US" dirty="0">
              <a:solidFill>
                <a:schemeClr val="accent2"/>
              </a:solidFill>
            </a:endParaRPr>
          </a:p>
        </p:txBody>
      </p:sp>
      <p:pic>
        <p:nvPicPr>
          <p:cNvPr id="225" name="图片 2" descr="C:\Users\Administrator.PC-201712151409\Desktop\场馆图片\图片2.png图片2"/>
          <p:cNvPicPr>
            <a:picLocks noChangeAspect="1"/>
          </p:cNvPicPr>
          <p:nvPr/>
        </p:nvPicPr>
        <p:blipFill>
          <a:blip r:embed="rId1"/>
          <a:srcRect/>
          <a:stretch>
            <a:fillRect/>
          </a:stretch>
        </p:blipFill>
        <p:spPr>
          <a:xfrm>
            <a:off x="777875" y="2538730"/>
            <a:ext cx="3141345" cy="1923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6" name="图片 6" descr="C:\Users\Administrator.PC-201712151409\Desktop\场馆图片\4a84a39ec7d07c0fc2ad72415a1c272.jpg4a84a39ec7d07c0fc2ad72415a1c272"/>
          <p:cNvPicPr>
            <a:picLocks noChangeAspect="1"/>
          </p:cNvPicPr>
          <p:nvPr/>
        </p:nvPicPr>
        <p:blipFill>
          <a:blip r:embed="rId2" cstate="print"/>
          <a:srcRect/>
          <a:stretch>
            <a:fillRect/>
          </a:stretch>
        </p:blipFill>
        <p:spPr>
          <a:xfrm>
            <a:off x="8042275" y="2538730"/>
            <a:ext cx="3086100" cy="1923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7" name="图片 226" descr="C:\Users\Administrator.PC-201712151409\Desktop\ee8c79439a105444053424a843f6252.jpgee8c79439a105444053424a843f6252"/>
          <p:cNvPicPr>
            <a:picLocks noChangeAspect="1"/>
          </p:cNvPicPr>
          <p:nvPr/>
        </p:nvPicPr>
        <p:blipFill>
          <a:blip r:embed="rId3" cstate="print"/>
          <a:srcRect/>
          <a:stretch>
            <a:fillRect/>
          </a:stretch>
        </p:blipFill>
        <p:spPr>
          <a:xfrm>
            <a:off x="4369435" y="2538730"/>
            <a:ext cx="3189605"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8" name="图片 227" descr="C:\Users\Administrator.PC-201712151409\Desktop\场馆图片\7a6e447fd71a0cf9d05b4562ed16b56.jpg7a6e447fd71a0cf9d05b4562ed16b56"/>
          <p:cNvPicPr>
            <a:picLocks noChangeAspect="1"/>
          </p:cNvPicPr>
          <p:nvPr/>
        </p:nvPicPr>
        <p:blipFill>
          <a:blip r:embed="rId4" cstate="print"/>
          <a:srcRect/>
          <a:stretch>
            <a:fillRect/>
          </a:stretch>
        </p:blipFill>
        <p:spPr>
          <a:xfrm>
            <a:off x="8546465" y="4581525"/>
            <a:ext cx="3105785" cy="19373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9" name="图片 228" descr="C:\Users\Administrator.PC-201712151409\Desktop\8bc9946f5bf3225e9c23cd932eac266.jpg8bc9946f5bf3225e9c23cd932eac266"/>
          <p:cNvPicPr>
            <a:picLocks noChangeAspect="1"/>
          </p:cNvPicPr>
          <p:nvPr/>
        </p:nvPicPr>
        <p:blipFill>
          <a:blip r:embed="rId5" cstate="print"/>
          <a:srcRect/>
          <a:stretch>
            <a:fillRect/>
          </a:stretch>
        </p:blipFill>
        <p:spPr>
          <a:xfrm>
            <a:off x="4946015" y="4568190"/>
            <a:ext cx="3150235"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23aa8944de4b6e9e1a7d549b6c203a5.jpg23aa8944de4b6e9e1a7d549b6c203a5"/>
          <p:cNvPicPr>
            <a:picLocks noChangeAspect="1"/>
          </p:cNvPicPr>
          <p:nvPr/>
        </p:nvPicPr>
        <p:blipFill>
          <a:blip r:embed="rId6" cstate="print"/>
          <a:srcRect/>
          <a:stretch>
            <a:fillRect/>
          </a:stretch>
        </p:blipFill>
        <p:spPr>
          <a:xfrm>
            <a:off x="1417955" y="4568190"/>
            <a:ext cx="3106420" cy="195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52908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532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TextBox 34"/>
          <p:cNvSpPr txBox="1"/>
          <p:nvPr/>
        </p:nvSpPr>
        <p:spPr>
          <a:xfrm>
            <a:off x="1057910" y="639315"/>
            <a:ext cx="2468880" cy="398780"/>
          </a:xfrm>
          <a:prstGeom prst="rect">
            <a:avLst/>
          </a:prstGeom>
          <a:noFill/>
        </p:spPr>
        <p:txBody>
          <a:bodyPr wrap="none" rtlCol="0">
            <a:spAutoFit/>
          </a:bodyPr>
          <a:lstStyle/>
          <a:p>
            <a:pPr algn="l"/>
            <a:r>
              <a:rPr lang="zh-CN" altLang="en-US" sz="2000" b="1" dirty="0">
                <a:solidFill>
                  <a:schemeClr val="accent2"/>
                </a:solidFill>
                <a:latin typeface="+mj-ea"/>
                <a:ea typeface="+mj-ea"/>
                <a:sym typeface="+mn-ea"/>
              </a:rPr>
              <a:t>地震體驗和震後逃生</a:t>
            </a:r>
            <a:endParaRPr lang="zh-CN" altLang="en-US" sz="2000" b="1" dirty="0">
              <a:solidFill>
                <a:schemeClr val="accent2"/>
              </a:solidFill>
              <a:latin typeface="+mj-ea"/>
              <a:ea typeface="+mj-ea"/>
            </a:endParaRPr>
          </a:p>
        </p:txBody>
      </p:sp>
      <p:sp>
        <p:nvSpPr>
          <p:cNvPr id="40" name="TextBox 37"/>
          <p:cNvSpPr txBox="1"/>
          <p:nvPr/>
        </p:nvSpPr>
        <p:spPr>
          <a:xfrm>
            <a:off x="1044575" y="1155700"/>
            <a:ext cx="10816590" cy="1198880"/>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sym typeface="+mn-ea"/>
              </a:rPr>
              <a:t>1</a:t>
            </a:r>
            <a:r>
              <a:rPr lang="zh-CN" altLang="en-US" dirty="0">
                <a:solidFill>
                  <a:srgbClr val="000000"/>
                </a:solidFill>
                <a:ea typeface="微软雅黑" panose="020B0503020204020204" pitchFamily="34" charset="-122"/>
                <a:sym typeface="+mn-ea"/>
              </a:rPr>
              <a:t>、</a:t>
            </a:r>
            <a:r>
              <a:rPr lang="zh-CN" altLang="en-US" dirty="0" smtClean="0">
                <a:solidFill>
                  <a:srgbClr val="000000"/>
                </a:solidFill>
                <a:ea typeface="微软雅黑" panose="020B0503020204020204" pitchFamily="34" charset="-122"/>
                <a:sym typeface="+mn-ea"/>
              </a:rPr>
              <a:t>通過</a:t>
            </a:r>
            <a:r>
              <a:rPr lang="en-US" altLang="zh-CN" dirty="0" smtClean="0">
                <a:solidFill>
                  <a:srgbClr val="000000"/>
                </a:solidFill>
                <a:ea typeface="微软雅黑" panose="020B0503020204020204" pitchFamily="34" charset="-122"/>
                <a:sym typeface="+mn-ea"/>
              </a:rPr>
              <a:t>6</a:t>
            </a:r>
            <a:r>
              <a:rPr lang="zh-CN" altLang="en-US" dirty="0" smtClean="0">
                <a:solidFill>
                  <a:srgbClr val="000000"/>
                </a:solidFill>
                <a:ea typeface="微软雅黑" panose="020B0503020204020204" pitchFamily="34" charset="-122"/>
                <a:sym typeface="+mn-ea"/>
              </a:rPr>
              <a:t>自由度</a:t>
            </a:r>
            <a:r>
              <a:rPr lang="zh-CN" altLang="en-US" dirty="0">
                <a:solidFill>
                  <a:srgbClr val="000000"/>
                </a:solidFill>
                <a:ea typeface="微软雅黑" panose="020B0503020204020204" pitchFamily="34" charset="-122"/>
                <a:sym typeface="+mn-ea"/>
              </a:rPr>
              <a:t>動感平臺</a:t>
            </a:r>
            <a:r>
              <a:rPr lang="en-US" altLang="zh-CN" dirty="0">
                <a:solidFill>
                  <a:srgbClr val="000000"/>
                </a:solidFill>
                <a:ea typeface="微软雅黑" panose="020B0503020204020204" pitchFamily="34" charset="-122"/>
                <a:sym typeface="+mn-ea"/>
              </a:rPr>
              <a:t>+</a:t>
            </a:r>
            <a:r>
              <a:rPr lang="zh-CN" altLang="en-US" dirty="0">
                <a:solidFill>
                  <a:srgbClr val="000000"/>
                </a:solidFill>
                <a:ea typeface="微软雅黑" panose="020B0503020204020204" pitchFamily="34" charset="-122"/>
                <a:sym typeface="+mn-ea"/>
              </a:rPr>
              <a:t>高清多螢幕拼接大屏展示，模擬</a:t>
            </a:r>
            <a:r>
              <a:rPr lang="en-US" altLang="zh-CN" dirty="0">
                <a:solidFill>
                  <a:srgbClr val="000000"/>
                </a:solidFill>
                <a:ea typeface="微软雅黑" panose="020B0503020204020204" pitchFamily="34" charset="-122"/>
                <a:sym typeface="+mn-ea"/>
              </a:rPr>
              <a:t>4-8</a:t>
            </a:r>
            <a:r>
              <a:rPr lang="zh-CN" altLang="en-US" dirty="0">
                <a:solidFill>
                  <a:srgbClr val="000000"/>
                </a:solidFill>
                <a:ea typeface="微软雅黑" panose="020B0503020204020204" pitchFamily="34" charset="-122"/>
                <a:sym typeface="+mn-ea"/>
              </a:rPr>
              <a:t>級地震，讓體驗者身臨其境的感受地震災害並學習震中避險</a:t>
            </a:r>
            <a:r>
              <a:rPr lang="zh-CN" altLang="en-US" dirty="0" smtClean="0">
                <a:solidFill>
                  <a:srgbClr val="000000"/>
                </a:solidFill>
                <a:ea typeface="微软雅黑" panose="020B0503020204020204" pitchFamily="34" charset="-122"/>
                <a:sym typeface="+mn-ea"/>
              </a:rPr>
              <a:t>知識。</a:t>
            </a:r>
            <a:endParaRPr lang="zh-CN" altLang="en-US"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sym typeface="+mn-ea"/>
              </a:rPr>
              <a:t>2</a:t>
            </a:r>
            <a:r>
              <a:rPr lang="zh-CN" altLang="en-US" dirty="0">
                <a:solidFill>
                  <a:srgbClr val="000000"/>
                </a:solidFill>
                <a:ea typeface="微软雅黑" panose="020B0503020204020204" pitchFamily="34" charset="-122"/>
                <a:sym typeface="+mn-ea"/>
              </a:rPr>
              <a:t>、振動臺模擬地震，並採用不同減隔震技術的結構展示不同的抗震效果，讓體驗者</a:t>
            </a:r>
            <a:r>
              <a:rPr lang="zh-CN" altLang="en-US" dirty="0" smtClean="0">
                <a:solidFill>
                  <a:srgbClr val="000000"/>
                </a:solidFill>
                <a:ea typeface="微软雅黑" panose="020B0503020204020204" pitchFamily="34" charset="-122"/>
                <a:sym typeface="+mn-ea"/>
              </a:rPr>
              <a:t>瞭解建築抗震和減震的背後邏輯。</a:t>
            </a:r>
            <a:endParaRPr lang="zh-CN" altLang="en-US" dirty="0">
              <a:solidFill>
                <a:srgbClr val="000000"/>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地鐵逃生體驗區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sym typeface="+mn-ea"/>
              </a:rPr>
              <a:t> 2</a:t>
            </a:r>
            <a:endParaRPr lang="zh-CN" altLang="en-US" dirty="0">
              <a:solidFill>
                <a:schemeClr val="accent2"/>
              </a:solidFill>
            </a:endParaRPr>
          </a:p>
        </p:txBody>
      </p:sp>
      <p:pic>
        <p:nvPicPr>
          <p:cNvPr id="225" name="图片 2" descr="C:\Users\Administrator.PC-201712151409\Desktop\场馆图片\2c4ce5282b58745ec8cc7171d02a027.jpg2c4ce5282b58745ec8cc7171d02a027"/>
          <p:cNvPicPr>
            <a:picLocks noChangeAspect="1"/>
          </p:cNvPicPr>
          <p:nvPr/>
        </p:nvPicPr>
        <p:blipFill>
          <a:blip r:embed="rId1" cstate="print"/>
          <a:srcRect/>
          <a:stretch>
            <a:fillRect/>
          </a:stretch>
        </p:blipFill>
        <p:spPr>
          <a:xfrm>
            <a:off x="778510" y="2493010"/>
            <a:ext cx="3190875" cy="38017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6" name="图片 6" descr="C:\Users\Administrator.PC-201712151409\Desktop\场馆图片\6cb7b38eef83492511eef2374f4243a.jpg6cb7b38eef83492511eef2374f4243a"/>
          <p:cNvPicPr>
            <a:picLocks noChangeAspect="1"/>
          </p:cNvPicPr>
          <p:nvPr/>
        </p:nvPicPr>
        <p:blipFill>
          <a:blip r:embed="rId2" cstate="print"/>
          <a:srcRect/>
          <a:stretch>
            <a:fillRect/>
          </a:stretch>
        </p:blipFill>
        <p:spPr>
          <a:xfrm>
            <a:off x="4584065" y="2520315"/>
            <a:ext cx="3321050" cy="37731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8" name="图片 227" descr="C:\Users\Administrator.PC-201712151409\Desktop\6b1480a9759e431c56f9a0800380755.jpg6b1480a9759e431c56f9a0800380755"/>
          <p:cNvPicPr>
            <a:picLocks noChangeAspect="1"/>
          </p:cNvPicPr>
          <p:nvPr/>
        </p:nvPicPr>
        <p:blipFill>
          <a:blip r:embed="rId3"/>
          <a:srcRect/>
          <a:stretch>
            <a:fillRect/>
          </a:stretch>
        </p:blipFill>
        <p:spPr>
          <a:xfrm>
            <a:off x="8473440" y="2506345"/>
            <a:ext cx="3322955" cy="38011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65175"/>
            <a:ext cx="11109325" cy="152908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TextBox 34"/>
          <p:cNvSpPr txBox="1"/>
          <p:nvPr/>
        </p:nvSpPr>
        <p:spPr>
          <a:xfrm>
            <a:off x="1057910" y="639315"/>
            <a:ext cx="1706880" cy="398780"/>
          </a:xfrm>
          <a:prstGeom prst="rect">
            <a:avLst/>
          </a:prstGeom>
          <a:noFill/>
        </p:spPr>
        <p:txBody>
          <a:bodyPr wrap="none" rtlCol="0">
            <a:spAutoFit/>
          </a:bodyPr>
          <a:lstStyle/>
          <a:p>
            <a:pPr algn="l"/>
            <a:r>
              <a:rPr lang="zh-CN" altLang="en-US" sz="2000" b="1" dirty="0">
                <a:solidFill>
                  <a:schemeClr val="accent2"/>
                </a:solidFill>
                <a:latin typeface="+mj-ea"/>
                <a:ea typeface="+mj-ea"/>
              </a:rPr>
              <a:t>地鐵出行安全</a:t>
            </a:r>
            <a:endParaRPr lang="zh-CN" altLang="en-US" sz="2000" b="1" dirty="0">
              <a:solidFill>
                <a:schemeClr val="accent2"/>
              </a:solidFill>
              <a:latin typeface="+mj-ea"/>
              <a:ea typeface="+mj-ea"/>
            </a:endParaRPr>
          </a:p>
        </p:txBody>
      </p:sp>
      <p:sp>
        <p:nvSpPr>
          <p:cNvPr id="40" name="TextBox 37"/>
          <p:cNvSpPr txBox="1"/>
          <p:nvPr/>
        </p:nvSpPr>
        <p:spPr>
          <a:xfrm>
            <a:off x="1097915" y="1155700"/>
            <a:ext cx="10763250" cy="645160"/>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sym typeface="+mn-ea"/>
              </a:rPr>
              <a:t>1</a:t>
            </a:r>
            <a:r>
              <a:rPr lang="zh-CN" altLang="en-US" dirty="0">
                <a:solidFill>
                  <a:srgbClr val="000000"/>
                </a:solidFill>
                <a:ea typeface="微软雅黑" panose="020B0503020204020204" pitchFamily="34" charset="-122"/>
                <a:sym typeface="+mn-ea"/>
              </a:rPr>
              <a:t>、通過設置地鐵場景，模擬地鐵運行中</a:t>
            </a:r>
            <a:r>
              <a:rPr lang="zh-CN" altLang="en-US" dirty="0" smtClean="0">
                <a:solidFill>
                  <a:srgbClr val="000000"/>
                </a:solidFill>
                <a:ea typeface="微软雅黑" panose="020B0503020204020204" pitchFamily="34" charset="-122"/>
                <a:sym typeface="+mn-ea"/>
              </a:rPr>
              <a:t>發生各類列車緊急事故，</a:t>
            </a:r>
            <a:r>
              <a:rPr lang="zh-CN" altLang="en-US" dirty="0">
                <a:solidFill>
                  <a:srgbClr val="000000"/>
                </a:solidFill>
                <a:ea typeface="微软雅黑" panose="020B0503020204020204" pitchFamily="34" charset="-122"/>
                <a:sym typeface="+mn-ea"/>
              </a:rPr>
              <a:t>訓練體驗者有序逃生的意識和</a:t>
            </a:r>
            <a:r>
              <a:rPr lang="zh-CN" altLang="en-US" dirty="0" smtClean="0">
                <a:solidFill>
                  <a:srgbClr val="000000"/>
                </a:solidFill>
                <a:ea typeface="微软雅黑" panose="020B0503020204020204" pitchFamily="34" charset="-122"/>
                <a:sym typeface="+mn-ea"/>
              </a:rPr>
              <a:t>技能。</a:t>
            </a:r>
            <a:endParaRPr lang="zh-CN" altLang="en-US"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rPr>
              <a:t>2</a:t>
            </a:r>
            <a:r>
              <a:rPr lang="zh-CN" altLang="en-US" dirty="0">
                <a:solidFill>
                  <a:srgbClr val="000000"/>
                </a:solidFill>
                <a:ea typeface="微软雅黑" panose="020B0503020204020204" pitchFamily="34" charset="-122"/>
              </a:rPr>
              <a:t>、利用地鐵場景設置搶劫、偷盜、猥褻等課程，學會保護個人財務和人身</a:t>
            </a:r>
            <a:r>
              <a:rPr lang="zh-CN" altLang="en-US" dirty="0" smtClean="0">
                <a:solidFill>
                  <a:srgbClr val="000000"/>
                </a:solidFill>
                <a:ea typeface="微软雅黑" panose="020B0503020204020204" pitchFamily="34" charset="-122"/>
              </a:rPr>
              <a:t>安全。</a:t>
            </a:r>
            <a:endParaRPr lang="zh-CN" altLang="en-US" dirty="0">
              <a:solidFill>
                <a:srgbClr val="000000"/>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飛機逃生體驗區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pic>
        <p:nvPicPr>
          <p:cNvPr id="227" name="图片 226" descr="C:\Users\Administrator.PC-201712151409\Desktop\场馆图片\图片3.png图片3"/>
          <p:cNvPicPr>
            <a:picLocks noChangeAspect="1"/>
          </p:cNvPicPr>
          <p:nvPr/>
        </p:nvPicPr>
        <p:blipFill>
          <a:blip r:embed="rId1"/>
          <a:srcRect/>
          <a:stretch>
            <a:fillRect/>
          </a:stretch>
        </p:blipFill>
        <p:spPr>
          <a:xfrm>
            <a:off x="1061720" y="2487930"/>
            <a:ext cx="3048000" cy="4093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9" name="图片 228" descr="C:\Users\Administrator.PC-201712151409\Desktop\场馆图片\f27c85b84c6cfe35eda37472d6afd83.jpgf27c85b84c6cfe35eda37472d6afd83"/>
          <p:cNvPicPr>
            <a:picLocks noChangeAspect="1"/>
          </p:cNvPicPr>
          <p:nvPr/>
        </p:nvPicPr>
        <p:blipFill>
          <a:blip r:embed="rId2" cstate="print"/>
          <a:srcRect/>
          <a:stretch>
            <a:fillRect/>
          </a:stretch>
        </p:blipFill>
        <p:spPr>
          <a:xfrm>
            <a:off x="8126095" y="2489200"/>
            <a:ext cx="3547110" cy="4092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fea58827f6ae3046e487e42eb548f5f.jpgfea58827f6ae3046e487e42eb548f5f"/>
          <p:cNvPicPr>
            <a:picLocks noChangeAspect="1"/>
          </p:cNvPicPr>
          <p:nvPr/>
        </p:nvPicPr>
        <p:blipFill>
          <a:blip r:embed="rId3"/>
          <a:srcRect/>
          <a:stretch>
            <a:fillRect/>
          </a:stretch>
        </p:blipFill>
        <p:spPr>
          <a:xfrm>
            <a:off x="4585970" y="2488565"/>
            <a:ext cx="3095625" cy="4079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52908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TextBox 34"/>
          <p:cNvSpPr txBox="1"/>
          <p:nvPr/>
        </p:nvSpPr>
        <p:spPr>
          <a:xfrm>
            <a:off x="1057910" y="639315"/>
            <a:ext cx="1706880" cy="398780"/>
          </a:xfrm>
          <a:prstGeom prst="rect">
            <a:avLst/>
          </a:prstGeom>
          <a:noFill/>
        </p:spPr>
        <p:txBody>
          <a:bodyPr wrap="none" rtlCol="0">
            <a:spAutoFit/>
          </a:bodyPr>
          <a:lstStyle/>
          <a:p>
            <a:pPr algn="l"/>
            <a:r>
              <a:rPr lang="zh-CN" altLang="en-US" sz="2000" b="1" dirty="0">
                <a:solidFill>
                  <a:schemeClr val="accent2"/>
                </a:solidFill>
                <a:latin typeface="+mj-ea"/>
                <a:ea typeface="+mj-ea"/>
              </a:rPr>
              <a:t>飛機出行安全</a:t>
            </a:r>
            <a:endParaRPr lang="zh-CN" altLang="en-US" sz="2000" b="1" dirty="0">
              <a:solidFill>
                <a:schemeClr val="accent2"/>
              </a:solidFill>
              <a:latin typeface="+mj-ea"/>
              <a:ea typeface="+mj-ea"/>
            </a:endParaRPr>
          </a:p>
        </p:txBody>
      </p:sp>
      <p:sp>
        <p:nvSpPr>
          <p:cNvPr id="40" name="TextBox 37"/>
          <p:cNvSpPr txBox="1"/>
          <p:nvPr/>
        </p:nvSpPr>
        <p:spPr>
          <a:xfrm>
            <a:off x="1097915" y="1155700"/>
            <a:ext cx="10763250" cy="922020"/>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sym typeface="+mn-ea"/>
              </a:rPr>
              <a:t>1</a:t>
            </a:r>
            <a:r>
              <a:rPr lang="zh-CN" altLang="en-US" dirty="0">
                <a:solidFill>
                  <a:srgbClr val="000000"/>
                </a:solidFill>
                <a:ea typeface="微软雅黑" panose="020B0503020204020204" pitchFamily="34" charset="-122"/>
                <a:sym typeface="+mn-ea"/>
              </a:rPr>
              <a:t>、通過搭建飛機場景，講述飛機飛行過程中的安全規範和安全知識，掌握飛機迫降後乘客有序撤離的意識和技能。</a:t>
            </a:r>
            <a:endParaRPr lang="zh-CN" altLang="en-US" dirty="0">
              <a:solidFill>
                <a:srgbClr val="000000"/>
              </a:solidFill>
              <a:ea typeface="微软雅黑" panose="020B0503020204020204" pitchFamily="34" charset="-122"/>
            </a:endParaRPr>
          </a:p>
          <a:p>
            <a:pPr indent="0">
              <a:buNone/>
            </a:pPr>
            <a:r>
              <a:rPr lang="en-US" altLang="zh-CN" dirty="0">
                <a:solidFill>
                  <a:srgbClr val="000000"/>
                </a:solidFill>
                <a:ea typeface="微软雅黑" panose="020B0503020204020204" pitchFamily="34" charset="-122"/>
              </a:rPr>
              <a:t>2</a:t>
            </a:r>
            <a:r>
              <a:rPr lang="zh-CN" altLang="en-US" dirty="0">
                <a:solidFill>
                  <a:srgbClr val="000000"/>
                </a:solidFill>
                <a:ea typeface="微软雅黑" panose="020B0503020204020204" pitchFamily="34" charset="-122"/>
              </a:rPr>
              <a:t>、海關安全，危險品的攜帶，安全通過海關，</a:t>
            </a:r>
            <a:r>
              <a:rPr lang="zh-CN" altLang="en-US" dirty="0">
                <a:solidFill>
                  <a:srgbClr val="000000"/>
                </a:solidFill>
                <a:ea typeface="微软雅黑" panose="020B0503020204020204" pitchFamily="34" charset="-122"/>
                <a:sym typeface="+mn-ea"/>
              </a:rPr>
              <a:t>防止</a:t>
            </a:r>
            <a:r>
              <a:rPr lang="zh-CN" altLang="en-US" dirty="0">
                <a:solidFill>
                  <a:srgbClr val="000000"/>
                </a:solidFill>
                <a:ea typeface="微软雅黑" panose="020B0503020204020204" pitchFamily="34" charset="-122"/>
              </a:rPr>
              <a:t>別國安檢刁難，敲詐勒索。</a:t>
            </a:r>
            <a:endParaRPr lang="zh-CN" altLang="en-US" dirty="0">
              <a:solidFill>
                <a:srgbClr val="000000"/>
              </a:solidFill>
              <a:ea typeface="微软雅黑" panose="020B0503020204020204" pitchFamily="34" charset="-122"/>
            </a:endParaRPr>
          </a:p>
        </p:txBody>
      </p:sp>
      <p:pic>
        <p:nvPicPr>
          <p:cNvPr id="2" name="图片 1" descr="C:\Users\Administrator.PC-201712151409\Desktop\场馆图片\图片3.png图片3"/>
          <p:cNvPicPr>
            <a:picLocks noChangeAspect="1"/>
          </p:cNvPicPr>
          <p:nvPr/>
        </p:nvPicPr>
        <p:blipFill>
          <a:blip r:embed="rId1"/>
          <a:srcRect/>
          <a:stretch>
            <a:fillRect/>
          </a:stretch>
        </p:blipFill>
        <p:spPr>
          <a:xfrm>
            <a:off x="728980" y="2488565"/>
            <a:ext cx="3308985" cy="4093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图片 2" descr="C:\Users\Administrator.PC-201712151409\Desktop\fea58827f6ae3046e487e42eb548f5f.jpgfea58827f6ae3046e487e42eb548f5f"/>
          <p:cNvPicPr>
            <a:picLocks noChangeAspect="1"/>
          </p:cNvPicPr>
          <p:nvPr/>
        </p:nvPicPr>
        <p:blipFill>
          <a:blip r:embed="rId3"/>
          <a:srcRect/>
          <a:stretch>
            <a:fillRect/>
          </a:stretch>
        </p:blipFill>
        <p:spPr>
          <a:xfrm>
            <a:off x="4464685" y="2489200"/>
            <a:ext cx="3360420" cy="4079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交通安全體驗區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dirty="0">
                <a:solidFill>
                  <a:schemeClr val="accent2"/>
                </a:solidFill>
                <a:sym typeface="+mn-ea"/>
              </a:rPr>
              <a:t>2</a:t>
            </a:r>
            <a:endParaRPr lang="zh-CN" altLang="en-US" dirty="0">
              <a:solidFill>
                <a:schemeClr val="accent2"/>
              </a:solidFill>
            </a:endParaRPr>
          </a:p>
        </p:txBody>
      </p:sp>
      <p:pic>
        <p:nvPicPr>
          <p:cNvPr id="229" name="图片 228" descr="C:\Users\Administrator.PC-201712151409\Desktop\场馆图片\a7859795d760018ea70e75d33ec436b.jpga7859795d760018ea70e75d33ec436b"/>
          <p:cNvPicPr>
            <a:picLocks noChangeAspect="1"/>
          </p:cNvPicPr>
          <p:nvPr/>
        </p:nvPicPr>
        <p:blipFill>
          <a:blip r:embed="rId1" cstate="print"/>
          <a:srcRect/>
          <a:stretch>
            <a:fillRect/>
          </a:stretch>
        </p:blipFill>
        <p:spPr>
          <a:xfrm>
            <a:off x="769620" y="2900045"/>
            <a:ext cx="3547110" cy="36061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场馆图片\858df96f80e98940ef68e1dea869b1a.jpg858df96f80e98940ef68e1dea869b1a"/>
          <p:cNvPicPr>
            <a:picLocks noChangeAspect="1"/>
          </p:cNvPicPr>
          <p:nvPr/>
        </p:nvPicPr>
        <p:blipFill>
          <a:blip r:embed="rId2" cstate="print"/>
          <a:srcRect/>
          <a:stretch>
            <a:fillRect/>
          </a:stretch>
        </p:blipFill>
        <p:spPr>
          <a:xfrm>
            <a:off x="4730115" y="2882265"/>
            <a:ext cx="3334385" cy="36347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87579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65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97915" y="1155700"/>
            <a:ext cx="10763250" cy="1476375"/>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sym typeface="+mn-ea"/>
              </a:rPr>
              <a:t>1</a:t>
            </a:r>
            <a:r>
              <a:rPr lang="zh-CN" altLang="en-US" dirty="0">
                <a:solidFill>
                  <a:srgbClr val="000000"/>
                </a:solidFill>
                <a:ea typeface="微软雅黑" panose="020B0503020204020204" pitchFamily="34" charset="-122"/>
                <a:sym typeface="+mn-ea"/>
              </a:rPr>
              <a:t>、</a:t>
            </a:r>
            <a:r>
              <a:rPr lang="zh-CN" altLang="en-US" dirty="0" smtClean="0">
                <a:solidFill>
                  <a:srgbClr val="000000"/>
                </a:solidFill>
                <a:ea typeface="微软雅黑" panose="020B0503020204020204" pitchFamily="34" charset="-122"/>
                <a:sym typeface="+mn-ea"/>
              </a:rPr>
              <a:t>通過真實公車，</a:t>
            </a:r>
            <a:r>
              <a:rPr lang="zh-CN" altLang="en-US" dirty="0">
                <a:solidFill>
                  <a:srgbClr val="000000"/>
                </a:solidFill>
                <a:ea typeface="微软雅黑" panose="020B0503020204020204" pitchFamily="34" charset="-122"/>
                <a:sym typeface="+mn-ea"/>
              </a:rPr>
              <a:t>演示並講解公車中的位置安全、設施安全、通道安全，視野盲區等知識。模擬演示如何破窗、使用安全門以及天窗逃生</a:t>
            </a:r>
            <a:r>
              <a:rPr lang="zh-CN" altLang="en-US" dirty="0" smtClean="0">
                <a:solidFill>
                  <a:srgbClr val="000000"/>
                </a:solidFill>
                <a:ea typeface="微软雅黑" panose="020B0503020204020204" pitchFamily="34" charset="-122"/>
                <a:sym typeface="+mn-ea"/>
              </a:rPr>
              <a:t>的方法。</a:t>
            </a:r>
            <a:endParaRPr lang="zh-CN" altLang="en-US"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rPr>
              <a:t>2</a:t>
            </a:r>
            <a:r>
              <a:rPr lang="zh-CN" altLang="en-US" dirty="0">
                <a:solidFill>
                  <a:srgbClr val="000000"/>
                </a:solidFill>
                <a:ea typeface="微软雅黑" panose="020B0503020204020204" pitchFamily="34" charset="-122"/>
              </a:rPr>
              <a:t>、</a:t>
            </a:r>
            <a:r>
              <a:rPr lang="zh-CN" altLang="en-US" dirty="0">
                <a:solidFill>
                  <a:srgbClr val="000000"/>
                </a:solidFill>
                <a:ea typeface="微软雅黑" panose="020B0503020204020204" pitchFamily="34" charset="-122"/>
                <a:sym typeface="+mn-ea"/>
              </a:rPr>
              <a:t>體驗者進入真實汽車後利用機械裝置將汽車送入水中，同時搭建相關實景模擬真實汽車落水，在此過程中學習汽車落水的危險性及正確的逃生方式。</a:t>
            </a:r>
            <a:endParaRPr lang="zh-CN" altLang="en-US"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sym typeface="+mn-ea"/>
              </a:rPr>
              <a:t>3</a:t>
            </a:r>
            <a:r>
              <a:rPr lang="zh-CN" altLang="en-US" dirty="0" smtClean="0">
                <a:solidFill>
                  <a:srgbClr val="000000"/>
                </a:solidFill>
                <a:ea typeface="微软雅黑" panose="020B0503020204020204" pitchFamily="34" charset="-122"/>
                <a:sym typeface="+mn-ea"/>
              </a:rPr>
              <a:t>通過模擬加速碰撞體驗</a:t>
            </a:r>
            <a:r>
              <a:rPr lang="zh-CN" altLang="en-US" dirty="0">
                <a:solidFill>
                  <a:srgbClr val="000000"/>
                </a:solidFill>
                <a:ea typeface="微软雅黑" panose="020B0503020204020204" pitchFamily="34" charset="-122"/>
                <a:sym typeface="+mn-ea"/>
              </a:rPr>
              <a:t>裝置，真實體驗碰撞後安全帶的束縛感</a:t>
            </a:r>
            <a:r>
              <a:rPr lang="zh-CN" altLang="en-US" dirty="0" smtClean="0">
                <a:solidFill>
                  <a:srgbClr val="000000"/>
                </a:solidFill>
                <a:ea typeface="微软雅黑" panose="020B0503020204020204" pitchFamily="34" charset="-122"/>
                <a:sym typeface="+mn-ea"/>
              </a:rPr>
              <a:t>，切實體會駕駛</a:t>
            </a:r>
            <a:r>
              <a:rPr lang="zh-CN" altLang="en-US" dirty="0">
                <a:solidFill>
                  <a:srgbClr val="000000"/>
                </a:solidFill>
                <a:ea typeface="微软雅黑" panose="020B0503020204020204" pitchFamily="34" charset="-122"/>
                <a:sym typeface="+mn-ea"/>
              </a:rPr>
              <a:t>過程中系安全帶的重要性。</a:t>
            </a:r>
            <a:endParaRPr lang="zh-CN" altLang="en-US" dirty="0">
              <a:solidFill>
                <a:srgbClr val="000000"/>
              </a:solidFill>
              <a:ea typeface="微软雅黑" panose="020B0503020204020204" pitchFamily="34" charset="-122"/>
            </a:endParaRPr>
          </a:p>
        </p:txBody>
      </p:sp>
      <p:pic>
        <p:nvPicPr>
          <p:cNvPr id="2" name="图片 1" descr="C:\Users\Administrator.PC-201712151409\Desktop\场馆图片\2ad7993ebda41d34bce412fc873bf6b.jpg2ad7993ebda41d34bce412fc873bf6b"/>
          <p:cNvPicPr>
            <a:picLocks noChangeAspect="1"/>
          </p:cNvPicPr>
          <p:nvPr/>
        </p:nvPicPr>
        <p:blipFill>
          <a:blip r:embed="rId3" cstate="print"/>
          <a:srcRect/>
          <a:stretch>
            <a:fillRect/>
          </a:stretch>
        </p:blipFill>
        <p:spPr>
          <a:xfrm>
            <a:off x="8552180" y="2870835"/>
            <a:ext cx="3308985" cy="36353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4"/>
          <p:cNvSpPr txBox="1"/>
          <p:nvPr/>
        </p:nvSpPr>
        <p:spPr>
          <a:xfrm>
            <a:off x="1057910" y="639315"/>
            <a:ext cx="1198880" cy="398780"/>
          </a:xfrm>
          <a:prstGeom prst="rect">
            <a:avLst/>
          </a:prstGeom>
          <a:noFill/>
        </p:spPr>
        <p:txBody>
          <a:bodyPr wrap="none" rtlCol="0">
            <a:spAutoFit/>
          </a:bodyPr>
          <a:lstStyle/>
          <a:p>
            <a:pPr algn="l"/>
            <a:r>
              <a:rPr lang="zh-CN" altLang="en-US" sz="2000" b="1" dirty="0">
                <a:solidFill>
                  <a:schemeClr val="accent2"/>
                </a:solidFill>
                <a:latin typeface="+mj-ea"/>
                <a:ea typeface="+mj-ea"/>
              </a:rPr>
              <a:t>出行安全</a:t>
            </a:r>
            <a:endParaRPr lang="zh-CN" altLang="en-US" sz="2000" b="1" dirty="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極端天氣應對體驗區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dirty="0">
                <a:solidFill>
                  <a:schemeClr val="accent2"/>
                </a:solidFill>
                <a:sym typeface="+mn-ea"/>
              </a:rPr>
              <a:t>2</a:t>
            </a:r>
            <a:endParaRPr lang="en-US" dirty="0">
              <a:solidFill>
                <a:schemeClr val="accent2"/>
              </a:solidFill>
            </a:endParaRPr>
          </a:p>
        </p:txBody>
      </p:sp>
      <p:pic>
        <p:nvPicPr>
          <p:cNvPr id="229" name="图片 228" descr="C:\Users\Administrator.PC-201712151409\Desktop\5ac2f9b4e5f7524b6dc91ac938d5b3a.jpg5ac2f9b4e5f7524b6dc91ac938d5b3a"/>
          <p:cNvPicPr>
            <a:picLocks noChangeAspect="1"/>
          </p:cNvPicPr>
          <p:nvPr/>
        </p:nvPicPr>
        <p:blipFill>
          <a:blip r:embed="rId1"/>
          <a:srcRect/>
          <a:stretch>
            <a:fillRect/>
          </a:stretch>
        </p:blipFill>
        <p:spPr>
          <a:xfrm>
            <a:off x="770255" y="2632075"/>
            <a:ext cx="3546475" cy="38582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场馆图片\236a37fb40bb3f4914752c8f57d4c5e.jpg236a37fb40bb3f4914752c8f57d4c5e"/>
          <p:cNvPicPr>
            <a:picLocks noChangeAspect="1"/>
          </p:cNvPicPr>
          <p:nvPr/>
        </p:nvPicPr>
        <p:blipFill>
          <a:blip r:embed="rId2" cstate="print"/>
          <a:srcRect/>
          <a:stretch>
            <a:fillRect/>
          </a:stretch>
        </p:blipFill>
        <p:spPr>
          <a:xfrm>
            <a:off x="4586605" y="2632710"/>
            <a:ext cx="3334385" cy="3857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572895"/>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445"/>
            <a:ext cx="3618230" cy="421005"/>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97915" y="1155700"/>
            <a:ext cx="10763250"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1、掌握遭遇各種極端天氣的應對措施和正確自救</a:t>
            </a:r>
            <a:r>
              <a:rPr lang="zh-CN" altLang="zh-CN" dirty="0" smtClean="0">
                <a:solidFill>
                  <a:srgbClr val="000000"/>
                </a:solidFill>
                <a:ea typeface="微软雅黑" panose="020B0503020204020204" pitchFamily="34" charset="-122"/>
                <a:sym typeface="+mn-ea"/>
              </a:rPr>
              <a:t>方法</a:t>
            </a:r>
            <a:r>
              <a:rPr lang="zh-CN" altLang="en-US" dirty="0" smtClean="0">
                <a:solidFill>
                  <a:srgbClr val="000000"/>
                </a:solidFill>
                <a:ea typeface="微软雅黑" panose="020B0503020204020204" pitchFamily="34" charset="-122"/>
                <a:sym typeface="+mn-ea"/>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sym typeface="+mn-ea"/>
              </a:rPr>
              <a:t>2、組織撤離、現場指揮與疏導</a:t>
            </a:r>
            <a:r>
              <a:rPr lang="zh-CN" altLang="zh-CN" dirty="0" smtClean="0">
                <a:solidFill>
                  <a:srgbClr val="000000"/>
                </a:solidFill>
                <a:ea typeface="微软雅黑" panose="020B0503020204020204" pitchFamily="34" charset="-122"/>
                <a:sym typeface="+mn-ea"/>
              </a:rPr>
              <a:t>的</a:t>
            </a:r>
            <a:r>
              <a:rPr lang="zh-CN" altLang="en-US" dirty="0" smtClean="0">
                <a:solidFill>
                  <a:srgbClr val="000000"/>
                </a:solidFill>
                <a:ea typeface="微软雅黑" panose="020B0503020204020204" pitchFamily="34" charset="-122"/>
                <a:sym typeface="+mn-ea"/>
              </a:rPr>
              <a:t>能力。</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sym typeface="+mn-ea"/>
              </a:rPr>
              <a:t>3、災後衛生防疫工作及衍生災害的預防與應對</a:t>
            </a:r>
            <a:endParaRPr lang="zh-CN" altLang="en-US" dirty="0">
              <a:solidFill>
                <a:srgbClr val="000000"/>
              </a:solidFill>
              <a:ea typeface="微软雅黑" panose="020B0503020204020204" pitchFamily="34" charset="-122"/>
            </a:endParaRPr>
          </a:p>
        </p:txBody>
      </p:sp>
      <p:pic>
        <p:nvPicPr>
          <p:cNvPr id="2" name="图片 1" descr="C:\Users\Administrator.PC-201712151409\Desktop\af2d3db946ed7309afffdd8e86a4cab.jpgaf2d3db946ed7309afffdd8e86a4cab"/>
          <p:cNvPicPr>
            <a:picLocks noChangeAspect="1"/>
          </p:cNvPicPr>
          <p:nvPr/>
        </p:nvPicPr>
        <p:blipFill>
          <a:blip r:embed="rId3"/>
          <a:srcRect/>
          <a:stretch>
            <a:fillRect/>
          </a:stretch>
        </p:blipFill>
        <p:spPr>
          <a:xfrm>
            <a:off x="8169910" y="2632710"/>
            <a:ext cx="3615055" cy="3873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extBox 34"/>
          <p:cNvSpPr txBox="1"/>
          <p:nvPr/>
        </p:nvSpPr>
        <p:spPr>
          <a:xfrm>
            <a:off x="986155" y="639315"/>
            <a:ext cx="1452880" cy="398780"/>
          </a:xfrm>
          <a:prstGeom prst="rect">
            <a:avLst/>
          </a:prstGeom>
          <a:noFill/>
        </p:spPr>
        <p:txBody>
          <a:bodyPr wrap="none" rtlCol="0">
            <a:spAutoFit/>
          </a:bodyPr>
          <a:lstStyle/>
          <a:p>
            <a:pPr algn="l"/>
            <a:r>
              <a:rPr lang="zh-CN" altLang="en-US" sz="2000" b="1" dirty="0">
                <a:solidFill>
                  <a:schemeClr val="accent2"/>
                </a:solidFill>
                <a:latin typeface="+mj-ea"/>
                <a:ea typeface="+mj-ea"/>
              </a:rPr>
              <a:t>暴風雨小屋</a:t>
            </a:r>
            <a:endParaRPr lang="zh-CN" altLang="en-US" sz="2000" b="1" dirty="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災害救援體驗區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dirty="0">
                <a:solidFill>
                  <a:schemeClr val="accent2"/>
                </a:solidFill>
                <a:sym typeface="+mn-ea"/>
              </a:rPr>
              <a:t>2</a:t>
            </a:r>
            <a:endParaRPr lang="zh-CN" altLang="en-US" dirty="0">
              <a:solidFill>
                <a:schemeClr val="accent2"/>
              </a:solidFill>
            </a:endParaRPr>
          </a:p>
        </p:txBody>
      </p:sp>
      <p:pic>
        <p:nvPicPr>
          <p:cNvPr id="229" name="图片 228" descr="C:\Users\Administrator.PC-201712151409\Desktop\场馆图片\0dbaccabd1567858497648c194c189a.jpg0dbaccabd1567858497648c194c189a"/>
          <p:cNvPicPr>
            <a:picLocks noChangeAspect="1"/>
          </p:cNvPicPr>
          <p:nvPr/>
        </p:nvPicPr>
        <p:blipFill>
          <a:blip r:embed="rId1" cstate="print"/>
          <a:srcRect/>
          <a:stretch>
            <a:fillRect/>
          </a:stretch>
        </p:blipFill>
        <p:spPr>
          <a:xfrm>
            <a:off x="777875" y="2411730"/>
            <a:ext cx="3146425" cy="40786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0" name="图片 229" descr="C:\Users\Administrator.PC-201712151409\Desktop\2aa193af3aaf7660af412c6189f09b2.jpg2aa193af3aaf7660af412c6189f09b2"/>
          <p:cNvPicPr>
            <a:picLocks noChangeAspect="1"/>
          </p:cNvPicPr>
          <p:nvPr/>
        </p:nvPicPr>
        <p:blipFill>
          <a:blip r:embed="rId2"/>
          <a:srcRect/>
          <a:stretch>
            <a:fillRect/>
          </a:stretch>
        </p:blipFill>
        <p:spPr>
          <a:xfrm>
            <a:off x="4441825" y="2411095"/>
            <a:ext cx="3460750" cy="4077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Rectangle 15"/>
          <p:cNvSpPr>
            <a:spLocks noChangeArrowheads="1"/>
          </p:cNvSpPr>
          <p:nvPr/>
        </p:nvSpPr>
        <p:spPr bwMode="auto">
          <a:xfrm>
            <a:off x="777875" y="781050"/>
            <a:ext cx="11109325" cy="116332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445"/>
            <a:ext cx="3618230" cy="421005"/>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97915" y="1155700"/>
            <a:ext cx="10763250"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1、瞭解災害</a:t>
            </a:r>
            <a:r>
              <a:rPr lang="zh-CN" altLang="zh-CN" dirty="0" smtClean="0">
                <a:solidFill>
                  <a:srgbClr val="000000"/>
                </a:solidFill>
                <a:ea typeface="微软雅黑" panose="020B0503020204020204" pitchFamily="34" charset="-122"/>
                <a:sym typeface="+mn-ea"/>
              </a:rPr>
              <a:t>與</a:t>
            </a:r>
            <a:r>
              <a:rPr lang="zh-CN" altLang="en-US" dirty="0" smtClean="0">
                <a:solidFill>
                  <a:srgbClr val="000000"/>
                </a:solidFill>
                <a:ea typeface="微软雅黑" panose="020B0503020204020204" pitchFamily="34" charset="-122"/>
                <a:sym typeface="+mn-ea"/>
              </a:rPr>
              <a:t>次生</a:t>
            </a:r>
            <a:r>
              <a:rPr lang="zh-CN" altLang="zh-CN" dirty="0" smtClean="0">
                <a:solidFill>
                  <a:srgbClr val="000000"/>
                </a:solidFill>
                <a:ea typeface="微软雅黑" panose="020B0503020204020204" pitchFamily="34" charset="-122"/>
                <a:sym typeface="+mn-ea"/>
              </a:rPr>
              <a:t>災害</a:t>
            </a:r>
            <a:r>
              <a:rPr lang="zh-CN" altLang="zh-CN" dirty="0">
                <a:solidFill>
                  <a:srgbClr val="000000"/>
                </a:solidFill>
                <a:ea typeface="微软雅黑" panose="020B0503020204020204" pitchFamily="34" charset="-122"/>
                <a:sym typeface="+mn-ea"/>
              </a:rPr>
              <a:t>的潛在危險、個人防護（PPE）與災害救援的基本</a:t>
            </a:r>
            <a:r>
              <a:rPr lang="zh-CN" altLang="zh-CN" dirty="0" smtClean="0">
                <a:solidFill>
                  <a:srgbClr val="000000"/>
                </a:solidFill>
                <a:ea typeface="微软雅黑" panose="020B0503020204020204" pitchFamily="34" charset="-122"/>
                <a:sym typeface="+mn-ea"/>
              </a:rPr>
              <a:t>步驟</a:t>
            </a:r>
            <a:r>
              <a:rPr lang="zh-CN" altLang="en-US" dirty="0" smtClean="0">
                <a:solidFill>
                  <a:srgbClr val="000000"/>
                </a:solidFill>
                <a:ea typeface="微软雅黑" panose="020B0503020204020204" pitchFamily="34" charset="-122"/>
                <a:sym typeface="+mn-ea"/>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sym typeface="+mn-ea"/>
              </a:rPr>
              <a:t>2、掌握基本高空救援技術、繩結與擔架的專業使用方法、專業救援設備的</a:t>
            </a:r>
            <a:r>
              <a:rPr lang="zh-CN" altLang="zh-CN" dirty="0" smtClean="0">
                <a:solidFill>
                  <a:srgbClr val="000000"/>
                </a:solidFill>
                <a:ea typeface="微软雅黑" panose="020B0503020204020204" pitchFamily="34" charset="-122"/>
                <a:sym typeface="+mn-ea"/>
              </a:rPr>
              <a:t>應用</a:t>
            </a:r>
            <a:r>
              <a:rPr lang="zh-CN" altLang="en-US" dirty="0" smtClean="0">
                <a:solidFill>
                  <a:srgbClr val="000000"/>
                </a:solidFill>
                <a:ea typeface="微软雅黑" panose="020B0503020204020204" pitchFamily="34" charset="-122"/>
                <a:sym typeface="+mn-ea"/>
              </a:rPr>
              <a:t>。</a:t>
            </a:r>
            <a:endParaRPr lang="zh-CN" altLang="en-US" dirty="0">
              <a:solidFill>
                <a:srgbClr val="000000"/>
              </a:solidFill>
              <a:ea typeface="微软雅黑" panose="020B0503020204020204" pitchFamily="34" charset="-122"/>
            </a:endParaRPr>
          </a:p>
        </p:txBody>
      </p:sp>
      <p:pic>
        <p:nvPicPr>
          <p:cNvPr id="2" name="图片 1" descr="E:\201910月14日后\赴俄留学生培训照片\IMG_0550.JPGIMG_0550"/>
          <p:cNvPicPr>
            <a:picLocks noChangeAspect="1"/>
          </p:cNvPicPr>
          <p:nvPr/>
        </p:nvPicPr>
        <p:blipFill>
          <a:blip r:embed="rId3" cstate="print"/>
          <a:srcRect/>
          <a:stretch>
            <a:fillRect/>
          </a:stretch>
        </p:blipFill>
        <p:spPr>
          <a:xfrm>
            <a:off x="8389620" y="2412365"/>
            <a:ext cx="3395345" cy="40767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extBox 34"/>
          <p:cNvSpPr txBox="1"/>
          <p:nvPr/>
        </p:nvSpPr>
        <p:spPr>
          <a:xfrm>
            <a:off x="986155" y="639315"/>
            <a:ext cx="2976880" cy="398780"/>
          </a:xfrm>
          <a:prstGeom prst="rect">
            <a:avLst/>
          </a:prstGeom>
          <a:noFill/>
        </p:spPr>
        <p:txBody>
          <a:bodyPr wrap="none" rtlCol="0">
            <a:spAutoFit/>
          </a:bodyPr>
          <a:lstStyle/>
          <a:p>
            <a:pPr algn="l"/>
            <a:r>
              <a:rPr lang="zh-CN" altLang="en-US" sz="2000" b="1" dirty="0">
                <a:solidFill>
                  <a:schemeClr val="accent2"/>
                </a:solidFill>
                <a:latin typeface="+mj-ea"/>
                <a:ea typeface="+mj-ea"/>
              </a:rPr>
              <a:t>高空索降逃生，應急救援</a:t>
            </a:r>
            <a:endParaRPr lang="zh-CN" altLang="en-US" sz="2000" b="1" dirty="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急救課程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sym typeface="+mn-ea"/>
              </a:rPr>
              <a:t> 2</a:t>
            </a:r>
            <a:endParaRPr lang="zh-CN" altLang="en-US" dirty="0">
              <a:solidFill>
                <a:schemeClr val="accent2"/>
              </a:solidFill>
            </a:endParaRPr>
          </a:p>
        </p:txBody>
      </p:sp>
      <p:sp>
        <p:nvSpPr>
          <p:cNvPr id="23" name="Rectangle 15"/>
          <p:cNvSpPr>
            <a:spLocks noChangeArrowheads="1"/>
          </p:cNvSpPr>
          <p:nvPr/>
        </p:nvSpPr>
        <p:spPr bwMode="auto">
          <a:xfrm>
            <a:off x="777875" y="781050"/>
            <a:ext cx="11109325" cy="116332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445"/>
            <a:ext cx="3618230" cy="421005"/>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97915" y="1155700"/>
            <a:ext cx="10763250"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1、止血、包紮的操作方法和注意事項</a:t>
            </a:r>
            <a:r>
              <a:rPr lang="en-US" altLang="zh-CN" dirty="0">
                <a:solidFill>
                  <a:srgbClr val="000000"/>
                </a:solidFill>
                <a:ea typeface="微软雅黑" panose="020B0503020204020204" pitchFamily="34" charset="-122"/>
                <a:sym typeface="+mn-ea"/>
              </a:rPr>
              <a:t>;</a:t>
            </a:r>
            <a:r>
              <a:rPr lang="zh-CN" altLang="zh-CN" dirty="0">
                <a:solidFill>
                  <a:srgbClr val="000000"/>
                </a:solidFill>
                <a:ea typeface="微软雅黑" panose="020B0503020204020204" pitchFamily="34" charset="-122"/>
                <a:sym typeface="+mn-ea"/>
              </a:rPr>
              <a:t>判斷骨折的類型和骨折急救的處理原則。</a:t>
            </a:r>
            <a:endParaRPr lang="zh-CN" altLang="zh-CN"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sym typeface="+mn-ea"/>
              </a:rPr>
              <a:t>2</a:t>
            </a:r>
            <a:r>
              <a:rPr lang="zh-CN" altLang="en-US" dirty="0">
                <a:solidFill>
                  <a:srgbClr val="000000"/>
                </a:solidFill>
                <a:ea typeface="微软雅黑" panose="020B0503020204020204" pitchFamily="34" charset="-122"/>
                <a:sym typeface="+mn-ea"/>
              </a:rPr>
              <a:t>、</a:t>
            </a:r>
            <a:r>
              <a:rPr lang="zh-CN" altLang="zh-CN" dirty="0">
                <a:solidFill>
                  <a:srgbClr val="000000"/>
                </a:solidFill>
                <a:ea typeface="微软雅黑" panose="020B0503020204020204" pitchFamily="34" charset="-122"/>
                <a:sym typeface="+mn-ea"/>
              </a:rPr>
              <a:t>學習心肺復蘇的現場救護技能</a:t>
            </a:r>
            <a:r>
              <a:rPr lang="en-US" altLang="zh-CN" dirty="0">
                <a:solidFill>
                  <a:srgbClr val="000000"/>
                </a:solidFill>
                <a:ea typeface="微软雅黑" panose="020B0503020204020204" pitchFamily="34" charset="-122"/>
                <a:sym typeface="+mn-ea"/>
              </a:rPr>
              <a:t>;</a:t>
            </a:r>
            <a:r>
              <a:rPr lang="zh-CN" altLang="zh-CN" dirty="0">
                <a:solidFill>
                  <a:srgbClr val="000000"/>
                </a:solidFill>
                <a:ea typeface="微软雅黑" panose="020B0503020204020204" pitchFamily="34" charset="-122"/>
                <a:sym typeface="+mn-ea"/>
              </a:rPr>
              <a:t>緊急救護的組織與實施。</a:t>
            </a:r>
            <a:endParaRPr lang="zh-CN" altLang="en-US" dirty="0">
              <a:solidFill>
                <a:srgbClr val="000000"/>
              </a:solidFill>
              <a:ea typeface="微软雅黑" panose="020B0503020204020204" pitchFamily="34" charset="-122"/>
            </a:endParaRPr>
          </a:p>
        </p:txBody>
      </p:sp>
      <p:sp>
        <p:nvSpPr>
          <p:cNvPr id="39" name="TextBox 34"/>
          <p:cNvSpPr txBox="1"/>
          <p:nvPr/>
        </p:nvSpPr>
        <p:spPr>
          <a:xfrm>
            <a:off x="986155" y="639315"/>
            <a:ext cx="2468880" cy="398780"/>
          </a:xfrm>
          <a:prstGeom prst="rect">
            <a:avLst/>
          </a:prstGeom>
          <a:noFill/>
        </p:spPr>
        <p:txBody>
          <a:bodyPr wrap="none" rtlCol="0">
            <a:spAutoFit/>
          </a:bodyPr>
          <a:lstStyle/>
          <a:p>
            <a:pPr algn="l"/>
            <a:r>
              <a:rPr lang="zh-CN" altLang="en-US" sz="2000" b="1" dirty="0">
                <a:solidFill>
                  <a:schemeClr val="accent2"/>
                </a:solidFill>
                <a:latin typeface="+mj-ea"/>
                <a:ea typeface="+mj-ea"/>
              </a:rPr>
              <a:t>止血包紮、心肺復蘇</a:t>
            </a:r>
            <a:endParaRPr lang="zh-CN" altLang="en-US" sz="2000" b="1" dirty="0">
              <a:solidFill>
                <a:schemeClr val="accent2"/>
              </a:solidFill>
              <a:latin typeface="+mj-ea"/>
              <a:ea typeface="+mj-ea"/>
            </a:endParaRPr>
          </a:p>
        </p:txBody>
      </p:sp>
      <p:pic>
        <p:nvPicPr>
          <p:cNvPr id="225" name="图片 2" descr="C:\Users\Administrator.PC-201712151409\Desktop\d7ad42b041bb0e9b1149f331f8c9dc9.jpgd7ad42b041bb0e9b1149f331f8c9dc9"/>
          <p:cNvPicPr>
            <a:picLocks noChangeAspect="1"/>
          </p:cNvPicPr>
          <p:nvPr/>
        </p:nvPicPr>
        <p:blipFill>
          <a:blip r:embed="rId1"/>
          <a:srcRect/>
          <a:stretch>
            <a:fillRect/>
          </a:stretch>
        </p:blipFill>
        <p:spPr>
          <a:xfrm>
            <a:off x="700405" y="2277110"/>
            <a:ext cx="3220720" cy="40525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6" name="图片 6" descr="C:\Users\Administrator.PC-201712151409\Desktop\39e21973283917a85f4a17c406b1e3e.jpg39e21973283917a85f4a17c406b1e3e"/>
          <p:cNvPicPr>
            <a:picLocks noChangeAspect="1"/>
          </p:cNvPicPr>
          <p:nvPr/>
        </p:nvPicPr>
        <p:blipFill>
          <a:blip r:embed="rId2"/>
          <a:srcRect/>
          <a:stretch>
            <a:fillRect/>
          </a:stretch>
        </p:blipFill>
        <p:spPr>
          <a:xfrm>
            <a:off x="4454525" y="2288540"/>
            <a:ext cx="3578860" cy="40525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图片 2" descr="C:\Users\Administrator.PC-201712151409\Desktop\5fec63a3d83eb3bb02f9d4e35f2c06f.jpg5fec63a3d83eb3bb02f9d4e35f2c06f"/>
          <p:cNvPicPr>
            <a:picLocks noChangeAspect="1"/>
          </p:cNvPicPr>
          <p:nvPr/>
        </p:nvPicPr>
        <p:blipFill>
          <a:blip r:embed="rId3"/>
          <a:srcRect/>
          <a:stretch>
            <a:fillRect/>
          </a:stretch>
        </p:blipFill>
        <p:spPr>
          <a:xfrm>
            <a:off x="8566785" y="2288540"/>
            <a:ext cx="3249930" cy="41109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多功能</a:t>
            </a:r>
            <a:r>
              <a:rPr lang="en-US" altLang="zh-CN" sz="2800" dirty="0">
                <a:solidFill>
                  <a:schemeClr val="accent2"/>
                </a:solidFill>
                <a:latin typeface="微软雅黑" panose="020B0503020204020204" pitchFamily="34" charset="-122"/>
                <a:ea typeface="微软雅黑" panose="020B0503020204020204" pitchFamily="34" charset="-122"/>
              </a:rPr>
              <a:t> </a:t>
            </a:r>
            <a:r>
              <a:rPr lang="zh-CN" altLang="en-US" sz="2800" dirty="0">
                <a:solidFill>
                  <a:schemeClr val="accent2"/>
                </a:solidFill>
                <a:latin typeface="微软雅黑" panose="020B0503020204020204" pitchFamily="34" charset="-122"/>
                <a:ea typeface="微软雅黑" panose="020B0503020204020204" pitchFamily="34" charset="-122"/>
              </a:rPr>
              <a:t>教室</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sym typeface="+mn-ea"/>
              </a:rPr>
              <a:t> 2</a:t>
            </a:r>
            <a:endParaRPr lang="zh-CN" altLang="en-US" dirty="0">
              <a:solidFill>
                <a:schemeClr val="accent2"/>
              </a:solidFill>
            </a:endParaRPr>
          </a:p>
        </p:txBody>
      </p:sp>
      <p:sp>
        <p:nvSpPr>
          <p:cNvPr id="23" name="Rectangle 15"/>
          <p:cNvSpPr>
            <a:spLocks noChangeArrowheads="1"/>
          </p:cNvSpPr>
          <p:nvPr/>
        </p:nvSpPr>
        <p:spPr bwMode="auto">
          <a:xfrm>
            <a:off x="777875" y="781050"/>
            <a:ext cx="11109325" cy="1163320"/>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695325" y="971525"/>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6"/>
          <p:cNvSpPr/>
          <p:nvPr/>
        </p:nvSpPr>
        <p:spPr bwMode="auto">
          <a:xfrm>
            <a:off x="697865" y="639445"/>
            <a:ext cx="3618230" cy="421005"/>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TextBox 37"/>
          <p:cNvSpPr txBox="1"/>
          <p:nvPr/>
        </p:nvSpPr>
        <p:spPr>
          <a:xfrm>
            <a:off x="1057910" y="1124585"/>
            <a:ext cx="10763250"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sym typeface="+mn-ea"/>
              </a:rPr>
              <a:t>1、場館內設有多功能</a:t>
            </a:r>
            <a:r>
              <a:rPr lang="zh-CN" altLang="zh-CN" dirty="0" smtClean="0">
                <a:solidFill>
                  <a:srgbClr val="000000"/>
                </a:solidFill>
                <a:ea typeface="微软雅黑" panose="020B0503020204020204" pitchFamily="34" charset="-122"/>
                <a:sym typeface="+mn-ea"/>
              </a:rPr>
              <a:t>階梯教室，</a:t>
            </a:r>
            <a:r>
              <a:rPr lang="zh-CN" altLang="zh-CN" dirty="0">
                <a:solidFill>
                  <a:srgbClr val="000000"/>
                </a:solidFill>
                <a:ea typeface="微软雅黑" panose="020B0503020204020204" pitchFamily="34" charset="-122"/>
                <a:sym typeface="+mn-ea"/>
              </a:rPr>
              <a:t>教室內設有</a:t>
            </a:r>
            <a:r>
              <a:rPr lang="en-US" altLang="zh-CN" dirty="0">
                <a:solidFill>
                  <a:srgbClr val="000000"/>
                </a:solidFill>
                <a:ea typeface="微软雅黑" panose="020B0503020204020204" pitchFamily="34" charset="-122"/>
                <a:sym typeface="+mn-ea"/>
              </a:rPr>
              <a:t>4*6</a:t>
            </a:r>
            <a:r>
              <a:rPr lang="zh-CN" altLang="en-US" dirty="0">
                <a:solidFill>
                  <a:srgbClr val="000000"/>
                </a:solidFill>
                <a:ea typeface="微软雅黑" panose="020B0503020204020204" pitchFamily="34" charset="-122"/>
                <a:sym typeface="+mn-ea"/>
              </a:rPr>
              <a:t>米</a:t>
            </a:r>
            <a:r>
              <a:rPr lang="en-US" altLang="zh-CN" dirty="0">
                <a:solidFill>
                  <a:srgbClr val="000000"/>
                </a:solidFill>
                <a:ea typeface="微软雅黑" panose="020B0503020204020204" pitchFamily="34" charset="-122"/>
                <a:sym typeface="+mn-ea"/>
              </a:rPr>
              <a:t>LED</a:t>
            </a:r>
            <a:r>
              <a:rPr lang="zh-CN" altLang="en-US" dirty="0">
                <a:solidFill>
                  <a:srgbClr val="000000"/>
                </a:solidFill>
                <a:ea typeface="微软雅黑" panose="020B0503020204020204" pitchFamily="34" charset="-122"/>
                <a:sym typeface="+mn-ea"/>
              </a:rPr>
              <a:t>顯示幕，能容納</a:t>
            </a:r>
            <a:r>
              <a:rPr lang="en-US" altLang="zh-CN" dirty="0">
                <a:solidFill>
                  <a:srgbClr val="000000"/>
                </a:solidFill>
                <a:ea typeface="微软雅黑" panose="020B0503020204020204" pitchFamily="34" charset="-122"/>
                <a:sym typeface="+mn-ea"/>
              </a:rPr>
              <a:t>200</a:t>
            </a:r>
            <a:r>
              <a:rPr lang="zh-CN" altLang="en-US" dirty="0" smtClean="0">
                <a:solidFill>
                  <a:srgbClr val="000000"/>
                </a:solidFill>
                <a:ea typeface="微软雅黑" panose="020B0503020204020204" pitchFamily="34" charset="-122"/>
                <a:sym typeface="+mn-ea"/>
              </a:rPr>
              <a:t>人參加活動</a:t>
            </a:r>
            <a:r>
              <a:rPr lang="zh-CN" altLang="en-US" dirty="0">
                <a:solidFill>
                  <a:srgbClr val="000000"/>
                </a:solidFill>
                <a:ea typeface="微软雅黑" panose="020B0503020204020204" pitchFamily="34" charset="-122"/>
                <a:sym typeface="+mn-ea"/>
              </a:rPr>
              <a:t>。</a:t>
            </a:r>
            <a:endParaRPr lang="zh-CN" altLang="en-US" dirty="0">
              <a:solidFill>
                <a:srgbClr val="000000"/>
              </a:solidFill>
              <a:ea typeface="微软雅黑" panose="020B0503020204020204" pitchFamily="34" charset="-122"/>
              <a:sym typeface="+mn-ea"/>
            </a:endParaRPr>
          </a:p>
          <a:p>
            <a:pPr indent="0">
              <a:buNone/>
            </a:pPr>
            <a:r>
              <a:rPr lang="en-US" altLang="zh-CN" dirty="0">
                <a:solidFill>
                  <a:srgbClr val="000000"/>
                </a:solidFill>
                <a:ea typeface="微软雅黑" panose="020B0503020204020204" pitchFamily="34" charset="-122"/>
                <a:sym typeface="+mn-ea"/>
              </a:rPr>
              <a:t>2</a:t>
            </a:r>
            <a:r>
              <a:rPr lang="zh-CN" altLang="en-US" dirty="0" smtClean="0">
                <a:solidFill>
                  <a:srgbClr val="000000"/>
                </a:solidFill>
                <a:ea typeface="微软雅黑" panose="020B0503020204020204" pitchFamily="34" charset="-122"/>
                <a:sym typeface="+mn-ea"/>
              </a:rPr>
              <a:t>、擁有六間可容納</a:t>
            </a:r>
            <a:r>
              <a:rPr lang="en-US" altLang="zh-CN" dirty="0" smtClean="0">
                <a:solidFill>
                  <a:srgbClr val="000000"/>
                </a:solidFill>
                <a:ea typeface="微软雅黑" panose="020B0503020204020204" pitchFamily="34" charset="-122"/>
                <a:sym typeface="+mn-ea"/>
              </a:rPr>
              <a:t>200</a:t>
            </a:r>
            <a:r>
              <a:rPr lang="zh-CN" altLang="en-US" dirty="0" smtClean="0">
                <a:solidFill>
                  <a:srgbClr val="000000"/>
                </a:solidFill>
                <a:ea typeface="微软雅黑" panose="020B0503020204020204" pitchFamily="34" charset="-122"/>
                <a:sym typeface="+mn-ea"/>
              </a:rPr>
              <a:t>人左右的教室用來培訓</a:t>
            </a:r>
            <a:r>
              <a:rPr lang="zh-CN" altLang="zh-CN" dirty="0">
                <a:solidFill>
                  <a:srgbClr val="000000"/>
                </a:solidFill>
                <a:ea typeface="微软雅黑" panose="020B0503020204020204" pitchFamily="34" charset="-122"/>
                <a:sym typeface="+mn-ea"/>
              </a:rPr>
              <a:t>。</a:t>
            </a:r>
            <a:endParaRPr lang="zh-CN" altLang="en-US" dirty="0">
              <a:solidFill>
                <a:srgbClr val="000000"/>
              </a:solidFill>
              <a:ea typeface="微软雅黑" panose="020B0503020204020204" pitchFamily="34" charset="-122"/>
            </a:endParaRPr>
          </a:p>
        </p:txBody>
      </p:sp>
      <p:sp>
        <p:nvSpPr>
          <p:cNvPr id="39" name="TextBox 34"/>
          <p:cNvSpPr txBox="1"/>
          <p:nvPr/>
        </p:nvSpPr>
        <p:spPr>
          <a:xfrm>
            <a:off x="986155" y="639315"/>
            <a:ext cx="2976880" cy="398780"/>
          </a:xfrm>
          <a:prstGeom prst="rect">
            <a:avLst/>
          </a:prstGeom>
          <a:noFill/>
        </p:spPr>
        <p:txBody>
          <a:bodyPr wrap="none" rtlCol="0">
            <a:spAutoFit/>
          </a:bodyPr>
          <a:lstStyle/>
          <a:p>
            <a:pPr algn="l"/>
            <a:r>
              <a:rPr lang="zh-CN" altLang="en-US" sz="2000" b="1" dirty="0">
                <a:solidFill>
                  <a:schemeClr val="accent2"/>
                </a:solidFill>
                <a:latin typeface="+mj-ea"/>
                <a:ea typeface="+mj-ea"/>
              </a:rPr>
              <a:t>災難影片和黨建影片學習</a:t>
            </a:r>
            <a:endParaRPr lang="zh-CN" altLang="en-US" sz="2000" b="1" dirty="0">
              <a:solidFill>
                <a:schemeClr val="accent2"/>
              </a:solidFill>
              <a:latin typeface="+mj-ea"/>
              <a:ea typeface="+mj-ea"/>
            </a:endParaRPr>
          </a:p>
        </p:txBody>
      </p:sp>
      <p:pic>
        <p:nvPicPr>
          <p:cNvPr id="225" name="图片 2" descr="C:\Users\Administrator.PC-201712151409\Desktop\场馆图片\7fdf9daa75a25037460f4cf4151de03.jpg7fdf9daa75a25037460f4cf4151de03"/>
          <p:cNvPicPr>
            <a:picLocks noChangeAspect="1"/>
          </p:cNvPicPr>
          <p:nvPr/>
        </p:nvPicPr>
        <p:blipFill>
          <a:blip r:embed="rId1" cstate="print"/>
          <a:srcRect/>
          <a:stretch>
            <a:fillRect/>
          </a:stretch>
        </p:blipFill>
        <p:spPr>
          <a:xfrm>
            <a:off x="634365" y="2167890"/>
            <a:ext cx="3004820" cy="21405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6" name="图片 6" descr="C:\Users\Administrator.PC-201712151409\Desktop\新建文件夹\IMG_3442.JPGIMG_3442"/>
          <p:cNvPicPr>
            <a:picLocks noChangeAspect="1"/>
          </p:cNvPicPr>
          <p:nvPr/>
        </p:nvPicPr>
        <p:blipFill>
          <a:blip r:embed="rId2" cstate="print"/>
          <a:srcRect/>
          <a:stretch>
            <a:fillRect/>
          </a:stretch>
        </p:blipFill>
        <p:spPr>
          <a:xfrm>
            <a:off x="3922395" y="2179320"/>
            <a:ext cx="3183255" cy="2139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图片 2" descr="C:\Users\Administrator.PC-201712151409\Desktop\93d52afb8e213d2fe9a23f608ef8053.jpg93d52afb8e213d2fe9a23f608ef8053"/>
          <p:cNvPicPr>
            <a:picLocks noChangeAspect="1"/>
          </p:cNvPicPr>
          <p:nvPr/>
        </p:nvPicPr>
        <p:blipFill>
          <a:blip r:embed="rId3" cstate="print"/>
          <a:srcRect/>
          <a:stretch>
            <a:fillRect/>
          </a:stretch>
        </p:blipFill>
        <p:spPr>
          <a:xfrm>
            <a:off x="1489710" y="4581525"/>
            <a:ext cx="3249930" cy="1963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图片 6" descr="E:\201910月14日后\赴俄留学生培训照片\IMG_0360.JPGIMG_0360"/>
          <p:cNvPicPr>
            <a:picLocks noChangeAspect="1"/>
          </p:cNvPicPr>
          <p:nvPr/>
        </p:nvPicPr>
        <p:blipFill>
          <a:blip r:embed="rId4" cstate="print"/>
          <a:srcRect/>
          <a:stretch>
            <a:fillRect/>
          </a:stretch>
        </p:blipFill>
        <p:spPr>
          <a:xfrm>
            <a:off x="7466330" y="2167890"/>
            <a:ext cx="3238500" cy="21513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图片 3" descr="E:\201910月14日后\赴俄留学生培训照片\03eae4e682482061413fd424c2d272d.jpg03eae4e682482061413fd424c2d272d"/>
          <p:cNvPicPr>
            <a:picLocks noChangeAspect="1"/>
          </p:cNvPicPr>
          <p:nvPr/>
        </p:nvPicPr>
        <p:blipFill>
          <a:blip r:embed="rId5" cstate="print"/>
          <a:srcRect/>
          <a:stretch>
            <a:fillRect/>
          </a:stretch>
        </p:blipFill>
        <p:spPr>
          <a:xfrm>
            <a:off x="5071110" y="4509135"/>
            <a:ext cx="3115310" cy="21075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 7" descr="E:\2018培训已完成\培训照片\IMG_7935.JPGIMG_7935"/>
          <p:cNvPicPr>
            <a:picLocks noChangeAspect="1"/>
          </p:cNvPicPr>
          <p:nvPr/>
        </p:nvPicPr>
        <p:blipFill>
          <a:blip r:embed="rId6" cstate="print"/>
          <a:srcRect/>
          <a:stretch>
            <a:fillRect/>
          </a:stretch>
        </p:blipFill>
        <p:spPr>
          <a:xfrm>
            <a:off x="8432800" y="4509135"/>
            <a:ext cx="3218180" cy="20643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2" presetClass="entr" presetSubtype="6" fill="hold" grpId="0"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300"/>
                                        <p:tgtEl>
                                          <p:spTgt spid="2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3" grpId="0" bldLvl="0" animBg="1"/>
      <p:bldP spid="24" grpId="0" bldLvl="0" animBg="1"/>
      <p:bldP spid="26" grpId="0" bldLvl="0" animBg="1"/>
      <p:bldP spid="40"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體驗類課程</a:t>
            </a:r>
            <a:r>
              <a:rPr lang="en-US" altLang="zh-CN" sz="2800" dirty="0">
                <a:solidFill>
                  <a:schemeClr val="accent2"/>
                </a:solidFill>
                <a:latin typeface="微软雅黑" panose="020B0503020204020204" pitchFamily="34" charset="-122"/>
                <a:ea typeface="微软雅黑" panose="020B0503020204020204" pitchFamily="34" charset="-122"/>
              </a:rPr>
              <a:t>-</a:t>
            </a:r>
            <a:r>
              <a:rPr lang="zh-CN" altLang="en-US" sz="2800" dirty="0">
                <a:solidFill>
                  <a:schemeClr val="accent2"/>
                </a:solidFill>
                <a:latin typeface="微软雅黑" panose="020B0503020204020204" pitchFamily="34" charset="-122"/>
                <a:ea typeface="微软雅黑" panose="020B0503020204020204" pitchFamily="34" charset="-122"/>
              </a:rPr>
              <a:t>城市安全區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sz="2000"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5244827"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5244827"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5244827"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5162277"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5162277"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5162277"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5162277"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5162277"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5162277"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5242800" y="764704"/>
            <a:ext cx="1198880" cy="398780"/>
          </a:xfrm>
          <a:prstGeom prst="rect">
            <a:avLst/>
          </a:prstGeom>
          <a:noFill/>
        </p:spPr>
        <p:txBody>
          <a:bodyPr wrap="none" rtlCol="0">
            <a:spAutoFit/>
          </a:bodyPr>
          <a:lstStyle/>
          <a:p>
            <a:pPr indent="0" algn="ctr">
              <a:buNone/>
            </a:pPr>
            <a:r>
              <a:rPr lang="zh-CN" altLang="en-US" sz="2000" b="1" dirty="0">
                <a:solidFill>
                  <a:schemeClr val="accent2"/>
                </a:solidFill>
                <a:latin typeface="+mj-ea"/>
                <a:ea typeface="+mj-ea"/>
              </a:rPr>
              <a:t>餐廳安全</a:t>
            </a:r>
            <a:endParaRPr lang="zh-CN" altLang="en-US" sz="2000" b="1" dirty="0">
              <a:solidFill>
                <a:schemeClr val="accent2"/>
              </a:solidFill>
              <a:latin typeface="+mj-ea"/>
              <a:ea typeface="+mj-ea"/>
            </a:endParaRPr>
          </a:p>
        </p:txBody>
      </p:sp>
      <p:sp>
        <p:nvSpPr>
          <p:cNvPr id="34" name="TextBox 33"/>
          <p:cNvSpPr txBox="1"/>
          <p:nvPr/>
        </p:nvSpPr>
        <p:spPr>
          <a:xfrm>
            <a:off x="5244827" y="2633893"/>
            <a:ext cx="1706880" cy="398780"/>
          </a:xfrm>
          <a:prstGeom prst="rect">
            <a:avLst/>
          </a:prstGeom>
          <a:noFill/>
        </p:spPr>
        <p:txBody>
          <a:bodyPr wrap="none" rtlCol="0">
            <a:spAutoFit/>
          </a:bodyPr>
          <a:lstStyle/>
          <a:p>
            <a:pPr indent="0">
              <a:buNone/>
            </a:pPr>
            <a:r>
              <a:rPr lang="zh-CN" altLang="en-US" sz="2000" b="1" dirty="0">
                <a:solidFill>
                  <a:schemeClr val="accent2"/>
                </a:solidFill>
                <a:latin typeface="+mj-ea"/>
                <a:ea typeface="+mj-ea"/>
              </a:rPr>
              <a:t>教室安全體驗</a:t>
            </a:r>
            <a:endParaRPr lang="zh-CN" altLang="en-US" sz="2000" b="1" dirty="0">
              <a:solidFill>
                <a:schemeClr val="accent2"/>
              </a:solidFill>
              <a:latin typeface="+mj-ea"/>
              <a:ea typeface="+mj-ea"/>
            </a:endParaRPr>
          </a:p>
        </p:txBody>
      </p:sp>
      <p:sp>
        <p:nvSpPr>
          <p:cNvPr id="35" name="TextBox 34"/>
          <p:cNvSpPr txBox="1"/>
          <p:nvPr/>
        </p:nvSpPr>
        <p:spPr>
          <a:xfrm>
            <a:off x="5244827" y="4416930"/>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超市安全體驗</a:t>
            </a:r>
            <a:endParaRPr lang="zh-CN" altLang="en-US" sz="2000" b="1" dirty="0">
              <a:solidFill>
                <a:schemeClr val="accent2"/>
              </a:solidFill>
              <a:latin typeface="+mj-ea"/>
              <a:ea typeface="+mj-ea"/>
            </a:endParaRPr>
          </a:p>
        </p:txBody>
      </p:sp>
      <p:sp>
        <p:nvSpPr>
          <p:cNvPr id="36" name="TextBox 35"/>
          <p:cNvSpPr txBox="1"/>
          <p:nvPr/>
        </p:nvSpPr>
        <p:spPr>
          <a:xfrm>
            <a:off x="5525425" y="1460626"/>
            <a:ext cx="5577072" cy="64516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rPr>
              <a:t>餐廳安全體驗區，搭建廚房、餐廳場景，體驗發生火災等事故場景時，學習逃生自的技能與</a:t>
            </a:r>
            <a:r>
              <a:rPr lang="zh-CN" altLang="en-US" dirty="0" smtClean="0">
                <a:solidFill>
                  <a:srgbClr val="000000"/>
                </a:solidFill>
                <a:ea typeface="微软雅黑" panose="020B0503020204020204" pitchFamily="34" charset="-122"/>
              </a:rPr>
              <a:t>知識。</a:t>
            </a:r>
            <a:endParaRPr lang="zh-CN" altLang="en-US" dirty="0">
              <a:solidFill>
                <a:srgbClr val="000000"/>
              </a:solidFill>
              <a:ea typeface="微软雅黑" panose="020B0503020204020204" pitchFamily="34" charset="-122"/>
            </a:endParaRPr>
          </a:p>
        </p:txBody>
      </p:sp>
      <p:sp>
        <p:nvSpPr>
          <p:cNvPr id="37" name="TextBox 36"/>
          <p:cNvSpPr txBox="1"/>
          <p:nvPr/>
        </p:nvSpPr>
        <p:spPr>
          <a:xfrm>
            <a:off x="5520139" y="3142417"/>
            <a:ext cx="5577072" cy="92202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rPr>
              <a:t>教室安全體驗區，</a:t>
            </a:r>
            <a:r>
              <a:rPr lang="zh-CN" altLang="en-US" dirty="0" smtClean="0">
                <a:solidFill>
                  <a:srgbClr val="000000"/>
                </a:solidFill>
                <a:ea typeface="微软雅黑" panose="020B0503020204020204" pitchFamily="34" charset="-122"/>
              </a:rPr>
              <a:t>平日可</a:t>
            </a:r>
            <a:r>
              <a:rPr lang="zh-CN" altLang="en-US" dirty="0">
                <a:solidFill>
                  <a:srgbClr val="000000"/>
                </a:solidFill>
                <a:ea typeface="微软雅黑" panose="020B0503020204020204" pitchFamily="34" charset="-122"/>
              </a:rPr>
              <a:t>作為多媒體教室，同時體驗在教室發生火災</a:t>
            </a:r>
            <a:r>
              <a:rPr lang="zh-CN" altLang="en-US" dirty="0" smtClean="0">
                <a:solidFill>
                  <a:srgbClr val="000000"/>
                </a:solidFill>
                <a:ea typeface="微软雅黑" panose="020B0503020204020204" pitchFamily="34" charset="-122"/>
              </a:rPr>
              <a:t>時如何</a:t>
            </a:r>
            <a:r>
              <a:rPr lang="zh-CN" altLang="en-US" dirty="0">
                <a:solidFill>
                  <a:srgbClr val="000000"/>
                </a:solidFill>
                <a:ea typeface="微软雅黑" panose="020B0503020204020204" pitchFamily="34" charset="-122"/>
              </a:rPr>
              <a:t>正確疏散逃生，學習在各種煙霧情況下的逃生</a:t>
            </a:r>
            <a:r>
              <a:rPr lang="zh-CN" altLang="en-US" dirty="0" smtClean="0">
                <a:solidFill>
                  <a:srgbClr val="000000"/>
                </a:solidFill>
                <a:ea typeface="微软雅黑" panose="020B0503020204020204" pitchFamily="34" charset="-122"/>
              </a:rPr>
              <a:t>要點。</a:t>
            </a:r>
            <a:endParaRPr lang="zh-CN" altLang="en-US" dirty="0">
              <a:solidFill>
                <a:srgbClr val="000000"/>
              </a:solidFill>
              <a:ea typeface="微软雅黑" panose="020B0503020204020204" pitchFamily="34" charset="-122"/>
            </a:endParaRPr>
          </a:p>
        </p:txBody>
      </p:sp>
      <p:sp>
        <p:nvSpPr>
          <p:cNvPr id="38" name="TextBox 37"/>
          <p:cNvSpPr txBox="1"/>
          <p:nvPr/>
        </p:nvSpPr>
        <p:spPr>
          <a:xfrm>
            <a:off x="5565157" y="5028042"/>
            <a:ext cx="5577072" cy="922020"/>
          </a:xfrm>
          <a:prstGeom prst="rect">
            <a:avLst/>
          </a:prstGeom>
          <a:noFill/>
        </p:spPr>
        <p:txBody>
          <a:bodyPr wrap="square" rtlCol="0">
            <a:spAutoFit/>
          </a:bodyPr>
          <a:lstStyle/>
          <a:p>
            <a:pPr indent="0">
              <a:buNone/>
            </a:pPr>
            <a:r>
              <a:rPr lang="zh-CN" altLang="en-US" dirty="0" smtClean="0">
                <a:solidFill>
                  <a:srgbClr val="000000"/>
                </a:solidFill>
                <a:ea typeface="微软雅黑" panose="020B0503020204020204" pitchFamily="34" charset="-122"/>
              </a:rPr>
              <a:t>模擬</a:t>
            </a:r>
            <a:r>
              <a:rPr lang="zh-CN" altLang="en-US" dirty="0">
                <a:solidFill>
                  <a:srgbClr val="000000"/>
                </a:solidFill>
                <a:ea typeface="微软雅黑" panose="020B0503020204020204" pitchFamily="34" charset="-122"/>
              </a:rPr>
              <a:t>超市發生火災時候的場景，</a:t>
            </a:r>
            <a:r>
              <a:rPr lang="zh-CN" altLang="en-US" dirty="0" smtClean="0">
                <a:solidFill>
                  <a:srgbClr val="000000"/>
                </a:solidFill>
                <a:ea typeface="微软雅黑" panose="020B0503020204020204" pitchFamily="34" charset="-122"/>
              </a:rPr>
              <a:t>涵蓋部分</a:t>
            </a:r>
            <a:r>
              <a:rPr lang="zh-CN" altLang="en-US" dirty="0">
                <a:solidFill>
                  <a:srgbClr val="000000"/>
                </a:solidFill>
                <a:ea typeface="微软雅黑" panose="020B0503020204020204" pitchFamily="34" charset="-122"/>
              </a:rPr>
              <a:t>區域因火災導致的坍塌的</a:t>
            </a:r>
            <a:r>
              <a:rPr lang="zh-CN" altLang="en-US" dirty="0" smtClean="0">
                <a:solidFill>
                  <a:srgbClr val="000000"/>
                </a:solidFill>
                <a:ea typeface="微软雅黑" panose="020B0503020204020204" pitchFamily="34" charset="-122"/>
              </a:rPr>
              <a:t>場景，緊急</a:t>
            </a:r>
            <a:r>
              <a:rPr lang="zh-CN" altLang="en-US" dirty="0">
                <a:solidFill>
                  <a:srgbClr val="000000"/>
                </a:solidFill>
                <a:ea typeface="微软雅黑" panose="020B0503020204020204" pitchFamily="34" charset="-122"/>
              </a:rPr>
              <a:t>疏散、防火防煙設備應用、煙霧逃生等</a:t>
            </a:r>
            <a:r>
              <a:rPr lang="zh-CN" altLang="en-US" dirty="0" smtClean="0">
                <a:solidFill>
                  <a:srgbClr val="000000"/>
                </a:solidFill>
                <a:ea typeface="微软雅黑" panose="020B0503020204020204" pitchFamily="34" charset="-122"/>
              </a:rPr>
              <a:t>內容。</a:t>
            </a:r>
            <a:endParaRPr lang="zh-CN" altLang="en-US" dirty="0">
              <a:solidFill>
                <a:srgbClr val="000000"/>
              </a:solidFill>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290516" y="1463985"/>
            <a:ext cx="5737993" cy="4303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3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8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3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8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體驗類課程</a:t>
            </a:r>
            <a:r>
              <a:rPr lang="en-US" altLang="zh-CN" sz="2800" dirty="0">
                <a:solidFill>
                  <a:schemeClr val="accent2"/>
                </a:solidFill>
                <a:latin typeface="微软雅黑" panose="020B0503020204020204" pitchFamily="34" charset="-122"/>
                <a:ea typeface="微软雅黑" panose="020B0503020204020204" pitchFamily="34" charset="-122"/>
              </a:rPr>
              <a:t>-</a:t>
            </a:r>
            <a:r>
              <a:rPr lang="zh-CN" altLang="en-US" sz="2800" dirty="0">
                <a:solidFill>
                  <a:schemeClr val="accent2"/>
                </a:solidFill>
                <a:latin typeface="微软雅黑" panose="020B0503020204020204" pitchFamily="34" charset="-122"/>
                <a:ea typeface="微软雅黑" panose="020B0503020204020204" pitchFamily="34" charset="-122"/>
              </a:rPr>
              <a:t>城市安全區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5244827"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5244827"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5244827"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5162277"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5162277"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5162277"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5162277"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5162277"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5162277"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5205090" y="757596"/>
            <a:ext cx="1706880" cy="398780"/>
          </a:xfrm>
          <a:prstGeom prst="rect">
            <a:avLst/>
          </a:prstGeom>
          <a:noFill/>
        </p:spPr>
        <p:txBody>
          <a:bodyPr wrap="none" rtlCol="0">
            <a:spAutoFit/>
          </a:bodyPr>
          <a:lstStyle/>
          <a:p>
            <a:pPr indent="0" algn="ctr">
              <a:buNone/>
            </a:pPr>
            <a:r>
              <a:rPr lang="zh-CN" altLang="en-US" sz="2000" b="1" dirty="0">
                <a:solidFill>
                  <a:schemeClr val="accent2"/>
                </a:solidFill>
                <a:latin typeface="+mj-ea"/>
                <a:ea typeface="+mj-ea"/>
              </a:rPr>
              <a:t>住宅安全體驗</a:t>
            </a:r>
            <a:endParaRPr lang="zh-CN" altLang="en-US" sz="2000" b="1" dirty="0">
              <a:solidFill>
                <a:schemeClr val="accent2"/>
              </a:solidFill>
              <a:latin typeface="+mj-ea"/>
              <a:ea typeface="+mj-ea"/>
            </a:endParaRPr>
          </a:p>
        </p:txBody>
      </p:sp>
      <p:sp>
        <p:nvSpPr>
          <p:cNvPr id="34" name="TextBox 33"/>
          <p:cNvSpPr txBox="1"/>
          <p:nvPr/>
        </p:nvSpPr>
        <p:spPr>
          <a:xfrm>
            <a:off x="5244827" y="2633893"/>
            <a:ext cx="1706880" cy="398780"/>
          </a:xfrm>
          <a:prstGeom prst="rect">
            <a:avLst/>
          </a:prstGeom>
          <a:noFill/>
        </p:spPr>
        <p:txBody>
          <a:bodyPr wrap="none" rtlCol="0">
            <a:spAutoFit/>
          </a:bodyPr>
          <a:lstStyle/>
          <a:p>
            <a:pPr indent="0">
              <a:buNone/>
            </a:pPr>
            <a:r>
              <a:rPr lang="zh-CN" altLang="en-US" sz="2000" b="1" dirty="0">
                <a:solidFill>
                  <a:schemeClr val="accent2"/>
                </a:solidFill>
                <a:latin typeface="+mj-ea"/>
                <a:ea typeface="+mj-ea"/>
              </a:rPr>
              <a:t>酒店安全體驗</a:t>
            </a:r>
            <a:endParaRPr lang="zh-CN" altLang="en-US" sz="2000" b="1" dirty="0">
              <a:solidFill>
                <a:schemeClr val="accent2"/>
              </a:solidFill>
              <a:latin typeface="+mj-ea"/>
              <a:ea typeface="+mj-ea"/>
            </a:endParaRPr>
          </a:p>
        </p:txBody>
      </p:sp>
      <p:sp>
        <p:nvSpPr>
          <p:cNvPr id="35" name="TextBox 34"/>
          <p:cNvSpPr txBox="1"/>
          <p:nvPr/>
        </p:nvSpPr>
        <p:spPr>
          <a:xfrm>
            <a:off x="5244827" y="4416930"/>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高層緩降體驗</a:t>
            </a:r>
            <a:endParaRPr lang="zh-CN" altLang="en-US" sz="2000" b="1" dirty="0">
              <a:solidFill>
                <a:schemeClr val="accent2"/>
              </a:solidFill>
              <a:latin typeface="+mj-ea"/>
              <a:ea typeface="+mj-ea"/>
            </a:endParaRPr>
          </a:p>
        </p:txBody>
      </p:sp>
      <p:sp>
        <p:nvSpPr>
          <p:cNvPr id="36" name="TextBox 35"/>
          <p:cNvSpPr txBox="1"/>
          <p:nvPr/>
        </p:nvSpPr>
        <p:spPr>
          <a:xfrm>
            <a:off x="5525425" y="1460626"/>
            <a:ext cx="5577072" cy="92202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rPr>
              <a:t>住宅安全體驗區，模擬真實的家庭居住環境和房間佈置，</a:t>
            </a:r>
            <a:r>
              <a:rPr lang="zh-CN" altLang="en-US" dirty="0" smtClean="0">
                <a:solidFill>
                  <a:srgbClr val="000000"/>
                </a:solidFill>
                <a:ea typeface="微软雅黑" panose="020B0503020204020204" pitchFamily="34" charset="-122"/>
              </a:rPr>
              <a:t>設置各種突發災害場景</a:t>
            </a:r>
            <a:r>
              <a:rPr lang="zh-CN" altLang="en-US" dirty="0">
                <a:solidFill>
                  <a:srgbClr val="000000"/>
                </a:solidFill>
                <a:ea typeface="微软雅黑" panose="020B0503020204020204" pitchFamily="34" charset="-122"/>
              </a:rPr>
              <a:t>引導體驗者學習正確逃生知識和初期處置災害的</a:t>
            </a:r>
            <a:r>
              <a:rPr lang="zh-CN" altLang="en-US" dirty="0" smtClean="0">
                <a:solidFill>
                  <a:srgbClr val="000000"/>
                </a:solidFill>
                <a:ea typeface="微软雅黑" panose="020B0503020204020204" pitchFamily="34" charset="-122"/>
              </a:rPr>
              <a:t>能力。</a:t>
            </a:r>
            <a:endParaRPr lang="zh-CN" altLang="en-US" dirty="0">
              <a:solidFill>
                <a:srgbClr val="000000"/>
              </a:solidFill>
              <a:ea typeface="微软雅黑" panose="020B0503020204020204" pitchFamily="34" charset="-122"/>
            </a:endParaRPr>
          </a:p>
        </p:txBody>
      </p:sp>
      <p:sp>
        <p:nvSpPr>
          <p:cNvPr id="37" name="TextBox 36"/>
          <p:cNvSpPr txBox="1"/>
          <p:nvPr/>
        </p:nvSpPr>
        <p:spPr>
          <a:xfrm>
            <a:off x="5520139" y="3142417"/>
            <a:ext cx="5577072" cy="92202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rPr>
              <a:t>酒店安全體驗區，通過設置諸多酒店實景，互動體驗酒店發生火災時，如何逃生及滅火，提升技能和知識</a:t>
            </a:r>
            <a:r>
              <a:rPr lang="zh-CN" altLang="en-US" dirty="0" smtClean="0">
                <a:solidFill>
                  <a:srgbClr val="000000"/>
                </a:solidFill>
                <a:ea typeface="微软雅黑" panose="020B0503020204020204" pitchFamily="34" charset="-122"/>
              </a:rPr>
              <a:t>水準。</a:t>
            </a:r>
            <a:endParaRPr lang="zh-CN" altLang="en-US" dirty="0">
              <a:solidFill>
                <a:srgbClr val="000000"/>
              </a:solidFill>
              <a:ea typeface="微软雅黑" panose="020B0503020204020204" pitchFamily="34" charset="-122"/>
            </a:endParaRPr>
          </a:p>
        </p:txBody>
      </p:sp>
      <p:sp>
        <p:nvSpPr>
          <p:cNvPr id="38" name="TextBox 37"/>
          <p:cNvSpPr txBox="1"/>
          <p:nvPr/>
        </p:nvSpPr>
        <p:spPr>
          <a:xfrm>
            <a:off x="5565157" y="5028042"/>
            <a:ext cx="5577072" cy="119888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sym typeface="+mn-ea"/>
              </a:rPr>
              <a:t>通過專用的耐高溫逃生緩降器，體驗者可以學習當高層樓宇火災發生時如何利用緩降裝置以正確的方式逃生，達到遇到高樓火災時能迅速有效地逃生，避免傷亡的</a:t>
            </a:r>
            <a:r>
              <a:rPr lang="zh-CN" altLang="en-US" dirty="0" smtClean="0">
                <a:solidFill>
                  <a:srgbClr val="000000"/>
                </a:solidFill>
                <a:ea typeface="微软雅黑" panose="020B0503020204020204" pitchFamily="34" charset="-122"/>
                <a:sym typeface="+mn-ea"/>
              </a:rPr>
              <a:t>目的。</a:t>
            </a:r>
            <a:endParaRPr lang="zh-CN" altLang="en-US" dirty="0">
              <a:solidFill>
                <a:srgbClr val="000000"/>
              </a:solidFill>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291110" y="1460061"/>
            <a:ext cx="5706600" cy="427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3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8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3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8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體驗類課程</a:t>
            </a:r>
            <a:r>
              <a:rPr lang="en-US" altLang="zh-CN" sz="2800" dirty="0">
                <a:solidFill>
                  <a:schemeClr val="accent2"/>
                </a:solidFill>
                <a:latin typeface="微软雅黑" panose="020B0503020204020204" pitchFamily="34" charset="-122"/>
                <a:ea typeface="微软雅黑" panose="020B0503020204020204" pitchFamily="34" charset="-122"/>
              </a:rPr>
              <a:t>-VR</a:t>
            </a:r>
            <a:r>
              <a:rPr lang="zh-CN" altLang="en-US" sz="2800" dirty="0">
                <a:solidFill>
                  <a:schemeClr val="accent2"/>
                </a:solidFill>
                <a:latin typeface="微软雅黑" panose="020B0503020204020204" pitchFamily="34" charset="-122"/>
                <a:ea typeface="微软雅黑" panose="020B0503020204020204" pitchFamily="34" charset="-122"/>
              </a:rPr>
              <a:t>體驗區區</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5244827"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5244827"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5244827"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5162277"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5162277"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5162277"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5162277"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5162277"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5162277"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5265737" y="794487"/>
            <a:ext cx="1198880" cy="398780"/>
          </a:xfrm>
          <a:prstGeom prst="rect">
            <a:avLst/>
          </a:prstGeom>
          <a:noFill/>
        </p:spPr>
        <p:txBody>
          <a:bodyPr wrap="none" rtlCol="0">
            <a:spAutoFit/>
          </a:bodyPr>
          <a:lstStyle/>
          <a:p>
            <a:pPr indent="0" algn="ctr">
              <a:buNone/>
            </a:pPr>
            <a:r>
              <a:rPr lang="zh-CN" altLang="en-US" sz="2000" b="1" dirty="0">
                <a:solidFill>
                  <a:schemeClr val="accent2"/>
                </a:solidFill>
                <a:latin typeface="+mj-ea"/>
                <a:ea typeface="+mj-ea"/>
              </a:rPr>
              <a:t>模擬駕駛</a:t>
            </a:r>
            <a:endParaRPr lang="zh-CN" altLang="en-US" sz="2000" b="1" dirty="0">
              <a:solidFill>
                <a:schemeClr val="accent2"/>
              </a:solidFill>
              <a:latin typeface="+mj-ea"/>
              <a:ea typeface="+mj-ea"/>
            </a:endParaRPr>
          </a:p>
        </p:txBody>
      </p:sp>
      <p:sp>
        <p:nvSpPr>
          <p:cNvPr id="34" name="TextBox 33"/>
          <p:cNvSpPr txBox="1"/>
          <p:nvPr/>
        </p:nvSpPr>
        <p:spPr>
          <a:xfrm>
            <a:off x="5244827" y="2633893"/>
            <a:ext cx="1198880" cy="398780"/>
          </a:xfrm>
          <a:prstGeom prst="rect">
            <a:avLst/>
          </a:prstGeom>
          <a:noFill/>
        </p:spPr>
        <p:txBody>
          <a:bodyPr wrap="none" rtlCol="0">
            <a:spAutoFit/>
          </a:bodyPr>
          <a:lstStyle/>
          <a:p>
            <a:pPr indent="0">
              <a:buNone/>
            </a:pPr>
            <a:r>
              <a:rPr lang="zh-CN" altLang="en-US" sz="2000" b="1" dirty="0">
                <a:solidFill>
                  <a:schemeClr val="accent2"/>
                </a:solidFill>
                <a:latin typeface="+mj-ea"/>
                <a:ea typeface="+mj-ea"/>
              </a:rPr>
              <a:t>模擬電梯</a:t>
            </a:r>
            <a:endParaRPr lang="zh-CN" altLang="en-US" sz="2000" b="1" dirty="0">
              <a:solidFill>
                <a:schemeClr val="accent2"/>
              </a:solidFill>
              <a:latin typeface="+mj-ea"/>
              <a:ea typeface="+mj-ea"/>
            </a:endParaRPr>
          </a:p>
        </p:txBody>
      </p:sp>
      <p:sp>
        <p:nvSpPr>
          <p:cNvPr id="35" name="TextBox 34"/>
          <p:cNvSpPr txBox="1"/>
          <p:nvPr/>
        </p:nvSpPr>
        <p:spPr>
          <a:xfrm>
            <a:off x="5244827" y="4416930"/>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模擬隱患排查</a:t>
            </a:r>
            <a:endParaRPr lang="zh-CN" altLang="en-US" sz="2000" b="1" dirty="0">
              <a:solidFill>
                <a:schemeClr val="accent2"/>
              </a:solidFill>
              <a:latin typeface="+mj-ea"/>
              <a:ea typeface="+mj-ea"/>
            </a:endParaRPr>
          </a:p>
        </p:txBody>
      </p:sp>
      <p:sp>
        <p:nvSpPr>
          <p:cNvPr id="36" name="TextBox 35"/>
          <p:cNvSpPr txBox="1"/>
          <p:nvPr/>
        </p:nvSpPr>
        <p:spPr>
          <a:xfrm>
            <a:off x="5525425" y="1460626"/>
            <a:ext cx="5577072" cy="922020"/>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sym typeface="+mn-ea"/>
              </a:rPr>
              <a:t>通過6組VR設備搭建，針對駕駛員在生活中常發生的超速、跟車距離過近、非法超車、酒駕、</a:t>
            </a:r>
            <a:r>
              <a:rPr lang="en-US" altLang="zh-CN" dirty="0" smtClean="0">
                <a:solidFill>
                  <a:srgbClr val="000000"/>
                </a:solidFill>
                <a:ea typeface="微软雅黑" panose="020B0503020204020204" pitchFamily="34" charset="-122"/>
                <a:sym typeface="+mn-ea"/>
              </a:rPr>
              <a:t>不禮讓行人等問題進行體驗</a:t>
            </a:r>
            <a:r>
              <a:rPr lang="zh-CN" altLang="en-US" dirty="0" smtClean="0">
                <a:solidFill>
                  <a:srgbClr val="000000"/>
                </a:solidFill>
                <a:ea typeface="微软雅黑" panose="020B0503020204020204" pitchFamily="34" charset="-122"/>
                <a:sym typeface="+mn-ea"/>
              </a:rPr>
              <a:t>。</a:t>
            </a:r>
            <a:endParaRPr lang="zh-CN" altLang="en-US" dirty="0">
              <a:solidFill>
                <a:srgbClr val="000000"/>
              </a:solidFill>
              <a:ea typeface="微软雅黑" panose="020B0503020204020204" pitchFamily="34" charset="-122"/>
            </a:endParaRPr>
          </a:p>
        </p:txBody>
      </p:sp>
      <p:sp>
        <p:nvSpPr>
          <p:cNvPr id="37" name="TextBox 36"/>
          <p:cNvSpPr txBox="1"/>
          <p:nvPr/>
        </p:nvSpPr>
        <p:spPr>
          <a:xfrm>
            <a:off x="5520139" y="3142417"/>
            <a:ext cx="5577072" cy="64516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sym typeface="+mn-ea"/>
              </a:rPr>
              <a:t>通過VR頭盔、動感平臺結合電梯安全教育遊戲，體驗者可學習在乘坐直梯或扶梯時應注意的電梯安全</a:t>
            </a:r>
            <a:r>
              <a:rPr lang="zh-CN" altLang="en-US" dirty="0" smtClean="0">
                <a:solidFill>
                  <a:srgbClr val="000000"/>
                </a:solidFill>
                <a:ea typeface="微软雅黑" panose="020B0503020204020204" pitchFamily="34" charset="-122"/>
                <a:sym typeface="+mn-ea"/>
              </a:rPr>
              <a:t>知識。</a:t>
            </a:r>
            <a:endParaRPr lang="zh-CN" altLang="en-US" dirty="0">
              <a:solidFill>
                <a:srgbClr val="000000"/>
              </a:solidFill>
              <a:ea typeface="微软雅黑" panose="020B0503020204020204" pitchFamily="34" charset="-122"/>
            </a:endParaRPr>
          </a:p>
        </p:txBody>
      </p:sp>
      <p:sp>
        <p:nvSpPr>
          <p:cNvPr id="38" name="TextBox 37"/>
          <p:cNvSpPr txBox="1"/>
          <p:nvPr/>
        </p:nvSpPr>
        <p:spPr>
          <a:xfrm>
            <a:off x="5565157" y="5028042"/>
            <a:ext cx="5577072" cy="645160"/>
          </a:xfrm>
          <a:prstGeom prst="rect">
            <a:avLst/>
          </a:prstGeom>
          <a:noFill/>
        </p:spPr>
        <p:txBody>
          <a:bodyPr wrap="square" rtlCol="0">
            <a:spAutoFit/>
          </a:bodyPr>
          <a:lstStyle/>
          <a:p>
            <a:pPr indent="0">
              <a:buNone/>
            </a:pPr>
            <a:r>
              <a:rPr lang="zh-CN" altLang="en-US" dirty="0">
                <a:solidFill>
                  <a:srgbClr val="000000"/>
                </a:solidFill>
                <a:ea typeface="微软雅黑" panose="020B0503020204020204" pitchFamily="34" charset="-122"/>
                <a:sym typeface="+mn-ea"/>
              </a:rPr>
              <a:t>通過</a:t>
            </a:r>
            <a:r>
              <a:rPr lang="en-US" altLang="zh-CN" dirty="0">
                <a:solidFill>
                  <a:srgbClr val="000000"/>
                </a:solidFill>
                <a:ea typeface="微软雅黑" panose="020B0503020204020204" pitchFamily="34" charset="-122"/>
                <a:sym typeface="+mn-ea"/>
              </a:rPr>
              <a:t>VR</a:t>
            </a:r>
            <a:r>
              <a:rPr lang="zh-CN" altLang="en-US" dirty="0">
                <a:solidFill>
                  <a:srgbClr val="000000"/>
                </a:solidFill>
                <a:ea typeface="微软雅黑" panose="020B0503020204020204" pitchFamily="34" charset="-122"/>
                <a:sym typeface="+mn-ea"/>
              </a:rPr>
              <a:t>設備搭建學生宿舍、家庭廚房、浴室三大場景，體驗者需在有限時間內排查並排除</a:t>
            </a:r>
            <a:r>
              <a:rPr lang="en-US" altLang="zh-CN" dirty="0">
                <a:solidFill>
                  <a:srgbClr val="000000"/>
                </a:solidFill>
                <a:ea typeface="微软雅黑" panose="020B0503020204020204" pitchFamily="34" charset="-122"/>
                <a:sym typeface="+mn-ea"/>
              </a:rPr>
              <a:t>15</a:t>
            </a:r>
            <a:r>
              <a:rPr lang="zh-CN" altLang="en-US" dirty="0">
                <a:solidFill>
                  <a:srgbClr val="000000"/>
                </a:solidFill>
                <a:ea typeface="微软雅黑" panose="020B0503020204020204" pitchFamily="34" charset="-122"/>
                <a:sym typeface="+mn-ea"/>
              </a:rPr>
              <a:t>個常見安全</a:t>
            </a:r>
            <a:r>
              <a:rPr lang="zh-CN" altLang="en-US" dirty="0" smtClean="0">
                <a:solidFill>
                  <a:srgbClr val="000000"/>
                </a:solidFill>
                <a:ea typeface="微软雅黑" panose="020B0503020204020204" pitchFamily="34" charset="-122"/>
                <a:sym typeface="+mn-ea"/>
              </a:rPr>
              <a:t>隱患。</a:t>
            </a:r>
            <a:endParaRPr lang="zh-CN" altLang="en-US" dirty="0">
              <a:solidFill>
                <a:srgbClr val="000000"/>
              </a:solidFill>
              <a:ea typeface="微软雅黑" panose="020B0503020204020204" pitchFamily="34" charset="-122"/>
            </a:endParaRPr>
          </a:p>
        </p:txBody>
      </p:sp>
      <p:pic>
        <p:nvPicPr>
          <p:cNvPr id="4" name="图片 3" descr="C:\Users\Administrator.PC-201712151409\Desktop\图片\1.png1"/>
          <p:cNvPicPr>
            <a:picLocks noChangeAspect="1"/>
          </p:cNvPicPr>
          <p:nvPr/>
        </p:nvPicPr>
        <p:blipFill>
          <a:blip r:embed="rId1" cstate="print"/>
          <a:srcRect/>
          <a:stretch>
            <a:fillRect/>
          </a:stretch>
        </p:blipFill>
        <p:spPr>
          <a:xfrm>
            <a:off x="590550" y="793750"/>
            <a:ext cx="4191000" cy="56591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34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84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34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84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暴恐事件課程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923925"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923925"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923925"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841375"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841375"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764704"/>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可疑行為識別</a:t>
            </a:r>
            <a:endParaRPr lang="zh-CN" altLang="en-US" sz="2000" b="1" dirty="0">
              <a:solidFill>
                <a:schemeClr val="accent2"/>
              </a:solidFill>
              <a:latin typeface="+mj-ea"/>
              <a:ea typeface="+mj-ea"/>
            </a:endParaRPr>
          </a:p>
        </p:txBody>
      </p:sp>
      <p:sp>
        <p:nvSpPr>
          <p:cNvPr id="34" name="TextBox 33"/>
          <p:cNvSpPr txBox="1"/>
          <p:nvPr/>
        </p:nvSpPr>
        <p:spPr>
          <a:xfrm>
            <a:off x="923925" y="2647406"/>
            <a:ext cx="1960880" cy="398780"/>
          </a:xfrm>
          <a:prstGeom prst="rect">
            <a:avLst/>
          </a:prstGeom>
          <a:noFill/>
        </p:spPr>
        <p:txBody>
          <a:bodyPr wrap="none" rtlCol="0">
            <a:spAutoFit/>
          </a:bodyPr>
          <a:lstStyle/>
          <a:p>
            <a:r>
              <a:rPr lang="zh-CN" altLang="en-US" sz="2000" b="1" dirty="0">
                <a:solidFill>
                  <a:schemeClr val="accent2"/>
                </a:solidFill>
                <a:latin typeface="+mj-ea"/>
                <a:ea typeface="+mj-ea"/>
              </a:rPr>
              <a:t>武器識別與防範</a:t>
            </a:r>
            <a:endParaRPr lang="zh-CN" altLang="en-US" sz="2000" b="1" dirty="0">
              <a:solidFill>
                <a:schemeClr val="accent2"/>
              </a:solidFill>
              <a:latin typeface="+mj-ea"/>
              <a:ea typeface="+mj-ea"/>
            </a:endParaRPr>
          </a:p>
        </p:txBody>
      </p:sp>
      <p:sp>
        <p:nvSpPr>
          <p:cNvPr id="35" name="TextBox 34"/>
          <p:cNvSpPr txBox="1"/>
          <p:nvPr/>
        </p:nvSpPr>
        <p:spPr>
          <a:xfrm>
            <a:off x="923925" y="4416930"/>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突發爆炸事件</a:t>
            </a:r>
            <a:endParaRPr lang="zh-CN" altLang="en-US" sz="2000" b="1" dirty="0">
              <a:solidFill>
                <a:schemeClr val="accent2"/>
              </a:solidFill>
              <a:latin typeface="+mj-ea"/>
              <a:ea typeface="+mj-ea"/>
            </a:endParaRPr>
          </a:p>
        </p:txBody>
      </p:sp>
      <p:sp>
        <p:nvSpPr>
          <p:cNvPr id="36" name="TextBox 35"/>
          <p:cNvSpPr txBox="1"/>
          <p:nvPr/>
        </p:nvSpPr>
        <p:spPr>
          <a:xfrm>
            <a:off x="1190669" y="1379099"/>
            <a:ext cx="5577072"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1、掌握辨別不明身份人員的基本</a:t>
            </a:r>
            <a:r>
              <a:rPr lang="zh-CN" altLang="zh-CN" dirty="0" smtClean="0">
                <a:solidFill>
                  <a:srgbClr val="000000"/>
                </a:solidFill>
                <a:ea typeface="微软雅黑" panose="020B0503020204020204" pitchFamily="34" charset="-122"/>
              </a:rPr>
              <a:t>方法</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a:t>
            </a:r>
            <a:r>
              <a:rPr lang="zh-CN" altLang="zh-CN" dirty="0" smtClean="0">
                <a:solidFill>
                  <a:srgbClr val="000000"/>
                </a:solidFill>
                <a:ea typeface="微软雅黑" panose="020B0503020204020204" pitchFamily="34" charset="-122"/>
              </a:rPr>
              <a:t>掌握</a:t>
            </a:r>
            <a:r>
              <a:rPr lang="zh-CN" altLang="en-US" dirty="0" smtClean="0">
                <a:solidFill>
                  <a:srgbClr val="000000"/>
                </a:solidFill>
                <a:ea typeface="微软雅黑" panose="020B0503020204020204" pitchFamily="34" charset="-122"/>
              </a:rPr>
              <a:t>判定是否處於</a:t>
            </a:r>
            <a:r>
              <a:rPr lang="zh-CN" altLang="zh-CN" dirty="0" smtClean="0">
                <a:solidFill>
                  <a:srgbClr val="000000"/>
                </a:solidFill>
                <a:ea typeface="微软雅黑" panose="020B0503020204020204" pitchFamily="34" charset="-122"/>
              </a:rPr>
              <a:t>被</a:t>
            </a:r>
            <a:r>
              <a:rPr lang="zh-CN" altLang="zh-CN" dirty="0">
                <a:solidFill>
                  <a:srgbClr val="000000"/>
                </a:solidFill>
                <a:ea typeface="微软雅黑" panose="020B0503020204020204" pitchFamily="34" charset="-122"/>
              </a:rPr>
              <a:t>跟蹤</a:t>
            </a:r>
            <a:r>
              <a:rPr lang="zh-CN" altLang="zh-CN" dirty="0" smtClean="0">
                <a:solidFill>
                  <a:srgbClr val="000000"/>
                </a:solidFill>
                <a:ea typeface="微软雅黑" panose="020B0503020204020204" pitchFamily="34" charset="-122"/>
              </a:rPr>
              <a:t>危險</a:t>
            </a:r>
            <a:r>
              <a:rPr lang="zh-CN" altLang="en-US" dirty="0" smtClean="0">
                <a:solidFill>
                  <a:srgbClr val="000000"/>
                </a:solidFill>
                <a:ea typeface="微软雅黑" panose="020B0503020204020204" pitchFamily="34" charset="-122"/>
              </a:rPr>
              <a:t>環境</a:t>
            </a:r>
            <a:r>
              <a:rPr lang="zh-CN" altLang="zh-CN" dirty="0" smtClean="0">
                <a:solidFill>
                  <a:srgbClr val="000000"/>
                </a:solidFill>
                <a:ea typeface="微软雅黑" panose="020B0503020204020204" pitchFamily="34" charset="-122"/>
              </a:rPr>
              <a:t>及</a:t>
            </a:r>
            <a:r>
              <a:rPr lang="zh-CN" altLang="zh-CN" dirty="0">
                <a:solidFill>
                  <a:srgbClr val="000000"/>
                </a:solidFill>
                <a:ea typeface="微软雅黑" panose="020B0503020204020204" pitchFamily="34" charset="-122"/>
              </a:rPr>
              <a:t>擺脫</a:t>
            </a:r>
            <a:r>
              <a:rPr lang="zh-CN" altLang="zh-CN" dirty="0" smtClean="0">
                <a:solidFill>
                  <a:srgbClr val="000000"/>
                </a:solidFill>
                <a:ea typeface="微软雅黑" panose="020B0503020204020204" pitchFamily="34" charset="-122"/>
              </a:rPr>
              <a:t>技巧</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7" name="TextBox 36"/>
          <p:cNvSpPr txBox="1"/>
          <p:nvPr/>
        </p:nvSpPr>
        <p:spPr>
          <a:xfrm>
            <a:off x="1244255" y="3159614"/>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1、常見輕武器的種類、基本參數和</a:t>
            </a:r>
            <a:r>
              <a:rPr lang="zh-CN" altLang="zh-CN" dirty="0" smtClean="0">
                <a:solidFill>
                  <a:srgbClr val="000000"/>
                </a:solidFill>
                <a:ea typeface="微软雅黑" panose="020B0503020204020204" pitchFamily="34" charset="-122"/>
              </a:rPr>
              <a:t>性能</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2、識別不同輕武器的規格及殺傷力，有效利用掩體進行自我</a:t>
            </a:r>
            <a:r>
              <a:rPr lang="zh-CN" altLang="zh-CN" dirty="0" smtClean="0">
                <a:solidFill>
                  <a:srgbClr val="000000"/>
                </a:solidFill>
                <a:ea typeface="微软雅黑" panose="020B0503020204020204" pitchFamily="34" charset="-122"/>
              </a:rPr>
              <a:t>防護</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8" name="TextBox 37"/>
          <p:cNvSpPr txBox="1"/>
          <p:nvPr/>
        </p:nvSpPr>
        <p:spPr>
          <a:xfrm>
            <a:off x="1244255" y="4904000"/>
            <a:ext cx="5577072" cy="119888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1、瞭解常見爆炸物的結構和原理、性能和特徵、爆炸的分類和發生</a:t>
            </a:r>
            <a:r>
              <a:rPr lang="zh-CN" altLang="zh-CN" dirty="0" smtClean="0">
                <a:solidFill>
                  <a:srgbClr val="000000"/>
                </a:solidFill>
                <a:ea typeface="微软雅黑" panose="020B0503020204020204" pitchFamily="34" charset="-122"/>
              </a:rPr>
              <a:t>條件</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2、掌握不同場合發現爆炸物的處置方法及逃生避難的</a:t>
            </a:r>
            <a:r>
              <a:rPr lang="zh-CN" altLang="zh-CN" dirty="0" smtClean="0">
                <a:solidFill>
                  <a:srgbClr val="000000"/>
                </a:solidFill>
                <a:ea typeface="微软雅黑" panose="020B0503020204020204" pitchFamily="34" charset="-122"/>
              </a:rPr>
              <a:t>方法</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41657" y="1005666"/>
            <a:ext cx="4213731" cy="544766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1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6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1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6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bldLvl="0" animBg="1"/>
      <p:bldP spid="22" grpId="0" bldLvl="0" animBg="1"/>
      <p:bldP spid="25"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暴恐事件課程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923925"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923925"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923925"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841375"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841375"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764704"/>
            <a:ext cx="2214880" cy="398780"/>
          </a:xfrm>
          <a:prstGeom prst="rect">
            <a:avLst/>
          </a:prstGeom>
          <a:noFill/>
        </p:spPr>
        <p:txBody>
          <a:bodyPr wrap="none" rtlCol="0">
            <a:spAutoFit/>
          </a:bodyPr>
          <a:lstStyle/>
          <a:p>
            <a:r>
              <a:rPr lang="zh-CN" altLang="en-US" sz="2000" b="1" dirty="0">
                <a:solidFill>
                  <a:schemeClr val="accent2"/>
                </a:solidFill>
                <a:latin typeface="+mj-ea"/>
                <a:ea typeface="+mj-ea"/>
              </a:rPr>
              <a:t>恐怖襲擊慣用手法</a:t>
            </a:r>
            <a:endParaRPr lang="zh-CN" altLang="en-US" sz="2000" b="1" dirty="0">
              <a:solidFill>
                <a:schemeClr val="accent2"/>
              </a:solidFill>
              <a:latin typeface="+mj-ea"/>
              <a:ea typeface="+mj-ea"/>
            </a:endParaRPr>
          </a:p>
        </p:txBody>
      </p:sp>
      <p:sp>
        <p:nvSpPr>
          <p:cNvPr id="34" name="TextBox 33"/>
          <p:cNvSpPr txBox="1"/>
          <p:nvPr/>
        </p:nvSpPr>
        <p:spPr>
          <a:xfrm>
            <a:off x="923925" y="2647406"/>
            <a:ext cx="1960880" cy="398780"/>
          </a:xfrm>
          <a:prstGeom prst="rect">
            <a:avLst/>
          </a:prstGeom>
          <a:noFill/>
        </p:spPr>
        <p:txBody>
          <a:bodyPr wrap="none" rtlCol="0">
            <a:spAutoFit/>
          </a:bodyPr>
          <a:lstStyle/>
          <a:p>
            <a:r>
              <a:rPr lang="zh-CN" altLang="en-US" sz="2000" b="1" dirty="0">
                <a:solidFill>
                  <a:schemeClr val="accent2"/>
                </a:solidFill>
                <a:latin typeface="+mj-ea"/>
                <a:ea typeface="+mj-ea"/>
              </a:rPr>
              <a:t>劫持與綁架應對</a:t>
            </a:r>
            <a:endParaRPr lang="zh-CN" altLang="en-US" sz="2000" b="1" dirty="0">
              <a:solidFill>
                <a:schemeClr val="accent2"/>
              </a:solidFill>
              <a:latin typeface="+mj-ea"/>
              <a:ea typeface="+mj-ea"/>
            </a:endParaRPr>
          </a:p>
        </p:txBody>
      </p:sp>
      <p:sp>
        <p:nvSpPr>
          <p:cNvPr id="35" name="TextBox 34"/>
          <p:cNvSpPr txBox="1"/>
          <p:nvPr/>
        </p:nvSpPr>
        <p:spPr>
          <a:xfrm>
            <a:off x="923925" y="4416930"/>
            <a:ext cx="1960880" cy="398780"/>
          </a:xfrm>
          <a:prstGeom prst="rect">
            <a:avLst/>
          </a:prstGeom>
          <a:noFill/>
        </p:spPr>
        <p:txBody>
          <a:bodyPr wrap="none" rtlCol="0">
            <a:spAutoFit/>
          </a:bodyPr>
          <a:lstStyle/>
          <a:p>
            <a:r>
              <a:rPr lang="zh-CN" altLang="en-US" sz="2000" b="1" dirty="0">
                <a:solidFill>
                  <a:schemeClr val="accent2"/>
                </a:solidFill>
                <a:latin typeface="+mj-ea"/>
                <a:ea typeface="+mj-ea"/>
              </a:rPr>
              <a:t>群體性事件應對</a:t>
            </a:r>
            <a:endParaRPr lang="zh-CN" altLang="en-US" sz="2000" b="1" dirty="0">
              <a:solidFill>
                <a:schemeClr val="accent2"/>
              </a:solidFill>
              <a:latin typeface="+mj-ea"/>
              <a:ea typeface="+mj-ea"/>
            </a:endParaRPr>
          </a:p>
        </p:txBody>
      </p:sp>
      <p:sp>
        <p:nvSpPr>
          <p:cNvPr id="36" name="TextBox 35"/>
          <p:cNvSpPr txBox="1"/>
          <p:nvPr/>
        </p:nvSpPr>
        <p:spPr>
          <a:xfrm>
            <a:off x="1190669" y="1379099"/>
            <a:ext cx="5577072" cy="922020"/>
          </a:xfrm>
          <a:prstGeom prst="rect">
            <a:avLst/>
          </a:prstGeom>
          <a:noFill/>
        </p:spPr>
        <p:txBody>
          <a:bodyPr wrap="square" rtlCol="0">
            <a:spAutoFit/>
          </a:bodyPr>
          <a:lstStyle/>
          <a:p>
            <a:pPr indent="0">
              <a:buNone/>
            </a:pPr>
            <a:r>
              <a:rPr lang="en-US" altLang="zh-CN" dirty="0">
                <a:solidFill>
                  <a:srgbClr val="000000"/>
                </a:solidFill>
                <a:ea typeface="微软雅黑" panose="020B0503020204020204" pitchFamily="34" charset="-122"/>
              </a:rPr>
              <a:t>1、講解恐怖分子實施恐怖襲擊的常用手法、襲擊流程、</a:t>
            </a:r>
            <a:r>
              <a:rPr lang="en-US" altLang="zh-CN" dirty="0" smtClean="0">
                <a:solidFill>
                  <a:srgbClr val="000000"/>
                </a:solidFill>
                <a:ea typeface="微软雅黑" panose="020B0503020204020204" pitchFamily="34" charset="-122"/>
              </a:rPr>
              <a:t>犯罪動機和心理</a:t>
            </a:r>
            <a:r>
              <a:rPr lang="zh-CN" altLang="en-US" dirty="0" smtClean="0">
                <a:solidFill>
                  <a:srgbClr val="000000"/>
                </a:solidFill>
                <a:ea typeface="微软雅黑" panose="020B0503020204020204" pitchFamily="34" charset="-122"/>
              </a:rPr>
              <a:t>。</a:t>
            </a:r>
            <a:endParaRPr lang="en-US" altLang="zh-CN" dirty="0">
              <a:solidFill>
                <a:srgbClr val="000000"/>
              </a:solidFill>
              <a:ea typeface="微软雅黑" panose="020B0503020204020204" pitchFamily="34" charset="-122"/>
            </a:endParaRPr>
          </a:p>
          <a:p>
            <a:pPr indent="0">
              <a:buNone/>
            </a:pPr>
            <a:r>
              <a:rPr lang="en-US" altLang="zh-CN" dirty="0">
                <a:solidFill>
                  <a:srgbClr val="000000"/>
                </a:solidFill>
                <a:ea typeface="微软雅黑" panose="020B0503020204020204" pitchFamily="34" charset="-122"/>
              </a:rPr>
              <a:t>2、</a:t>
            </a:r>
            <a:r>
              <a:rPr lang="en-US" altLang="zh-CN" dirty="0" smtClean="0">
                <a:solidFill>
                  <a:srgbClr val="000000"/>
                </a:solidFill>
                <a:ea typeface="微软雅黑" panose="020B0503020204020204" pitchFamily="34" charset="-122"/>
              </a:rPr>
              <a:t>掌握對恐怖襲擊事件的預判和緊急應對方法</a:t>
            </a:r>
            <a:r>
              <a:rPr lang="zh-CN" altLang="en-US" dirty="0" smtClean="0">
                <a:solidFill>
                  <a:srgbClr val="000000"/>
                </a:solidFill>
                <a:ea typeface="微软雅黑" panose="020B0503020204020204" pitchFamily="34" charset="-122"/>
              </a:rPr>
              <a:t>。</a:t>
            </a:r>
            <a:endParaRPr lang="en-US" altLang="en-US" dirty="0">
              <a:solidFill>
                <a:srgbClr val="000000"/>
              </a:solidFill>
              <a:ea typeface="微软雅黑" panose="020B0503020204020204" pitchFamily="34" charset="-122"/>
            </a:endParaRPr>
          </a:p>
        </p:txBody>
      </p:sp>
      <p:sp>
        <p:nvSpPr>
          <p:cNvPr id="37" name="TextBox 36"/>
          <p:cNvSpPr txBox="1"/>
          <p:nvPr/>
        </p:nvSpPr>
        <p:spPr>
          <a:xfrm>
            <a:off x="1244255" y="3159614"/>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1、真實模擬綁架的過程，體驗被綁架劫持後的心理變化，戰勝</a:t>
            </a:r>
            <a:r>
              <a:rPr lang="zh-CN" altLang="zh-CN" dirty="0" smtClean="0">
                <a:solidFill>
                  <a:srgbClr val="000000"/>
                </a:solidFill>
                <a:ea typeface="微软雅黑" panose="020B0503020204020204" pitchFamily="34" charset="-122"/>
              </a:rPr>
              <a:t>恐懼</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2、學會預判並積極避免綁架劫持事件的</a:t>
            </a:r>
            <a:r>
              <a:rPr lang="zh-CN" altLang="zh-CN" dirty="0" smtClean="0">
                <a:solidFill>
                  <a:srgbClr val="000000"/>
                </a:solidFill>
                <a:ea typeface="微软雅黑" panose="020B0503020204020204" pitchFamily="34" charset="-122"/>
              </a:rPr>
              <a:t>發生</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8" name="TextBox 37"/>
          <p:cNvSpPr txBox="1"/>
          <p:nvPr/>
        </p:nvSpPr>
        <p:spPr>
          <a:xfrm>
            <a:off x="1244255" y="4904000"/>
            <a:ext cx="5577072" cy="119888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1、騷亂、打砸、暴亂等形式的群體事件的提前辨識與</a:t>
            </a:r>
            <a:r>
              <a:rPr lang="zh-CN" altLang="zh-CN" dirty="0" smtClean="0">
                <a:solidFill>
                  <a:srgbClr val="000000"/>
                </a:solidFill>
                <a:ea typeface="微软雅黑" panose="020B0503020204020204" pitchFamily="34" charset="-122"/>
              </a:rPr>
              <a:t>應對</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2、群體事件發生、發展、演變、結果的案例分析與</a:t>
            </a:r>
            <a:r>
              <a:rPr lang="zh-CN" altLang="zh-CN" dirty="0" smtClean="0">
                <a:solidFill>
                  <a:srgbClr val="000000"/>
                </a:solidFill>
                <a:ea typeface="微软雅黑" panose="020B0503020204020204" pitchFamily="34" charset="-122"/>
              </a:rPr>
              <a:t>講解</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48138" y="967317"/>
            <a:ext cx="4062811" cy="546916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1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6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1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6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bldLvl="0" animBg="1"/>
      <p:bldP spid="22" grpId="0" bldLvl="0" animBg="1"/>
      <p:bldP spid="25"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個人安全課程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923925"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923925"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923925"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841375"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841375"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764704"/>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個人安全意識</a:t>
            </a:r>
            <a:endParaRPr lang="zh-CN" altLang="en-US" sz="2000" b="1" dirty="0">
              <a:solidFill>
                <a:schemeClr val="accent2"/>
              </a:solidFill>
              <a:latin typeface="+mj-ea"/>
              <a:ea typeface="+mj-ea"/>
            </a:endParaRPr>
          </a:p>
        </p:txBody>
      </p:sp>
      <p:sp>
        <p:nvSpPr>
          <p:cNvPr id="34" name="TextBox 33"/>
          <p:cNvSpPr txBox="1"/>
          <p:nvPr/>
        </p:nvSpPr>
        <p:spPr>
          <a:xfrm>
            <a:off x="923925" y="2647406"/>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個人防範技巧</a:t>
            </a:r>
            <a:endParaRPr lang="zh-CN" altLang="en-US" sz="2000" b="1" dirty="0">
              <a:solidFill>
                <a:schemeClr val="accent2"/>
              </a:solidFill>
              <a:latin typeface="+mj-ea"/>
              <a:ea typeface="+mj-ea"/>
            </a:endParaRPr>
          </a:p>
        </p:txBody>
      </p:sp>
      <p:sp>
        <p:nvSpPr>
          <p:cNvPr id="35" name="TextBox 34"/>
          <p:cNvSpPr txBox="1"/>
          <p:nvPr/>
        </p:nvSpPr>
        <p:spPr>
          <a:xfrm>
            <a:off x="923925" y="4416930"/>
            <a:ext cx="1198880" cy="398780"/>
          </a:xfrm>
          <a:prstGeom prst="rect">
            <a:avLst/>
          </a:prstGeom>
          <a:noFill/>
        </p:spPr>
        <p:txBody>
          <a:bodyPr wrap="none" rtlCol="0">
            <a:spAutoFit/>
          </a:bodyPr>
          <a:lstStyle/>
          <a:p>
            <a:r>
              <a:rPr lang="zh-CN" altLang="en-US" sz="2000" b="1" dirty="0">
                <a:solidFill>
                  <a:schemeClr val="accent2"/>
                </a:solidFill>
                <a:latin typeface="+mj-ea"/>
                <a:ea typeface="+mj-ea"/>
              </a:rPr>
              <a:t>應急聯絡</a:t>
            </a:r>
            <a:endParaRPr lang="zh-CN" altLang="en-US" sz="2000" b="1" dirty="0">
              <a:solidFill>
                <a:schemeClr val="accent2"/>
              </a:solidFill>
              <a:latin typeface="+mj-ea"/>
              <a:ea typeface="+mj-ea"/>
            </a:endParaRPr>
          </a:p>
        </p:txBody>
      </p:sp>
      <p:sp>
        <p:nvSpPr>
          <p:cNvPr id="36" name="TextBox 35"/>
          <p:cNvSpPr txBox="1"/>
          <p:nvPr/>
        </p:nvSpPr>
        <p:spPr>
          <a:xfrm>
            <a:off x="1190669" y="1379099"/>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1、樹立安全警惕意識、增強安全危機意識、環境中的危險信號</a:t>
            </a:r>
            <a:r>
              <a:rPr lang="zh-CN" altLang="zh-CN" dirty="0" smtClean="0">
                <a:solidFill>
                  <a:srgbClr val="000000"/>
                </a:solidFill>
                <a:ea typeface="微软雅黑" panose="020B0503020204020204" pitchFamily="34" charset="-122"/>
              </a:rPr>
              <a:t>識別</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2、提高發現安全風險的</a:t>
            </a:r>
            <a:r>
              <a:rPr lang="zh-CN" altLang="zh-CN" dirty="0" smtClean="0">
                <a:solidFill>
                  <a:srgbClr val="000000"/>
                </a:solidFill>
                <a:ea typeface="微软雅黑" panose="020B0503020204020204" pitchFamily="34" charset="-122"/>
              </a:rPr>
              <a:t>能力</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7" name="TextBox 36"/>
          <p:cNvSpPr txBox="1"/>
          <p:nvPr/>
        </p:nvSpPr>
        <p:spPr>
          <a:xfrm>
            <a:off x="1244255" y="3099642"/>
            <a:ext cx="5577072" cy="119888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1、瞭解身體的八大要害部位和七大主要關節的位置及重要</a:t>
            </a:r>
            <a:r>
              <a:rPr lang="zh-CN" altLang="zh-CN" dirty="0" smtClean="0">
                <a:solidFill>
                  <a:srgbClr val="000000"/>
                </a:solidFill>
                <a:ea typeface="微软雅黑" panose="020B0503020204020204" pitchFamily="34" charset="-122"/>
              </a:rPr>
              <a:t>功能</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2、應對徒手襲擊、砍刀匕首劈刺、棍棒攻擊時的防衛</a:t>
            </a:r>
            <a:r>
              <a:rPr lang="zh-CN" altLang="zh-CN" dirty="0" smtClean="0">
                <a:solidFill>
                  <a:srgbClr val="000000"/>
                </a:solidFill>
                <a:ea typeface="微软雅黑" panose="020B0503020204020204" pitchFamily="34" charset="-122"/>
              </a:rPr>
              <a:t>技巧</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8" name="TextBox 37"/>
          <p:cNvSpPr txBox="1"/>
          <p:nvPr/>
        </p:nvSpPr>
        <p:spPr>
          <a:xfrm>
            <a:off x="1244255" y="4983969"/>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1、掌握國際聯絡手語的準確</a:t>
            </a:r>
            <a:r>
              <a:rPr lang="zh-CN" altLang="zh-CN" dirty="0" smtClean="0">
                <a:solidFill>
                  <a:srgbClr val="000000"/>
                </a:solidFill>
                <a:ea typeface="微软雅黑" panose="020B0503020204020204" pitchFamily="34" charset="-122"/>
              </a:rPr>
              <a:t>表達</a:t>
            </a:r>
            <a:r>
              <a:rPr lang="zh-CN" altLang="en-US" dirty="0" smtClean="0">
                <a:solidFill>
                  <a:srgbClr val="000000"/>
                </a:solidFill>
                <a:ea typeface="微软雅黑" panose="020B0503020204020204" pitchFamily="34" charset="-122"/>
              </a:rPr>
              <a:t>。</a:t>
            </a:r>
            <a:endParaRPr lang="en-US" altLang="zh-CN" dirty="0">
              <a:solidFill>
                <a:srgbClr val="000000"/>
              </a:solidFill>
              <a:ea typeface="微软雅黑" panose="020B0503020204020204" pitchFamily="34" charset="-122"/>
            </a:endParaRPr>
          </a:p>
          <a:p>
            <a:pPr indent="0">
              <a:buNone/>
            </a:pPr>
            <a:r>
              <a:rPr lang="en-US" altLang="zh-CN" dirty="0">
                <a:solidFill>
                  <a:srgbClr val="000000"/>
                </a:solidFill>
                <a:ea typeface="微软雅黑" panose="020B0503020204020204" pitchFamily="34" charset="-122"/>
              </a:rPr>
              <a:t>2</a:t>
            </a:r>
            <a:r>
              <a:rPr lang="zh-CN" altLang="en-US" dirty="0" smtClean="0">
                <a:solidFill>
                  <a:srgbClr val="000000"/>
                </a:solidFill>
                <a:ea typeface="微软雅黑" panose="020B0503020204020204" pitchFamily="34" charset="-122"/>
              </a:rPr>
              <a:t>、多種求救信號。</a:t>
            </a:r>
            <a:endParaRPr lang="en-US" altLang="zh-CN" dirty="0">
              <a:solidFill>
                <a:srgbClr val="000000"/>
              </a:solidFill>
              <a:ea typeface="微软雅黑" panose="020B0503020204020204" pitchFamily="34" charset="-122"/>
            </a:endParaRPr>
          </a:p>
          <a:p>
            <a:pPr indent="0">
              <a:buNone/>
            </a:pPr>
            <a:r>
              <a:rPr lang="en-US" altLang="zh-CN" dirty="0">
                <a:solidFill>
                  <a:srgbClr val="000000"/>
                </a:solidFill>
                <a:ea typeface="微软雅黑" panose="020B0503020204020204" pitchFamily="34" charset="-122"/>
              </a:rPr>
              <a:t>3</a:t>
            </a:r>
            <a:r>
              <a:rPr lang="zh-CN" altLang="en-US" dirty="0" smtClean="0">
                <a:solidFill>
                  <a:srgbClr val="000000"/>
                </a:solidFill>
                <a:ea typeface="微软雅黑" panose="020B0503020204020204" pitchFamily="34" charset="-122"/>
              </a:rPr>
              <a:t>、多種應急</a:t>
            </a:r>
            <a:r>
              <a:rPr lang="zh-CN" altLang="en-US" dirty="0">
                <a:solidFill>
                  <a:srgbClr val="000000"/>
                </a:solidFill>
                <a:ea typeface="微软雅黑" panose="020B0503020204020204" pitchFamily="34" charset="-122"/>
              </a:rPr>
              <a:t>通訊</a:t>
            </a:r>
            <a:r>
              <a:rPr lang="zh-CN" altLang="en-US" dirty="0" smtClean="0">
                <a:solidFill>
                  <a:srgbClr val="000000"/>
                </a:solidFill>
                <a:ea typeface="微软雅黑" panose="020B0503020204020204" pitchFamily="34" charset="-122"/>
              </a:rPr>
              <a:t>器材的使用。</a:t>
            </a:r>
            <a:endParaRPr lang="zh-CN" altLang="en-US" dirty="0">
              <a:solidFill>
                <a:srgbClr val="000000"/>
              </a:solidFill>
              <a:ea typeface="微软雅黑" panose="020B0503020204020204" pitchFamily="34" charset="-122"/>
            </a:endParaRPr>
          </a:p>
        </p:txBody>
      </p:sp>
      <p:pic>
        <p:nvPicPr>
          <p:cNvPr id="3" name="图片 2" descr="C:\Users\Administrator.PC-201712151409\Desktop\2020后半年工作梳理\图片\7b11299ac6536a6b4b8c6995571d867.jpg7b11299ac6536a6b4b8c6995571d867"/>
          <p:cNvPicPr>
            <a:picLocks noChangeAspect="1"/>
          </p:cNvPicPr>
          <p:nvPr/>
        </p:nvPicPr>
        <p:blipFill>
          <a:blip r:embed="rId1" cstate="print"/>
          <a:srcRect/>
          <a:stretch>
            <a:fillRect/>
          </a:stretch>
        </p:blipFill>
        <p:spPr>
          <a:xfrm>
            <a:off x="7139305" y="977900"/>
            <a:ext cx="4261485" cy="5474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1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6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1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6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bldLvl="0" animBg="1"/>
      <p:bldP spid="22" grpId="0" bldLvl="0" animBg="1"/>
      <p:bldP spid="25"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個人安全課程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923925"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923925"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923925"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841375"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841375"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764704"/>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留學安全課程</a:t>
            </a:r>
            <a:endParaRPr lang="zh-CN" altLang="en-US" sz="2000" b="1" dirty="0">
              <a:solidFill>
                <a:schemeClr val="accent2"/>
              </a:solidFill>
              <a:latin typeface="+mj-ea"/>
              <a:ea typeface="+mj-ea"/>
            </a:endParaRPr>
          </a:p>
        </p:txBody>
      </p:sp>
      <p:sp>
        <p:nvSpPr>
          <p:cNvPr id="34" name="TextBox 33"/>
          <p:cNvSpPr txBox="1"/>
          <p:nvPr/>
        </p:nvSpPr>
        <p:spPr>
          <a:xfrm>
            <a:off x="923925" y="2647406"/>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校園安全課程</a:t>
            </a:r>
            <a:endParaRPr lang="zh-CN" altLang="en-US" sz="2000" b="1" dirty="0">
              <a:solidFill>
                <a:schemeClr val="accent2"/>
              </a:solidFill>
              <a:latin typeface="+mj-ea"/>
              <a:ea typeface="+mj-ea"/>
            </a:endParaRPr>
          </a:p>
        </p:txBody>
      </p:sp>
      <p:sp>
        <p:nvSpPr>
          <p:cNvPr id="35" name="TextBox 34"/>
          <p:cNvSpPr txBox="1"/>
          <p:nvPr/>
        </p:nvSpPr>
        <p:spPr>
          <a:xfrm>
            <a:off x="923925" y="4416930"/>
            <a:ext cx="1706880" cy="398780"/>
          </a:xfrm>
          <a:prstGeom prst="rect">
            <a:avLst/>
          </a:prstGeom>
          <a:noFill/>
        </p:spPr>
        <p:txBody>
          <a:bodyPr wrap="none" rtlCol="0">
            <a:spAutoFit/>
          </a:bodyPr>
          <a:lstStyle/>
          <a:p>
            <a:r>
              <a:rPr lang="zh-CN" altLang="en-US" sz="2000" b="1" dirty="0">
                <a:solidFill>
                  <a:schemeClr val="accent2"/>
                </a:solidFill>
                <a:latin typeface="+mj-ea"/>
                <a:ea typeface="+mj-ea"/>
              </a:rPr>
              <a:t>常見毒品識別</a:t>
            </a:r>
            <a:endParaRPr lang="zh-CN" altLang="en-US" sz="2000" b="1" dirty="0">
              <a:solidFill>
                <a:schemeClr val="accent2"/>
              </a:solidFill>
              <a:latin typeface="+mj-ea"/>
              <a:ea typeface="+mj-ea"/>
            </a:endParaRPr>
          </a:p>
        </p:txBody>
      </p:sp>
      <p:sp>
        <p:nvSpPr>
          <p:cNvPr id="36" name="TextBox 35"/>
          <p:cNvSpPr txBox="1"/>
          <p:nvPr/>
        </p:nvSpPr>
        <p:spPr>
          <a:xfrm>
            <a:off x="1190669" y="1379099"/>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1、留學目的國的安全形勢</a:t>
            </a:r>
            <a:r>
              <a:rPr lang="zh-CN" altLang="zh-CN" dirty="0" smtClean="0">
                <a:solidFill>
                  <a:srgbClr val="000000"/>
                </a:solidFill>
                <a:ea typeface="微软雅黑" panose="020B0503020204020204" pitchFamily="34" charset="-122"/>
              </a:rPr>
              <a:t>分析</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2、留學行前</a:t>
            </a:r>
            <a:r>
              <a:rPr lang="zh-CN" altLang="zh-CN" dirty="0" smtClean="0">
                <a:solidFill>
                  <a:srgbClr val="000000"/>
                </a:solidFill>
                <a:ea typeface="微软雅黑" panose="020B0503020204020204" pitchFamily="34" charset="-122"/>
              </a:rPr>
              <a:t>準備</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3、留學突發事件的</a:t>
            </a:r>
            <a:r>
              <a:rPr lang="zh-CN" altLang="zh-CN" dirty="0" smtClean="0">
                <a:solidFill>
                  <a:srgbClr val="000000"/>
                </a:solidFill>
                <a:ea typeface="微软雅黑" panose="020B0503020204020204" pitchFamily="34" charset="-122"/>
              </a:rPr>
              <a:t>處置</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7" name="TextBox 36"/>
          <p:cNvSpPr txBox="1"/>
          <p:nvPr/>
        </p:nvSpPr>
        <p:spPr>
          <a:xfrm>
            <a:off x="1244255" y="3099642"/>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1、校園公共安全體系得</a:t>
            </a:r>
            <a:r>
              <a:rPr lang="zh-CN" altLang="zh-CN" dirty="0" smtClean="0">
                <a:solidFill>
                  <a:srgbClr val="000000"/>
                </a:solidFill>
                <a:ea typeface="微软雅黑" panose="020B0503020204020204" pitchFamily="34" charset="-122"/>
              </a:rPr>
              <a:t>建立</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2、校園安全事件的</a:t>
            </a:r>
            <a:r>
              <a:rPr lang="zh-CN" altLang="zh-CN" dirty="0" smtClean="0">
                <a:solidFill>
                  <a:srgbClr val="000000"/>
                </a:solidFill>
                <a:ea typeface="微软雅黑" panose="020B0503020204020204" pitchFamily="34" charset="-122"/>
              </a:rPr>
              <a:t>類型</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3、各類校園安全事件的處置</a:t>
            </a:r>
            <a:r>
              <a:rPr lang="zh-CN" altLang="zh-CN" dirty="0" smtClean="0">
                <a:solidFill>
                  <a:srgbClr val="000000"/>
                </a:solidFill>
                <a:ea typeface="微软雅黑" panose="020B0503020204020204" pitchFamily="34" charset="-122"/>
              </a:rPr>
              <a:t>方法</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8" name="TextBox 37"/>
          <p:cNvSpPr txBox="1"/>
          <p:nvPr/>
        </p:nvSpPr>
        <p:spPr>
          <a:xfrm>
            <a:off x="1244255" y="4983969"/>
            <a:ext cx="5577072" cy="64516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1、毒品分類、毒品性狀和毒品危害的</a:t>
            </a:r>
            <a:r>
              <a:rPr lang="zh-CN" altLang="zh-CN" dirty="0" smtClean="0">
                <a:solidFill>
                  <a:srgbClr val="000000"/>
                </a:solidFill>
                <a:ea typeface="微软雅黑" panose="020B0503020204020204" pitchFamily="34" charset="-122"/>
              </a:rPr>
              <a:t>嚴重性</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2、學習如何主動防止被毒品</a:t>
            </a:r>
            <a:r>
              <a:rPr lang="zh-CN" altLang="zh-CN" dirty="0" smtClean="0">
                <a:solidFill>
                  <a:srgbClr val="000000"/>
                </a:solidFill>
                <a:ea typeface="微软雅黑" panose="020B0503020204020204" pitchFamily="34" charset="-122"/>
              </a:rPr>
              <a:t>侵害</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pic>
        <p:nvPicPr>
          <p:cNvPr id="4" name="图片 3" descr="C:\Users\Administrator.PC-201712151409\Desktop\图片\52768374819829596.jpg52768374819829596"/>
          <p:cNvPicPr>
            <a:picLocks noChangeAspect="1"/>
          </p:cNvPicPr>
          <p:nvPr/>
        </p:nvPicPr>
        <p:blipFill>
          <a:blip r:embed="rId1"/>
          <a:srcRect/>
          <a:stretch>
            <a:fillRect/>
          </a:stretch>
        </p:blipFill>
        <p:spPr>
          <a:xfrm>
            <a:off x="7205345" y="1005840"/>
            <a:ext cx="4299585" cy="5727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00"/>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1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6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1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600"/>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bldLvl="0" animBg="1"/>
      <p:bldP spid="22" grpId="0" bldLvl="0" animBg="1"/>
      <p:bldP spid="25"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a:solidFill>
                  <a:schemeClr val="accent2"/>
                </a:solidFill>
                <a:latin typeface="微软雅黑" panose="020B0503020204020204" pitchFamily="34" charset="-122"/>
                <a:ea typeface="微软雅黑" panose="020B0503020204020204" pitchFamily="34" charset="-122"/>
              </a:rPr>
              <a:t>通識課程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9" name="Rectangle 15"/>
          <p:cNvSpPr>
            <a:spLocks noChangeArrowheads="1"/>
          </p:cNvSpPr>
          <p:nvPr/>
        </p:nvSpPr>
        <p:spPr bwMode="auto">
          <a:xfrm>
            <a:off x="923925" y="4609622"/>
            <a:ext cx="6110560" cy="1843713"/>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2" name="Rectangle 11"/>
          <p:cNvSpPr>
            <a:spLocks noChangeArrowheads="1"/>
          </p:cNvSpPr>
          <p:nvPr/>
        </p:nvSpPr>
        <p:spPr bwMode="auto">
          <a:xfrm>
            <a:off x="923925" y="287061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5" name="Rectangle 8"/>
          <p:cNvSpPr>
            <a:spLocks noChangeArrowheads="1"/>
          </p:cNvSpPr>
          <p:nvPr/>
        </p:nvSpPr>
        <p:spPr bwMode="auto">
          <a:xfrm>
            <a:off x="923925" y="977901"/>
            <a:ext cx="6110560" cy="1536304"/>
          </a:xfrm>
          <a:prstGeom prst="rect">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7" name="Freeform 6"/>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7"/>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12"/>
          <p:cNvSpPr/>
          <p:nvPr/>
        </p:nvSpPr>
        <p:spPr bwMode="auto">
          <a:xfrm>
            <a:off x="841375" y="263691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lumMod val="60000"/>
              <a:lumOff val="40000"/>
            </a:schemeClr>
          </a:solidFill>
          <a:ln>
            <a:noFill/>
          </a:ln>
        </p:spPr>
        <p:txBody>
          <a:bodyPr vert="horz" wrap="square" lIns="91440" tIns="45720" rIns="91440" bIns="45720"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841375" y="4396317"/>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923925" y="764704"/>
            <a:ext cx="1198880" cy="398780"/>
          </a:xfrm>
          <a:prstGeom prst="rect">
            <a:avLst/>
          </a:prstGeom>
          <a:noFill/>
        </p:spPr>
        <p:txBody>
          <a:bodyPr wrap="none" rtlCol="0">
            <a:spAutoFit/>
          </a:bodyPr>
          <a:lstStyle/>
          <a:p>
            <a:r>
              <a:rPr lang="zh-CN" altLang="en-US" sz="2000" b="1" dirty="0">
                <a:solidFill>
                  <a:schemeClr val="accent2"/>
                </a:solidFill>
                <a:latin typeface="+mj-ea"/>
                <a:ea typeface="+mj-ea"/>
              </a:rPr>
              <a:t>住宿安全</a:t>
            </a:r>
            <a:endParaRPr lang="zh-CN" altLang="en-US" sz="2000" b="1" dirty="0">
              <a:solidFill>
                <a:schemeClr val="accent2"/>
              </a:solidFill>
              <a:latin typeface="+mj-ea"/>
              <a:ea typeface="+mj-ea"/>
            </a:endParaRPr>
          </a:p>
        </p:txBody>
      </p:sp>
      <p:sp>
        <p:nvSpPr>
          <p:cNvPr id="34" name="TextBox 33"/>
          <p:cNvSpPr txBox="1"/>
          <p:nvPr/>
        </p:nvSpPr>
        <p:spPr>
          <a:xfrm>
            <a:off x="923925" y="2647406"/>
            <a:ext cx="1198880" cy="398780"/>
          </a:xfrm>
          <a:prstGeom prst="rect">
            <a:avLst/>
          </a:prstGeom>
          <a:noFill/>
        </p:spPr>
        <p:txBody>
          <a:bodyPr wrap="none" rtlCol="0">
            <a:spAutoFit/>
          </a:bodyPr>
          <a:lstStyle/>
          <a:p>
            <a:r>
              <a:rPr lang="zh-CN" altLang="en-US" sz="2000" b="1" dirty="0">
                <a:solidFill>
                  <a:schemeClr val="accent2"/>
                </a:solidFill>
                <a:latin typeface="+mj-ea"/>
                <a:ea typeface="+mj-ea"/>
              </a:rPr>
              <a:t>出行安全</a:t>
            </a:r>
            <a:endParaRPr lang="zh-CN" altLang="en-US" sz="2000" b="1" dirty="0">
              <a:solidFill>
                <a:schemeClr val="accent2"/>
              </a:solidFill>
              <a:latin typeface="+mj-ea"/>
              <a:ea typeface="+mj-ea"/>
            </a:endParaRPr>
          </a:p>
        </p:txBody>
      </p:sp>
      <p:sp>
        <p:nvSpPr>
          <p:cNvPr id="35" name="TextBox 34"/>
          <p:cNvSpPr txBox="1"/>
          <p:nvPr/>
        </p:nvSpPr>
        <p:spPr>
          <a:xfrm>
            <a:off x="923925" y="4416930"/>
            <a:ext cx="1198880" cy="398780"/>
          </a:xfrm>
          <a:prstGeom prst="rect">
            <a:avLst/>
          </a:prstGeom>
          <a:noFill/>
        </p:spPr>
        <p:txBody>
          <a:bodyPr wrap="none" rtlCol="0">
            <a:spAutoFit/>
          </a:bodyPr>
          <a:lstStyle/>
          <a:p>
            <a:r>
              <a:rPr lang="zh-CN" altLang="en-US" sz="2000" b="1" dirty="0">
                <a:solidFill>
                  <a:schemeClr val="accent2"/>
                </a:solidFill>
                <a:latin typeface="+mj-ea"/>
                <a:ea typeface="+mj-ea"/>
              </a:rPr>
              <a:t>野外生存</a:t>
            </a:r>
            <a:endParaRPr lang="zh-CN" altLang="en-US" sz="2000" b="1" dirty="0">
              <a:solidFill>
                <a:schemeClr val="accent2"/>
              </a:solidFill>
              <a:latin typeface="+mj-ea"/>
              <a:ea typeface="+mj-ea"/>
            </a:endParaRPr>
          </a:p>
        </p:txBody>
      </p:sp>
      <p:sp>
        <p:nvSpPr>
          <p:cNvPr id="36" name="TextBox 35"/>
          <p:cNvSpPr txBox="1"/>
          <p:nvPr/>
        </p:nvSpPr>
        <p:spPr>
          <a:xfrm>
            <a:off x="1190669" y="1379099"/>
            <a:ext cx="5577072" cy="92202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1、旅途中的住宿及居所安全防範，住所安全相關</a:t>
            </a:r>
            <a:r>
              <a:rPr lang="zh-CN" altLang="zh-CN" dirty="0" smtClean="0">
                <a:solidFill>
                  <a:srgbClr val="000000"/>
                </a:solidFill>
                <a:ea typeface="微软雅黑" panose="020B0503020204020204" pitchFamily="34" charset="-122"/>
              </a:rPr>
              <a:t>知識</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2、酒店入住時的安全檢查和安全防護</a:t>
            </a:r>
            <a:r>
              <a:rPr lang="zh-CN" altLang="zh-CN" dirty="0" smtClean="0">
                <a:solidFill>
                  <a:srgbClr val="000000"/>
                </a:solidFill>
                <a:ea typeface="微软雅黑" panose="020B0503020204020204" pitchFamily="34" charset="-122"/>
              </a:rPr>
              <a:t>措施</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3、保障旅途安全的基本應對</a:t>
            </a:r>
            <a:r>
              <a:rPr lang="zh-CN" altLang="zh-CN" dirty="0" smtClean="0">
                <a:solidFill>
                  <a:srgbClr val="000000"/>
                </a:solidFill>
                <a:ea typeface="微软雅黑" panose="020B0503020204020204" pitchFamily="34" charset="-122"/>
              </a:rPr>
              <a:t>技能</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sp>
        <p:nvSpPr>
          <p:cNvPr id="37" name="TextBox 36"/>
          <p:cNvSpPr txBox="1"/>
          <p:nvPr/>
        </p:nvSpPr>
        <p:spPr>
          <a:xfrm>
            <a:off x="1244255" y="3159614"/>
            <a:ext cx="5577072" cy="119888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1、熟悉出行前應做好的準備工作及需要攜帶的重要</a:t>
            </a:r>
            <a:r>
              <a:rPr lang="zh-CN" altLang="zh-CN" dirty="0" smtClean="0">
                <a:solidFill>
                  <a:srgbClr val="000000"/>
                </a:solidFill>
                <a:ea typeface="微软雅黑" panose="020B0503020204020204" pitchFamily="34" charset="-122"/>
              </a:rPr>
              <a:t>物品</a:t>
            </a:r>
            <a:r>
              <a:rPr lang="zh-CN" altLang="en-US" dirty="0" smtClean="0">
                <a:solidFill>
                  <a:srgbClr val="000000"/>
                </a:solidFill>
                <a:ea typeface="微软雅黑" panose="020B0503020204020204" pitchFamily="34" charset="-122"/>
              </a:rPr>
              <a:t>。</a:t>
            </a:r>
            <a:endParaRPr lang="zh-CN" altLang="zh-CN" dirty="0">
              <a:solidFill>
                <a:srgbClr val="000000"/>
              </a:solidFill>
              <a:ea typeface="微软雅黑" panose="020B0503020204020204" pitchFamily="34" charset="-122"/>
            </a:endParaRPr>
          </a:p>
          <a:p>
            <a:pPr indent="0">
              <a:buNone/>
            </a:pPr>
            <a:r>
              <a:rPr lang="zh-CN" altLang="zh-CN" dirty="0">
                <a:solidFill>
                  <a:srgbClr val="000000"/>
                </a:solidFill>
                <a:ea typeface="微软雅黑" panose="020B0503020204020204" pitchFamily="34" charset="-122"/>
              </a:rPr>
              <a:t>2、提高旅行過程中安全風險防範</a:t>
            </a:r>
            <a:r>
              <a:rPr lang="zh-CN" altLang="zh-CN" dirty="0" smtClean="0">
                <a:solidFill>
                  <a:srgbClr val="000000"/>
                </a:solidFill>
                <a:ea typeface="微软雅黑" panose="020B0503020204020204" pitchFamily="34" charset="-122"/>
              </a:rPr>
              <a:t>意識</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a:p>
            <a:pPr indent="0">
              <a:buNone/>
            </a:pPr>
            <a:endParaRPr lang="zh-CN" altLang="en-US" dirty="0">
              <a:solidFill>
                <a:srgbClr val="000000"/>
              </a:solidFill>
              <a:ea typeface="微软雅黑" panose="020B0503020204020204" pitchFamily="34" charset="-122"/>
            </a:endParaRPr>
          </a:p>
        </p:txBody>
      </p:sp>
      <p:sp>
        <p:nvSpPr>
          <p:cNvPr id="38" name="TextBox 37"/>
          <p:cNvSpPr txBox="1"/>
          <p:nvPr/>
        </p:nvSpPr>
        <p:spPr>
          <a:xfrm>
            <a:off x="1244255" y="4904000"/>
            <a:ext cx="5577072" cy="1198880"/>
          </a:xfrm>
          <a:prstGeom prst="rect">
            <a:avLst/>
          </a:prstGeom>
          <a:noFill/>
        </p:spPr>
        <p:txBody>
          <a:bodyPr wrap="square" rtlCol="0">
            <a:spAutoFit/>
          </a:bodyPr>
          <a:lstStyle/>
          <a:p>
            <a:pPr indent="0">
              <a:buNone/>
            </a:pPr>
            <a:r>
              <a:rPr lang="zh-CN" altLang="zh-CN" dirty="0">
                <a:solidFill>
                  <a:srgbClr val="000000"/>
                </a:solidFill>
                <a:ea typeface="微软雅黑" panose="020B0503020204020204" pitchFamily="34" charset="-122"/>
              </a:rPr>
              <a:t>1、掌握野外陌生環境下的基本求生技能，包括方向辨別、獲取水源、快速取火、安全紮營</a:t>
            </a:r>
            <a:r>
              <a:rPr lang="zh-CN" altLang="zh-CN" dirty="0" smtClean="0">
                <a:solidFill>
                  <a:srgbClr val="000000"/>
                </a:solidFill>
                <a:ea typeface="微软雅黑" panose="020B0503020204020204" pitchFamily="34" charset="-122"/>
              </a:rPr>
              <a:t>等</a:t>
            </a:r>
            <a:r>
              <a:rPr lang="zh-CN" altLang="en-US" dirty="0" smtClean="0">
                <a:solidFill>
                  <a:srgbClr val="000000"/>
                </a:solidFill>
                <a:ea typeface="微软雅黑" panose="020B0503020204020204" pitchFamily="34" charset="-122"/>
              </a:rPr>
              <a:t>技能。</a:t>
            </a:r>
            <a:endParaRPr lang="en-US" altLang="zh-CN" dirty="0">
              <a:solidFill>
                <a:srgbClr val="000000"/>
              </a:solidFill>
              <a:ea typeface="微软雅黑" panose="020B0503020204020204" pitchFamily="34" charset="-122"/>
            </a:endParaRPr>
          </a:p>
          <a:p>
            <a:pPr indent="0">
              <a:buNone/>
            </a:pPr>
            <a:r>
              <a:rPr lang="en-US" altLang="zh-CN" dirty="0">
                <a:solidFill>
                  <a:srgbClr val="000000"/>
                </a:solidFill>
                <a:ea typeface="微软雅黑" panose="020B0503020204020204" pitchFamily="34" charset="-122"/>
              </a:rPr>
              <a:t>2</a:t>
            </a:r>
            <a:r>
              <a:rPr lang="zh-CN" altLang="en-US" dirty="0">
                <a:solidFill>
                  <a:srgbClr val="000000"/>
                </a:solidFill>
                <a:ea typeface="微软雅黑" panose="020B0503020204020204" pitchFamily="34" charset="-122"/>
              </a:rPr>
              <a:t>、</a:t>
            </a:r>
            <a:r>
              <a:rPr lang="zh-CN" altLang="zh-CN" dirty="0">
                <a:solidFill>
                  <a:srgbClr val="000000"/>
                </a:solidFill>
                <a:ea typeface="微软雅黑" panose="020B0503020204020204" pitchFamily="34" charset="-122"/>
              </a:rPr>
              <a:t>不同有毒動植物傷害的預防措施、受傷後正確處置傷口、排除毒素、發出求救、救生信號的</a:t>
            </a:r>
            <a:r>
              <a:rPr lang="zh-CN" altLang="zh-CN" dirty="0" smtClean="0">
                <a:solidFill>
                  <a:srgbClr val="000000"/>
                </a:solidFill>
                <a:ea typeface="微软雅黑" panose="020B0503020204020204" pitchFamily="34" charset="-122"/>
              </a:rPr>
              <a:t>方法</a:t>
            </a:r>
            <a:r>
              <a:rPr lang="zh-CN" altLang="en-US" dirty="0" smtClean="0">
                <a:solidFill>
                  <a:srgbClr val="000000"/>
                </a:solidFill>
                <a:ea typeface="微软雅黑" panose="020B0503020204020204" pitchFamily="34" charset="-122"/>
              </a:rPr>
              <a:t>。</a:t>
            </a:r>
            <a:endParaRPr lang="zh-CN" altLang="en-US" dirty="0">
              <a:solidFill>
                <a:srgbClr val="000000"/>
              </a:solidFill>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38578" y="995363"/>
            <a:ext cx="4030592" cy="54579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519"/>
                            </p:stCondLst>
                            <p:childTnLst>
                              <p:par>
                                <p:cTn id="13" presetID="2" presetClass="entr" presetSubtype="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019"/>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300"/>
                                        <p:tgtEl>
                                          <p:spTgt spid="2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300"/>
                                        <p:tgtEl>
                                          <p:spTgt spid="2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300"/>
                                        <p:tgtEl>
                                          <p:spTgt spid="31"/>
                                        </p:tgtEl>
                                      </p:cBhvr>
                                    </p:animEffect>
                                  </p:childTnLst>
                                </p:cTn>
                              </p:par>
                            </p:childTnLst>
                          </p:cTn>
                        </p:par>
                        <p:par>
                          <p:cTn id="35" fill="hold">
                            <p:stCondLst>
                              <p:cond delay="1519"/>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2019"/>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2519"/>
                            </p:stCondLst>
                            <p:childTnLst>
                              <p:par>
                                <p:cTn id="56" presetID="22" presetClass="entr" presetSubtype="1"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9" grpId="0" bldLvl="0" animBg="1"/>
      <p:bldP spid="22" grpId="0" bldLvl="0" animBg="1"/>
      <p:bldP spid="25"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smtClean="0">
                <a:solidFill>
                  <a:schemeClr val="accent2"/>
                </a:solidFill>
                <a:latin typeface="微软雅黑" panose="020B0503020204020204" pitchFamily="34" charset="-122"/>
                <a:ea typeface="微软雅黑" panose="020B0503020204020204" pitchFamily="34" charset="-122"/>
              </a:rPr>
              <a:t>硬體</a:t>
            </a:r>
            <a:r>
              <a:rPr lang="zh-CN" altLang="en-US" sz="2800" dirty="0">
                <a:solidFill>
                  <a:schemeClr val="accent2"/>
                </a:solidFill>
                <a:latin typeface="微软雅黑" panose="020B0503020204020204" pitchFamily="34" charset="-122"/>
                <a:ea typeface="微软雅黑" panose="020B0503020204020204" pitchFamily="34" charset="-122"/>
              </a:rPr>
              <a:t>齊全</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30" name="TextBox 29"/>
          <p:cNvSpPr txBox="1"/>
          <p:nvPr/>
        </p:nvSpPr>
        <p:spPr>
          <a:xfrm>
            <a:off x="6033689" y="2891815"/>
            <a:ext cx="807843" cy="829945"/>
          </a:xfrm>
          <a:prstGeom prst="rect">
            <a:avLst/>
          </a:prstGeom>
          <a:noFill/>
        </p:spPr>
        <p:txBody>
          <a:bodyPr wrap="square" rtlCol="0">
            <a:spAutoFit/>
          </a:bodyPr>
          <a:lstStyle/>
          <a:p>
            <a:r>
              <a:rPr lang="zh-CN" altLang="en-US" sz="2400" dirty="0">
                <a:solidFill>
                  <a:schemeClr val="accent2"/>
                </a:solidFill>
                <a:latin typeface="+mn-ea"/>
                <a:ea typeface="+mn-ea"/>
              </a:rPr>
              <a:t>企業宗旨</a:t>
            </a:r>
            <a:endParaRPr lang="zh-CN" altLang="en-US" sz="2400" dirty="0">
              <a:solidFill>
                <a:schemeClr val="accent2"/>
              </a:solidFill>
              <a:latin typeface="+mn-ea"/>
              <a:ea typeface="+mn-ea"/>
            </a:endParaRPr>
          </a:p>
        </p:txBody>
      </p:sp>
      <p:pic>
        <p:nvPicPr>
          <p:cNvPr id="58" name="图片 57" descr="C:\Users\Administrator\Desktop\总平面.png总平面"/>
          <p:cNvPicPr>
            <a:picLocks noChangeAspect="1"/>
          </p:cNvPicPr>
          <p:nvPr/>
        </p:nvPicPr>
        <p:blipFill>
          <a:blip r:embed="rId1" cstate="print"/>
          <a:srcRect/>
          <a:stretch>
            <a:fillRect/>
          </a:stretch>
        </p:blipFill>
        <p:spPr>
          <a:xfrm>
            <a:off x="551180" y="424180"/>
            <a:ext cx="10913745" cy="6030595"/>
          </a:xfrm>
          <a:prstGeom prst="rect">
            <a:avLst/>
          </a:prstGeom>
        </p:spPr>
      </p:pic>
      <p:sp>
        <p:nvSpPr>
          <p:cNvPr id="59" name="文本框 58"/>
          <p:cNvSpPr txBox="1"/>
          <p:nvPr/>
        </p:nvSpPr>
        <p:spPr>
          <a:xfrm>
            <a:off x="1325245" y="1115060"/>
            <a:ext cx="3262630" cy="460375"/>
          </a:xfrm>
          <a:prstGeom prst="rect">
            <a:avLst/>
          </a:prstGeom>
          <a:noFill/>
        </p:spPr>
        <p:txBody>
          <a:bodyPr wrap="square" rtlCol="0">
            <a:spAutoFit/>
          </a:bodyPr>
          <a:lstStyle/>
          <a:p>
            <a:r>
              <a:rPr lang="zh-CN" altLang="en-US" sz="2400" b="1">
                <a:solidFill>
                  <a:srgbClr val="0B6D7E"/>
                </a:solidFill>
              </a:rPr>
              <a:t>總建築面積為</a:t>
            </a:r>
            <a:r>
              <a:rPr lang="en-US" altLang="zh-CN" sz="2400" b="1">
                <a:solidFill>
                  <a:srgbClr val="0B6D7E"/>
                </a:solidFill>
              </a:rPr>
              <a:t>11068</a:t>
            </a:r>
            <a:r>
              <a:rPr lang="zh-CN" altLang="en-US" sz="2400" b="1">
                <a:solidFill>
                  <a:srgbClr val="0B6D7E"/>
                </a:solidFill>
              </a:rPr>
              <a:t>㎡  </a:t>
            </a:r>
            <a:endParaRPr lang="zh-CN" altLang="en-US" sz="2400" b="1">
              <a:solidFill>
                <a:srgbClr val="0B6D7E"/>
              </a:solidFill>
            </a:endParaRPr>
          </a:p>
        </p:txBody>
      </p:sp>
      <p:sp>
        <p:nvSpPr>
          <p:cNvPr id="60" name="矩形 59"/>
          <p:cNvSpPr/>
          <p:nvPr/>
        </p:nvSpPr>
        <p:spPr>
          <a:xfrm>
            <a:off x="796925" y="1804035"/>
            <a:ext cx="2159000" cy="4293870"/>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1171575" y="3412490"/>
            <a:ext cx="1546225" cy="645160"/>
          </a:xfrm>
          <a:prstGeom prst="rect">
            <a:avLst/>
          </a:prstGeom>
          <a:noFill/>
        </p:spPr>
        <p:txBody>
          <a:bodyPr wrap="square" rtlCol="0">
            <a:spAutoFit/>
          </a:bodyPr>
          <a:lstStyle/>
          <a:p>
            <a:r>
              <a:rPr lang="en-US" altLang="zh-CN" dirty="0">
                <a:solidFill>
                  <a:schemeClr val="bg1"/>
                </a:solidFill>
              </a:rPr>
              <a:t>  </a:t>
            </a:r>
            <a:r>
              <a:rPr lang="zh-CN" altLang="en-US" dirty="0">
                <a:solidFill>
                  <a:schemeClr val="accent2"/>
                </a:solidFill>
                <a:latin typeface="+mn-ea"/>
                <a:ea typeface="+mn-ea"/>
              </a:rPr>
              <a:t>餐廳面積</a:t>
            </a:r>
            <a:endParaRPr lang="zh-CN" altLang="en-US" dirty="0">
              <a:solidFill>
                <a:schemeClr val="accent2"/>
              </a:solidFill>
              <a:latin typeface="+mn-ea"/>
              <a:ea typeface="+mn-ea"/>
            </a:endParaRPr>
          </a:p>
          <a:p>
            <a:r>
              <a:rPr lang="en-US" altLang="zh-CN" dirty="0">
                <a:solidFill>
                  <a:schemeClr val="accent2"/>
                </a:solidFill>
                <a:latin typeface="+mn-ea"/>
                <a:ea typeface="+mn-ea"/>
              </a:rPr>
              <a:t>2260</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
        <p:nvSpPr>
          <p:cNvPr id="62" name="矩形 61"/>
          <p:cNvSpPr/>
          <p:nvPr/>
        </p:nvSpPr>
        <p:spPr>
          <a:xfrm>
            <a:off x="2955925" y="1804035"/>
            <a:ext cx="1449070" cy="4293870"/>
          </a:xfrm>
          <a:prstGeom prst="rect">
            <a:avLst/>
          </a:prstGeom>
          <a:solidFill>
            <a:schemeClr val="accent5">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3208655" y="3412490"/>
            <a:ext cx="1608455" cy="922020"/>
          </a:xfrm>
          <a:prstGeom prst="rect">
            <a:avLst/>
          </a:prstGeom>
          <a:noFill/>
        </p:spPr>
        <p:txBody>
          <a:bodyPr wrap="square" rtlCol="0">
            <a:spAutoFit/>
          </a:bodyPr>
          <a:lstStyle/>
          <a:p>
            <a:r>
              <a:rPr lang="zh-CN" altLang="en-US" dirty="0">
                <a:solidFill>
                  <a:schemeClr val="accent2"/>
                </a:solidFill>
                <a:latin typeface="+mn-ea"/>
                <a:ea typeface="+mn-ea"/>
              </a:rPr>
              <a:t>培訓電教室面     積</a:t>
            </a:r>
            <a:r>
              <a:rPr lang="en-US" altLang="zh-CN" dirty="0">
                <a:solidFill>
                  <a:schemeClr val="accent2"/>
                </a:solidFill>
                <a:latin typeface="+mn-ea"/>
                <a:ea typeface="+mn-ea"/>
              </a:rPr>
              <a:t>2082</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
        <p:nvSpPr>
          <p:cNvPr id="64" name="矩形 63"/>
          <p:cNvSpPr/>
          <p:nvPr/>
        </p:nvSpPr>
        <p:spPr>
          <a:xfrm>
            <a:off x="4990465" y="1804035"/>
            <a:ext cx="1929765" cy="2799715"/>
          </a:xfrm>
          <a:prstGeom prst="rect">
            <a:avLst/>
          </a:prstGeom>
          <a:solidFill>
            <a:srgbClr val="7030A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266690" y="2881630"/>
            <a:ext cx="1483360" cy="645160"/>
          </a:xfrm>
          <a:prstGeom prst="rect">
            <a:avLst/>
          </a:prstGeom>
          <a:noFill/>
        </p:spPr>
        <p:txBody>
          <a:bodyPr wrap="square" rtlCol="0">
            <a:spAutoFit/>
          </a:bodyPr>
          <a:lstStyle/>
          <a:p>
            <a:r>
              <a:rPr lang="zh-CN" altLang="en-US" dirty="0">
                <a:solidFill>
                  <a:schemeClr val="accent2"/>
                </a:solidFill>
                <a:latin typeface="+mn-ea"/>
                <a:ea typeface="+mn-ea"/>
              </a:rPr>
              <a:t>體育館面積</a:t>
            </a:r>
            <a:r>
              <a:rPr lang="en-US" altLang="zh-CN" dirty="0">
                <a:solidFill>
                  <a:schemeClr val="accent2"/>
                </a:solidFill>
                <a:latin typeface="+mn-ea"/>
                <a:ea typeface="+mn-ea"/>
              </a:rPr>
              <a:t>1319</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
        <p:nvSpPr>
          <p:cNvPr id="66" name="文本框 65"/>
          <p:cNvSpPr txBox="1"/>
          <p:nvPr/>
        </p:nvSpPr>
        <p:spPr>
          <a:xfrm>
            <a:off x="4404995" y="4702175"/>
            <a:ext cx="605155" cy="706755"/>
          </a:xfrm>
          <a:prstGeom prst="rect">
            <a:avLst/>
          </a:prstGeom>
          <a:noFill/>
        </p:spPr>
        <p:txBody>
          <a:bodyPr wrap="square" rtlCol="0">
            <a:spAutoFit/>
          </a:bodyPr>
          <a:lstStyle/>
          <a:p>
            <a:r>
              <a:rPr lang="zh-CN" altLang="en-US" sz="1000" dirty="0">
                <a:solidFill>
                  <a:schemeClr val="accent2"/>
                </a:solidFill>
                <a:latin typeface="+mn-ea"/>
                <a:ea typeface="+mn-ea"/>
              </a:rPr>
              <a:t>紅十字會面</a:t>
            </a:r>
            <a:endParaRPr lang="zh-CN" altLang="en-US" sz="1000" dirty="0">
              <a:solidFill>
                <a:schemeClr val="accent2"/>
              </a:solidFill>
              <a:latin typeface="+mn-ea"/>
              <a:ea typeface="+mn-ea"/>
            </a:endParaRPr>
          </a:p>
          <a:p>
            <a:r>
              <a:rPr lang="zh-CN" altLang="en-US" sz="1000" dirty="0">
                <a:solidFill>
                  <a:schemeClr val="accent2"/>
                </a:solidFill>
                <a:latin typeface="+mn-ea"/>
                <a:ea typeface="+mn-ea"/>
              </a:rPr>
              <a:t>積</a:t>
            </a:r>
            <a:r>
              <a:rPr lang="en-US" altLang="zh-CN" sz="1000" dirty="0">
                <a:solidFill>
                  <a:schemeClr val="accent2"/>
                </a:solidFill>
                <a:latin typeface="+mn-ea"/>
                <a:ea typeface="+mn-ea"/>
              </a:rPr>
              <a:t>125</a:t>
            </a:r>
            <a:r>
              <a:rPr lang="zh-CN" altLang="en-US" sz="1000" dirty="0">
                <a:solidFill>
                  <a:schemeClr val="accent2"/>
                </a:solidFill>
                <a:latin typeface="+mn-ea"/>
                <a:ea typeface="+mn-ea"/>
              </a:rPr>
              <a:t>平方米</a:t>
            </a:r>
            <a:endParaRPr lang="zh-CN" altLang="en-US" sz="1000" dirty="0">
              <a:solidFill>
                <a:schemeClr val="accent2"/>
              </a:solidFill>
              <a:latin typeface="+mn-ea"/>
              <a:ea typeface="+mn-ea"/>
            </a:endParaRPr>
          </a:p>
        </p:txBody>
      </p:sp>
      <p:sp>
        <p:nvSpPr>
          <p:cNvPr id="67" name="文本框 66"/>
          <p:cNvSpPr txBox="1"/>
          <p:nvPr/>
        </p:nvSpPr>
        <p:spPr>
          <a:xfrm>
            <a:off x="4404995" y="5507355"/>
            <a:ext cx="605155" cy="553085"/>
          </a:xfrm>
          <a:prstGeom prst="rect">
            <a:avLst/>
          </a:prstGeom>
          <a:noFill/>
        </p:spPr>
        <p:txBody>
          <a:bodyPr wrap="square" rtlCol="0">
            <a:spAutoFit/>
          </a:bodyPr>
          <a:lstStyle/>
          <a:p>
            <a:r>
              <a:rPr lang="zh-CN" altLang="en-US" sz="1000" dirty="0">
                <a:solidFill>
                  <a:schemeClr val="accent2"/>
                </a:solidFill>
                <a:latin typeface="+mn-ea"/>
                <a:ea typeface="+mn-ea"/>
              </a:rPr>
              <a:t>咖啡廳面積</a:t>
            </a:r>
            <a:r>
              <a:rPr lang="en-US" altLang="zh-CN" sz="1000" dirty="0">
                <a:solidFill>
                  <a:schemeClr val="accent2"/>
                </a:solidFill>
                <a:latin typeface="+mn-ea"/>
                <a:ea typeface="+mn-ea"/>
              </a:rPr>
              <a:t>62</a:t>
            </a:r>
            <a:r>
              <a:rPr lang="zh-CN" altLang="en-US" sz="1000" dirty="0">
                <a:solidFill>
                  <a:schemeClr val="accent2"/>
                </a:solidFill>
                <a:latin typeface="+mn-ea"/>
                <a:ea typeface="+mn-ea"/>
              </a:rPr>
              <a:t>平方米</a:t>
            </a:r>
            <a:endParaRPr lang="zh-CN" altLang="en-US" sz="1000" dirty="0">
              <a:solidFill>
                <a:schemeClr val="accent2"/>
              </a:solidFill>
              <a:latin typeface="+mn-ea"/>
              <a:ea typeface="+mn-ea"/>
            </a:endParaRPr>
          </a:p>
        </p:txBody>
      </p:sp>
      <p:sp>
        <p:nvSpPr>
          <p:cNvPr id="68" name="矩形 67"/>
          <p:cNvSpPr/>
          <p:nvPr/>
        </p:nvSpPr>
        <p:spPr>
          <a:xfrm>
            <a:off x="4990465" y="4603750"/>
            <a:ext cx="1949450" cy="1494155"/>
          </a:xfrm>
          <a:prstGeom prst="rect">
            <a:avLst/>
          </a:prstGeom>
          <a:solidFill>
            <a:schemeClr val="tx2">
              <a:lumMod val="7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5302885" y="5028565"/>
            <a:ext cx="1409700" cy="645160"/>
          </a:xfrm>
          <a:prstGeom prst="rect">
            <a:avLst/>
          </a:prstGeom>
          <a:noFill/>
        </p:spPr>
        <p:txBody>
          <a:bodyPr wrap="square" rtlCol="0">
            <a:spAutoFit/>
          </a:bodyPr>
          <a:lstStyle/>
          <a:p>
            <a:r>
              <a:rPr lang="en-US" altLang="zh-CN" dirty="0">
                <a:solidFill>
                  <a:schemeClr val="bg1"/>
                </a:solidFill>
              </a:rPr>
              <a:t> </a:t>
            </a:r>
            <a:r>
              <a:rPr lang="zh-CN" altLang="en-US" dirty="0">
                <a:solidFill>
                  <a:schemeClr val="accent2"/>
                </a:solidFill>
                <a:latin typeface="+mn-ea"/>
                <a:ea typeface="+mn-ea"/>
              </a:rPr>
              <a:t>前廳面積</a:t>
            </a:r>
            <a:r>
              <a:rPr lang="en-US" altLang="zh-CN" dirty="0">
                <a:solidFill>
                  <a:schemeClr val="accent2"/>
                </a:solidFill>
                <a:latin typeface="+mn-ea"/>
                <a:ea typeface="+mn-ea"/>
              </a:rPr>
              <a:t>650</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
        <p:nvSpPr>
          <p:cNvPr id="70" name="矩形 69"/>
          <p:cNvSpPr/>
          <p:nvPr/>
        </p:nvSpPr>
        <p:spPr>
          <a:xfrm>
            <a:off x="6919595" y="1804670"/>
            <a:ext cx="4384040" cy="4293235"/>
          </a:xfrm>
          <a:prstGeom prst="rect">
            <a:avLst/>
          </a:prstGeom>
          <a:solidFill>
            <a:schemeClr val="tx2">
              <a:lumMod val="20000"/>
              <a:lumOff val="8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8474075" y="3412490"/>
            <a:ext cx="1483360" cy="645160"/>
          </a:xfrm>
          <a:prstGeom prst="rect">
            <a:avLst/>
          </a:prstGeom>
          <a:noFill/>
        </p:spPr>
        <p:txBody>
          <a:bodyPr wrap="square" rtlCol="0">
            <a:spAutoFit/>
          </a:bodyPr>
          <a:lstStyle/>
          <a:p>
            <a:r>
              <a:rPr lang="zh-CN" altLang="en-US" dirty="0">
                <a:solidFill>
                  <a:schemeClr val="accent2"/>
                </a:solidFill>
                <a:latin typeface="+mn-ea"/>
                <a:ea typeface="+mn-ea"/>
              </a:rPr>
              <a:t>體驗館面積</a:t>
            </a:r>
            <a:r>
              <a:rPr lang="en-US" altLang="zh-CN" dirty="0">
                <a:solidFill>
                  <a:schemeClr val="accent2"/>
                </a:solidFill>
                <a:latin typeface="+mn-ea"/>
                <a:ea typeface="+mn-ea"/>
              </a:rPr>
              <a:t>4570</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advTm="14024">
        <p14:prism dir="d" isInverted="1"/>
      </p:transition>
    </mc:Choice>
    <mc:Fallback>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51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anim calcmode="lin" valueType="num">
                                      <p:cBhvr>
                                        <p:cTn id="1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smtClean="0">
                <a:solidFill>
                  <a:schemeClr val="accent2"/>
                </a:solidFill>
                <a:latin typeface="微软雅黑" panose="020B0503020204020204" pitchFamily="34" charset="-122"/>
                <a:ea typeface="微软雅黑" panose="020B0503020204020204" pitchFamily="34" charset="-122"/>
              </a:rPr>
              <a:t>資質</a:t>
            </a:r>
            <a:r>
              <a:rPr lang="zh-CN" altLang="en-US" sz="2800" dirty="0">
                <a:solidFill>
                  <a:schemeClr val="accent2"/>
                </a:solidFill>
                <a:latin typeface="微软雅黑" panose="020B0503020204020204" pitchFamily="34" charset="-122"/>
                <a:ea typeface="微软雅黑" panose="020B0503020204020204" pitchFamily="34" charset="-122"/>
              </a:rPr>
              <a:t>完善</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30" name="TextBox 29"/>
          <p:cNvSpPr txBox="1"/>
          <p:nvPr/>
        </p:nvSpPr>
        <p:spPr>
          <a:xfrm>
            <a:off x="6033689" y="2891815"/>
            <a:ext cx="807843" cy="829945"/>
          </a:xfrm>
          <a:prstGeom prst="rect">
            <a:avLst/>
          </a:prstGeom>
          <a:noFill/>
        </p:spPr>
        <p:txBody>
          <a:bodyPr wrap="square" rtlCol="0">
            <a:spAutoFit/>
          </a:bodyPr>
          <a:lstStyle/>
          <a:p>
            <a:r>
              <a:rPr lang="zh-CN" altLang="en-US" sz="2400" dirty="0">
                <a:solidFill>
                  <a:schemeClr val="accent2"/>
                </a:solidFill>
                <a:latin typeface="+mn-ea"/>
                <a:ea typeface="+mn-ea"/>
              </a:rPr>
              <a:t>企業宗旨</a:t>
            </a:r>
            <a:endParaRPr lang="zh-CN" altLang="en-US" sz="2400" dirty="0">
              <a:solidFill>
                <a:schemeClr val="accent2"/>
              </a:solidFill>
              <a:latin typeface="+mn-ea"/>
              <a:ea typeface="+mn-ea"/>
            </a:endParaRPr>
          </a:p>
        </p:txBody>
      </p:sp>
      <p:sp>
        <p:nvSpPr>
          <p:cNvPr id="65" name="文本框 64"/>
          <p:cNvSpPr txBox="1"/>
          <p:nvPr/>
        </p:nvSpPr>
        <p:spPr>
          <a:xfrm>
            <a:off x="5266690" y="2881630"/>
            <a:ext cx="1483360" cy="645160"/>
          </a:xfrm>
          <a:prstGeom prst="rect">
            <a:avLst/>
          </a:prstGeom>
          <a:noFill/>
        </p:spPr>
        <p:txBody>
          <a:bodyPr wrap="square" rtlCol="0">
            <a:spAutoFit/>
          </a:bodyPr>
          <a:lstStyle/>
          <a:p>
            <a:r>
              <a:rPr lang="zh-CN" altLang="en-US" dirty="0">
                <a:solidFill>
                  <a:schemeClr val="accent2"/>
                </a:solidFill>
                <a:latin typeface="+mn-ea"/>
                <a:ea typeface="+mn-ea"/>
              </a:rPr>
              <a:t>體育館面積</a:t>
            </a:r>
            <a:r>
              <a:rPr lang="en-US" altLang="zh-CN" dirty="0">
                <a:solidFill>
                  <a:schemeClr val="accent2"/>
                </a:solidFill>
                <a:latin typeface="+mn-ea"/>
                <a:ea typeface="+mn-ea"/>
              </a:rPr>
              <a:t>1319</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sp>
        <p:nvSpPr>
          <p:cNvPr id="66" name="文本框 65"/>
          <p:cNvSpPr txBox="1"/>
          <p:nvPr/>
        </p:nvSpPr>
        <p:spPr>
          <a:xfrm>
            <a:off x="4404995" y="4702175"/>
            <a:ext cx="605155" cy="706755"/>
          </a:xfrm>
          <a:prstGeom prst="rect">
            <a:avLst/>
          </a:prstGeom>
          <a:noFill/>
        </p:spPr>
        <p:txBody>
          <a:bodyPr wrap="square" rtlCol="0">
            <a:spAutoFit/>
          </a:bodyPr>
          <a:lstStyle/>
          <a:p>
            <a:r>
              <a:rPr lang="zh-CN" altLang="en-US" sz="1000" dirty="0">
                <a:solidFill>
                  <a:schemeClr val="accent2"/>
                </a:solidFill>
                <a:latin typeface="+mn-ea"/>
                <a:ea typeface="+mn-ea"/>
              </a:rPr>
              <a:t>紅十字會面</a:t>
            </a:r>
            <a:endParaRPr lang="zh-CN" altLang="en-US" sz="1000" dirty="0">
              <a:solidFill>
                <a:schemeClr val="accent2"/>
              </a:solidFill>
              <a:latin typeface="+mn-ea"/>
              <a:ea typeface="+mn-ea"/>
            </a:endParaRPr>
          </a:p>
          <a:p>
            <a:r>
              <a:rPr lang="zh-CN" altLang="en-US" sz="1000" dirty="0">
                <a:solidFill>
                  <a:schemeClr val="accent2"/>
                </a:solidFill>
                <a:latin typeface="+mn-ea"/>
                <a:ea typeface="+mn-ea"/>
              </a:rPr>
              <a:t>積</a:t>
            </a:r>
            <a:r>
              <a:rPr lang="en-US" altLang="zh-CN" sz="1000" dirty="0">
                <a:solidFill>
                  <a:schemeClr val="accent2"/>
                </a:solidFill>
                <a:latin typeface="+mn-ea"/>
                <a:ea typeface="+mn-ea"/>
              </a:rPr>
              <a:t>125</a:t>
            </a:r>
            <a:r>
              <a:rPr lang="zh-CN" altLang="en-US" sz="1000" dirty="0">
                <a:solidFill>
                  <a:schemeClr val="accent2"/>
                </a:solidFill>
                <a:latin typeface="+mn-ea"/>
                <a:ea typeface="+mn-ea"/>
              </a:rPr>
              <a:t>平方米</a:t>
            </a:r>
            <a:endParaRPr lang="zh-CN" altLang="en-US" sz="1000" dirty="0">
              <a:solidFill>
                <a:schemeClr val="accent2"/>
              </a:solidFill>
              <a:latin typeface="+mn-ea"/>
              <a:ea typeface="+mn-ea"/>
            </a:endParaRPr>
          </a:p>
        </p:txBody>
      </p:sp>
      <p:sp>
        <p:nvSpPr>
          <p:cNvPr id="69" name="文本框 68"/>
          <p:cNvSpPr txBox="1"/>
          <p:nvPr/>
        </p:nvSpPr>
        <p:spPr>
          <a:xfrm>
            <a:off x="5302885" y="5028565"/>
            <a:ext cx="1409700" cy="645160"/>
          </a:xfrm>
          <a:prstGeom prst="rect">
            <a:avLst/>
          </a:prstGeom>
          <a:noFill/>
        </p:spPr>
        <p:txBody>
          <a:bodyPr wrap="square" rtlCol="0">
            <a:spAutoFit/>
          </a:bodyPr>
          <a:lstStyle/>
          <a:p>
            <a:r>
              <a:rPr lang="en-US" altLang="zh-CN" dirty="0">
                <a:solidFill>
                  <a:schemeClr val="bg1"/>
                </a:solidFill>
              </a:rPr>
              <a:t> </a:t>
            </a:r>
            <a:r>
              <a:rPr lang="zh-CN" altLang="en-US" dirty="0">
                <a:solidFill>
                  <a:schemeClr val="accent2"/>
                </a:solidFill>
                <a:latin typeface="+mn-ea"/>
                <a:ea typeface="+mn-ea"/>
              </a:rPr>
              <a:t>前廳面積</a:t>
            </a:r>
            <a:r>
              <a:rPr lang="en-US" altLang="zh-CN" dirty="0">
                <a:solidFill>
                  <a:schemeClr val="accent2"/>
                </a:solidFill>
                <a:latin typeface="+mn-ea"/>
                <a:ea typeface="+mn-ea"/>
              </a:rPr>
              <a:t>650</a:t>
            </a:r>
            <a:r>
              <a:rPr lang="zh-CN" altLang="en-US" dirty="0">
                <a:solidFill>
                  <a:schemeClr val="accent2"/>
                </a:solidFill>
                <a:latin typeface="+mn-ea"/>
                <a:ea typeface="+mn-ea"/>
              </a:rPr>
              <a:t>平方米</a:t>
            </a:r>
            <a:endParaRPr lang="zh-CN" altLang="en-US" dirty="0">
              <a:solidFill>
                <a:schemeClr val="accent2"/>
              </a:solidFill>
              <a:latin typeface="+mn-ea"/>
              <a:ea typeface="+mn-ea"/>
            </a:endParaRPr>
          </a:p>
        </p:txBody>
      </p:sp>
      <p:pic>
        <p:nvPicPr>
          <p:cNvPr id="28" name="图片 27" descr="C:\Users\Administrator.PC-201712151409\Desktop\图片\5b106b3cb023dd5b6a8dfdf14a0c51c.jpg5b106b3cb023dd5b6a8dfdf14a0c51c"/>
          <p:cNvPicPr>
            <a:picLocks noChangeAspect="1"/>
          </p:cNvPicPr>
          <p:nvPr/>
        </p:nvPicPr>
        <p:blipFill>
          <a:blip r:embed="rId1" cstate="print"/>
          <a:srcRect/>
          <a:stretch>
            <a:fillRect/>
          </a:stretch>
        </p:blipFill>
        <p:spPr>
          <a:xfrm>
            <a:off x="6199930" y="1114163"/>
            <a:ext cx="2670175" cy="2006998"/>
          </a:xfrm>
          <a:prstGeom prst="rect">
            <a:avLst/>
          </a:prstGeom>
          <a:ln>
            <a:noFill/>
          </a:ln>
          <a:effectLst>
            <a:outerShdw blurRad="190500" algn="tl" rotWithShape="0">
              <a:srgbClr val="000000">
                <a:alpha val="70000"/>
              </a:srgbClr>
            </a:outerShdw>
          </a:effectLst>
        </p:spPr>
      </p:pic>
      <p:pic>
        <p:nvPicPr>
          <p:cNvPr id="29" name="图片 28" descr="C:\Users\Administrator.PC-201712151409\Desktop\图片\8761f8ff1c89f030a97e7f60fe10de8.jpg8761f8ff1c89f030a97e7f60fe10de8"/>
          <p:cNvPicPr>
            <a:picLocks noChangeAspect="1"/>
          </p:cNvPicPr>
          <p:nvPr/>
        </p:nvPicPr>
        <p:blipFill>
          <a:blip r:embed="rId2" cstate="print"/>
          <a:srcRect/>
          <a:stretch>
            <a:fillRect/>
          </a:stretch>
        </p:blipFill>
        <p:spPr>
          <a:xfrm>
            <a:off x="3367405" y="1098550"/>
            <a:ext cx="2760980" cy="2014220"/>
          </a:xfrm>
          <a:prstGeom prst="rect">
            <a:avLst/>
          </a:prstGeom>
          <a:ln>
            <a:noFill/>
          </a:ln>
          <a:effectLst>
            <a:outerShdw blurRad="190500" algn="tl" rotWithShape="0">
              <a:srgbClr val="000000">
                <a:alpha val="70000"/>
              </a:srgbClr>
            </a:outerShdw>
          </a:effectLst>
        </p:spPr>
      </p:pic>
      <p:pic>
        <p:nvPicPr>
          <p:cNvPr id="31" name="图片 30" descr="IMG_8117"/>
          <p:cNvPicPr>
            <a:picLocks noChangeAspect="1"/>
          </p:cNvPicPr>
          <p:nvPr/>
        </p:nvPicPr>
        <p:blipFill>
          <a:blip r:embed="rId3" cstate="screen"/>
          <a:srcRect/>
          <a:stretch>
            <a:fillRect/>
          </a:stretch>
        </p:blipFill>
        <p:spPr>
          <a:xfrm>
            <a:off x="613410" y="3307080"/>
            <a:ext cx="11003280" cy="2376170"/>
          </a:xfrm>
          <a:prstGeom prst="rect">
            <a:avLst/>
          </a:prstGeom>
          <a:ln>
            <a:noFill/>
          </a:ln>
          <a:effectLst>
            <a:outerShdw blurRad="190500" algn="tl" rotWithShape="0">
              <a:srgbClr val="000000">
                <a:alpha val="70000"/>
              </a:srgbClr>
            </a:outerShdw>
          </a:effectLst>
        </p:spPr>
      </p:pic>
      <p:pic>
        <p:nvPicPr>
          <p:cNvPr id="32" name="图片 4" descr="C:\Users\Administrator\Desktop\教育部.jpg教育部"/>
          <p:cNvPicPr>
            <a:picLocks noChangeAspect="1" noChangeArrowheads="1"/>
          </p:cNvPicPr>
          <p:nvPr/>
        </p:nvPicPr>
        <p:blipFill>
          <a:blip r:embed="rId4" cstate="screen"/>
          <a:srcRect/>
          <a:stretch>
            <a:fillRect/>
          </a:stretch>
        </p:blipFill>
        <p:spPr bwMode="auto">
          <a:xfrm>
            <a:off x="613410" y="1114425"/>
            <a:ext cx="2682240" cy="1989455"/>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2858021" y="5786888"/>
            <a:ext cx="6624736" cy="645160"/>
          </a:xfrm>
          <a:prstGeom prst="rect">
            <a:avLst/>
          </a:prstGeom>
        </p:spPr>
        <p:txBody>
          <a:bodyPr wrap="square">
            <a:spAutoFit/>
          </a:bodyPr>
          <a:lstStyle/>
          <a:p>
            <a:pPr algn="ctr"/>
            <a:r>
              <a:rPr lang="zh-CN" altLang="zh-CN" dirty="0">
                <a:latin typeface="+mn-ea"/>
                <a:ea typeface="+mn-ea"/>
              </a:rPr>
              <a:t>在</a:t>
            </a:r>
            <a:r>
              <a:rPr lang="zh-CN" altLang="en-US" dirty="0">
                <a:latin typeface="+mn-ea"/>
                <a:ea typeface="+mn-ea"/>
              </a:rPr>
              <a:t>北京</a:t>
            </a:r>
            <a:r>
              <a:rPr lang="zh-CN" altLang="zh-CN" dirty="0">
                <a:latin typeface="+mn-ea"/>
                <a:ea typeface="+mn-ea"/>
              </a:rPr>
              <a:t>總部成立了教育部出國留學中心、國家漢辦（孔子學院）、北京市教委、地震局等單位的“公共安全培訓基地”；</a:t>
            </a:r>
            <a:endParaRPr lang="zh-CN" altLang="en-US" dirty="0">
              <a:latin typeface="+mn-ea"/>
              <a:ea typeface="+mn-ea"/>
            </a:endParaRPr>
          </a:p>
        </p:txBody>
      </p:sp>
      <p:pic>
        <p:nvPicPr>
          <p:cNvPr id="3" name="图片 2" descr="C:\Users\Administrator.PC-201712151409\Desktop\图片\8c6d566d48471763aa6696f70af8ed8.jpg8c6d566d48471763aa6696f70af8ed8"/>
          <p:cNvPicPr>
            <a:picLocks noChangeAspect="1"/>
          </p:cNvPicPr>
          <p:nvPr/>
        </p:nvPicPr>
        <p:blipFill>
          <a:blip r:embed="rId5" cstate="print"/>
          <a:srcRect/>
          <a:stretch>
            <a:fillRect/>
          </a:stretch>
        </p:blipFill>
        <p:spPr>
          <a:xfrm>
            <a:off x="8957418" y="1105273"/>
            <a:ext cx="2659380" cy="2006998"/>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800" advTm="14024">
        <p14:prism dir="d" isInverted="1"/>
      </p:transition>
    </mc:Choice>
    <mc:Fallback>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51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anim calcmode="lin" valueType="num">
                                      <p:cBhvr>
                                        <p:cTn id="1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smtClean="0">
                <a:solidFill>
                  <a:schemeClr val="accent2"/>
                </a:solidFill>
                <a:latin typeface="微软雅黑" panose="020B0503020204020204" pitchFamily="34" charset="-122"/>
                <a:ea typeface="微软雅黑" panose="020B0503020204020204" pitchFamily="34" charset="-122"/>
              </a:rPr>
              <a:t>師資</a:t>
            </a:r>
            <a:r>
              <a:rPr lang="zh-CN" altLang="en-US" sz="2800" dirty="0">
                <a:solidFill>
                  <a:schemeClr val="accent2"/>
                </a:solidFill>
                <a:latin typeface="微软雅黑" panose="020B0503020204020204" pitchFamily="34" charset="-122"/>
                <a:ea typeface="微软雅黑" panose="020B0503020204020204" pitchFamily="34" charset="-122"/>
              </a:rPr>
              <a:t>雄厚</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5" name="TextBox 14"/>
          <p:cNvSpPr txBox="1"/>
          <p:nvPr/>
        </p:nvSpPr>
        <p:spPr>
          <a:xfrm>
            <a:off x="3992871" y="2165350"/>
            <a:ext cx="792480" cy="337185"/>
          </a:xfrm>
          <a:prstGeom prst="rect">
            <a:avLst/>
          </a:prstGeom>
          <a:noFill/>
        </p:spPr>
        <p:txBody>
          <a:bodyPr wrap="none" rtlCol="0">
            <a:spAutoFit/>
          </a:bodyPr>
          <a:lstStyle/>
          <a:p>
            <a:r>
              <a:rPr lang="zh-CN" altLang="en-US" sz="1600" dirty="0">
                <a:solidFill>
                  <a:schemeClr val="accent2"/>
                </a:solidFill>
                <a:latin typeface="+mn-ea"/>
                <a:ea typeface="+mn-ea"/>
              </a:rPr>
              <a:t>個門店</a:t>
            </a:r>
            <a:endParaRPr lang="zh-CN" altLang="en-US" sz="1600" dirty="0">
              <a:solidFill>
                <a:schemeClr val="accent2"/>
              </a:solidFill>
              <a:latin typeface="+mn-ea"/>
              <a:ea typeface="+mn-ea"/>
            </a:endParaRPr>
          </a:p>
        </p:txBody>
      </p:sp>
      <p:sp>
        <p:nvSpPr>
          <p:cNvPr id="19" name="TextBox 18"/>
          <p:cNvSpPr txBox="1"/>
          <p:nvPr/>
        </p:nvSpPr>
        <p:spPr>
          <a:xfrm>
            <a:off x="3866133" y="3983517"/>
            <a:ext cx="1071880" cy="306705"/>
          </a:xfrm>
          <a:prstGeom prst="rect">
            <a:avLst/>
          </a:prstGeom>
          <a:noFill/>
        </p:spPr>
        <p:txBody>
          <a:bodyPr wrap="none" rtlCol="0">
            <a:spAutoFit/>
          </a:bodyPr>
          <a:lstStyle/>
          <a:p>
            <a:r>
              <a:rPr lang="zh-CN" altLang="en-US" sz="1400" dirty="0">
                <a:solidFill>
                  <a:schemeClr val="accent2"/>
                </a:solidFill>
                <a:latin typeface="+mn-ea"/>
                <a:ea typeface="+mn-ea"/>
              </a:rPr>
              <a:t>個服務中心</a:t>
            </a:r>
            <a:endParaRPr lang="zh-CN" altLang="en-US" sz="1400" dirty="0">
              <a:solidFill>
                <a:schemeClr val="accent2"/>
              </a:solidFill>
              <a:latin typeface="+mn-ea"/>
              <a:ea typeface="+mn-ea"/>
            </a:endParaRPr>
          </a:p>
        </p:txBody>
      </p:sp>
      <p:sp>
        <p:nvSpPr>
          <p:cNvPr id="20" name="TextBox 19"/>
          <p:cNvSpPr txBox="1"/>
          <p:nvPr/>
        </p:nvSpPr>
        <p:spPr>
          <a:xfrm>
            <a:off x="3992871" y="5939908"/>
            <a:ext cx="894080" cy="306705"/>
          </a:xfrm>
          <a:prstGeom prst="rect">
            <a:avLst/>
          </a:prstGeom>
          <a:noFill/>
        </p:spPr>
        <p:txBody>
          <a:bodyPr wrap="none" rtlCol="0">
            <a:spAutoFit/>
          </a:bodyPr>
          <a:lstStyle/>
          <a:p>
            <a:r>
              <a:rPr lang="zh-CN" altLang="en-US" sz="1400">
                <a:solidFill>
                  <a:schemeClr val="accent2"/>
                </a:solidFill>
                <a:latin typeface="+mn-ea"/>
                <a:ea typeface="+mn-ea"/>
              </a:rPr>
              <a:t>個子公司</a:t>
            </a:r>
            <a:endParaRPr lang="zh-CN" altLang="en-US" sz="1400" dirty="0">
              <a:solidFill>
                <a:schemeClr val="accent2"/>
              </a:solidFill>
              <a:latin typeface="+mn-ea"/>
              <a:ea typeface="+mn-ea"/>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94339" y="797675"/>
            <a:ext cx="2376450" cy="2376450"/>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3295" y="797675"/>
            <a:ext cx="2376450" cy="2376450"/>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3295" y="3416212"/>
            <a:ext cx="2376450" cy="2376450"/>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8817" y="3416213"/>
            <a:ext cx="2376450" cy="2376450"/>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8817" y="798246"/>
            <a:ext cx="2376450" cy="2376450"/>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4338" y="3428814"/>
            <a:ext cx="2376450" cy="2376450"/>
          </a:xfrm>
          <a:prstGeom prst="rect">
            <a:avLst/>
          </a:prstGeom>
        </p:spPr>
      </p:pic>
      <p:sp>
        <p:nvSpPr>
          <p:cNvPr id="18" name="矩形 17"/>
          <p:cNvSpPr/>
          <p:nvPr/>
        </p:nvSpPr>
        <p:spPr>
          <a:xfrm>
            <a:off x="1848589" y="5849183"/>
            <a:ext cx="8210231" cy="768350"/>
          </a:xfrm>
          <a:prstGeom prst="rect">
            <a:avLst/>
          </a:prstGeom>
        </p:spPr>
        <p:txBody>
          <a:bodyPr wrap="square">
            <a:spAutoFit/>
          </a:bodyPr>
          <a:lstStyle/>
          <a:p>
            <a:pPr algn="just">
              <a:spcBef>
                <a:spcPts val="1300"/>
              </a:spcBef>
              <a:spcAft>
                <a:spcPts val="1300"/>
              </a:spcAft>
            </a:pPr>
            <a:r>
              <a:rPr lang="zh-CN" altLang="zh-CN" sz="1400" kern="100" dirty="0" smtClean="0">
                <a:solidFill>
                  <a:srgbClr val="000000"/>
                </a:solidFill>
                <a:latin typeface="+mn-ea"/>
                <a:ea typeface="+mn-ea"/>
                <a:cs typeface="黑体" panose="02010609060101010101" charset="-122"/>
              </a:rPr>
              <a:t>培訓</a:t>
            </a:r>
            <a:r>
              <a:rPr lang="zh-CN" altLang="zh-CN" sz="1400" kern="100" dirty="0">
                <a:solidFill>
                  <a:srgbClr val="000000"/>
                </a:solidFill>
                <a:latin typeface="+mn-ea"/>
                <a:ea typeface="+mn-ea"/>
                <a:cs typeface="黑体" panose="02010609060101010101" charset="-122"/>
              </a:rPr>
              <a:t>教官均來自退役特種兵和維和部隊</a:t>
            </a:r>
            <a:r>
              <a:rPr lang="zh-CN" altLang="zh-CN" sz="1400" kern="100" dirty="0" smtClean="0">
                <a:solidFill>
                  <a:srgbClr val="000000"/>
                </a:solidFill>
                <a:latin typeface="+mn-ea"/>
                <a:ea typeface="+mn-ea"/>
                <a:cs typeface="黑体" panose="02010609060101010101" charset="-122"/>
              </a:rPr>
              <a:t>，接受</a:t>
            </a:r>
            <a:r>
              <a:rPr lang="zh-CN" altLang="zh-CN" sz="1400" kern="100" dirty="0">
                <a:solidFill>
                  <a:srgbClr val="000000"/>
                </a:solidFill>
                <a:latin typeface="+mn-ea"/>
                <a:ea typeface="+mn-ea"/>
                <a:cs typeface="黑体" panose="02010609060101010101" charset="-122"/>
              </a:rPr>
              <a:t>了英國、法國、以色列等國內外頂級安保專家團隊講授的高級安保培訓課程培訓，通過</a:t>
            </a:r>
            <a:r>
              <a:rPr lang="en-US" altLang="zh-CN" sz="1400" kern="100" dirty="0">
                <a:solidFill>
                  <a:srgbClr val="000000"/>
                </a:solidFill>
                <a:latin typeface="+mn-ea"/>
                <a:ea typeface="+mn-ea"/>
                <a:cs typeface="黑体" panose="02010609060101010101" charset="-122"/>
              </a:rPr>
              <a:t>30</a:t>
            </a:r>
            <a:r>
              <a:rPr lang="zh-CN" altLang="zh-CN" sz="1400" kern="100" dirty="0">
                <a:solidFill>
                  <a:srgbClr val="000000"/>
                </a:solidFill>
                <a:latin typeface="+mn-ea"/>
                <a:ea typeface="+mn-ea"/>
                <a:cs typeface="黑体" panose="02010609060101010101" charset="-122"/>
              </a:rPr>
              <a:t>餘項淘汰率超過</a:t>
            </a:r>
            <a:r>
              <a:rPr lang="en-US" altLang="zh-CN" sz="1400" kern="100" dirty="0">
                <a:solidFill>
                  <a:srgbClr val="000000"/>
                </a:solidFill>
                <a:latin typeface="+mn-ea"/>
                <a:ea typeface="+mn-ea"/>
                <a:cs typeface="黑体" panose="02010609060101010101" charset="-122"/>
              </a:rPr>
              <a:t>30%</a:t>
            </a:r>
            <a:r>
              <a:rPr lang="zh-CN" altLang="zh-CN" sz="1400" kern="100" dirty="0">
                <a:solidFill>
                  <a:srgbClr val="000000"/>
                </a:solidFill>
                <a:latin typeface="+mn-ea"/>
                <a:ea typeface="+mn-ea"/>
                <a:cs typeface="黑体" panose="02010609060101010101" charset="-122"/>
              </a:rPr>
              <a:t>的嚴格素質考核，持有國際、國內專業機構頒發的相關專業資質證書</a:t>
            </a:r>
            <a:r>
              <a:rPr lang="zh-CN" altLang="zh-CN" sz="1600" kern="100" dirty="0">
                <a:solidFill>
                  <a:srgbClr val="000000"/>
                </a:solidFill>
                <a:latin typeface="+mn-ea"/>
                <a:ea typeface="+mn-ea"/>
                <a:cs typeface="黑体" panose="02010609060101010101" charset="-122"/>
              </a:rPr>
              <a:t>。</a:t>
            </a:r>
            <a:endParaRPr lang="zh-CN" altLang="zh-CN" sz="2000" b="1" kern="100" dirty="0">
              <a:latin typeface="+mn-ea"/>
              <a:ea typeface="+mn-ea"/>
              <a:cs typeface="Times New Roman" panose="02020603050405020304" pitchFamily="18" charset="0"/>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800" advTm="11658">
        <p14:prism isInverted="1"/>
      </p:transition>
    </mc:Choice>
    <mc:Fallback>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519"/>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019"/>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par>
                          <p:cTn id="20" fill="hold">
                            <p:stCondLst>
                              <p:cond delay="1519"/>
                            </p:stCondLst>
                            <p:childTnLst>
                              <p:par>
                                <p:cTn id="21" presetID="22" presetClass="entr" presetSubtype="1"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5"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197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800" dirty="0" smtClean="0">
                <a:solidFill>
                  <a:schemeClr val="accent2"/>
                </a:solidFill>
                <a:latin typeface="微软雅黑" panose="020B0503020204020204" pitchFamily="34" charset="-122"/>
                <a:ea typeface="微软雅黑" panose="020B0503020204020204" pitchFamily="34" charset="-122"/>
              </a:rPr>
              <a:t>部分</a:t>
            </a:r>
            <a:r>
              <a:rPr lang="zh-CN" altLang="en-US" sz="2800" dirty="0">
                <a:solidFill>
                  <a:schemeClr val="accent2"/>
                </a:solidFill>
                <a:latin typeface="微软雅黑" panose="020B0503020204020204" pitchFamily="34" charset="-122"/>
                <a:ea typeface="微软雅黑" panose="020B0503020204020204" pitchFamily="34" charset="-122"/>
              </a:rPr>
              <a:t>合作單位</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39878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a:t>
            </a:r>
            <a:r>
              <a:rPr lang="en-US" altLang="zh-CN" dirty="0" smtClean="0">
                <a:solidFill>
                  <a:schemeClr val="accent2"/>
                </a:solidFill>
              </a:rPr>
              <a:t>2</a:t>
            </a:r>
            <a:endParaRPr lang="zh-CN" altLang="en-US" dirty="0">
              <a:solidFill>
                <a:schemeClr val="accent2"/>
              </a:solidFill>
            </a:endParaRPr>
          </a:p>
        </p:txBody>
      </p:sp>
      <p:sp>
        <p:nvSpPr>
          <p:cNvPr id="15" name="TextBox 14"/>
          <p:cNvSpPr txBox="1"/>
          <p:nvPr/>
        </p:nvSpPr>
        <p:spPr>
          <a:xfrm>
            <a:off x="3992871" y="2165350"/>
            <a:ext cx="792480" cy="337185"/>
          </a:xfrm>
          <a:prstGeom prst="rect">
            <a:avLst/>
          </a:prstGeom>
          <a:noFill/>
        </p:spPr>
        <p:txBody>
          <a:bodyPr wrap="none" rtlCol="0">
            <a:spAutoFit/>
          </a:bodyPr>
          <a:lstStyle/>
          <a:p>
            <a:r>
              <a:rPr lang="zh-CN" altLang="en-US" sz="1600" dirty="0">
                <a:solidFill>
                  <a:schemeClr val="accent2"/>
                </a:solidFill>
                <a:latin typeface="+mn-ea"/>
                <a:ea typeface="+mn-ea"/>
              </a:rPr>
              <a:t>個門店</a:t>
            </a:r>
            <a:endParaRPr lang="zh-CN" altLang="en-US" sz="1600" dirty="0">
              <a:solidFill>
                <a:schemeClr val="accent2"/>
              </a:solidFill>
              <a:latin typeface="+mn-ea"/>
              <a:ea typeface="+mn-ea"/>
            </a:endParaRPr>
          </a:p>
        </p:txBody>
      </p:sp>
      <p:sp>
        <p:nvSpPr>
          <p:cNvPr id="20" name="TextBox 19"/>
          <p:cNvSpPr txBox="1"/>
          <p:nvPr/>
        </p:nvSpPr>
        <p:spPr>
          <a:xfrm>
            <a:off x="3992871" y="5939908"/>
            <a:ext cx="894080" cy="306705"/>
          </a:xfrm>
          <a:prstGeom prst="rect">
            <a:avLst/>
          </a:prstGeom>
          <a:noFill/>
        </p:spPr>
        <p:txBody>
          <a:bodyPr wrap="none" rtlCol="0">
            <a:spAutoFit/>
          </a:bodyPr>
          <a:lstStyle/>
          <a:p>
            <a:r>
              <a:rPr lang="zh-CN" altLang="en-US" sz="1400">
                <a:solidFill>
                  <a:schemeClr val="accent2"/>
                </a:solidFill>
                <a:latin typeface="+mn-ea"/>
                <a:ea typeface="+mn-ea"/>
              </a:rPr>
              <a:t>個子公司</a:t>
            </a:r>
            <a:endParaRPr lang="zh-CN" altLang="en-US" sz="1400" dirty="0">
              <a:solidFill>
                <a:schemeClr val="accent2"/>
              </a:solidFill>
              <a:latin typeface="+mn-ea"/>
              <a:ea typeface="+mn-ea"/>
            </a:endParaRPr>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02898" y="900330"/>
            <a:ext cx="4826248" cy="1181161"/>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9544" y="899691"/>
            <a:ext cx="3338837" cy="1318522"/>
          </a:xfrm>
          <a:prstGeom prst="rect">
            <a:avLst/>
          </a:prstGeom>
        </p:spPr>
      </p:pic>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787" y="891609"/>
            <a:ext cx="1685026" cy="1343542"/>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8213" y="2489616"/>
            <a:ext cx="1900933" cy="1520746"/>
          </a:xfrm>
          <a:prstGeom prst="rect">
            <a:avLst/>
          </a:prstGeom>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096" y="2576696"/>
            <a:ext cx="2246926" cy="1493659"/>
          </a:xfrm>
          <a:prstGeom prst="rect">
            <a:avLst/>
          </a:prstGeom>
        </p:spPr>
      </p:pic>
      <p:pic>
        <p:nvPicPr>
          <p:cNvPr id="38" name="图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72181" y="4558766"/>
            <a:ext cx="1975703" cy="1319634"/>
          </a:xfrm>
          <a:prstGeom prst="rect">
            <a:avLst/>
          </a:prstGeom>
        </p:spPr>
      </p:pic>
      <p:pic>
        <p:nvPicPr>
          <p:cNvPr id="40" name="图片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69634" y="4540581"/>
            <a:ext cx="1689064" cy="1266798"/>
          </a:xfrm>
          <a:prstGeom prst="rect">
            <a:avLst/>
          </a:prstGeom>
        </p:spPr>
      </p:pic>
      <p:pic>
        <p:nvPicPr>
          <p:cNvPr id="42" name="图片 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2052" y="4540581"/>
            <a:ext cx="3393523" cy="1323413"/>
          </a:xfrm>
          <a:prstGeom prst="rect">
            <a:avLst/>
          </a:prstGeom>
        </p:spPr>
      </p:pic>
      <p:pic>
        <p:nvPicPr>
          <p:cNvPr id="44" name="图片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40832" y="2585044"/>
            <a:ext cx="1946848" cy="1485311"/>
          </a:xfrm>
          <a:prstGeom prst="rect">
            <a:avLst/>
          </a:prstGeom>
        </p:spPr>
      </p:pic>
      <p:pic>
        <p:nvPicPr>
          <p:cNvPr id="46" name="图片 4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14490" y="4540581"/>
            <a:ext cx="2280235" cy="1266798"/>
          </a:xfrm>
          <a:prstGeom prst="rect">
            <a:avLst/>
          </a:prstGeom>
        </p:spPr>
      </p:pic>
      <p:pic>
        <p:nvPicPr>
          <p:cNvPr id="48" name="图片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70490" y="2503904"/>
            <a:ext cx="2545532" cy="1493659"/>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800" advTm="11658">
        <p14:prism isInverted="1"/>
      </p:transition>
    </mc:Choice>
    <mc:Fallback>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1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5" grpId="0"/>
      <p:bldP spid="20" grpId="0"/>
    </p:bldLst>
  </p:timing>
</p:sld>
</file>

<file path=ppt/tags/tag1.xml><?xml version="1.0" encoding="utf-8"?>
<p:tagLst xmlns:p="http://schemas.openxmlformats.org/presentationml/2006/main">
  <p:tag name="TIMING" val="|8.3"/>
</p:tagLst>
</file>

<file path=ppt/tags/tag2.xml><?xml version="1.0" encoding="utf-8"?>
<p:tagLst xmlns:p="http://schemas.openxmlformats.org/presentationml/2006/main">
  <p:tag name="TIMING" val="|8.3"/>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3209</Words>
  <Application>WPS 演示</Application>
  <PresentationFormat>自定义</PresentationFormat>
  <Paragraphs>312</Paragraphs>
  <Slides>25</Slides>
  <Notes>25</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微软雅黑</vt:lpstr>
      <vt:lpstr>仿宋_GB2312</vt:lpstr>
      <vt:lpstr>仿宋</vt:lpstr>
      <vt:lpstr>Calibri</vt:lpstr>
      <vt:lpstr>方正卡通简体</vt:lpstr>
      <vt:lpstr>方正兰亭黑_GBK</vt:lpstr>
      <vt:lpstr>黑体</vt:lpstr>
      <vt:lpstr>Arial Unicode MS</vt:lpstr>
      <vt:lpstr>Times New Roman</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HyperlinkBase>https://dxpu.taobao.com/</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Kevin</cp:lastModifiedBy>
  <cp:revision>53</cp:revision>
  <dcterms:created xsi:type="dcterms:W3CDTF">2013-01-25T01:44:00Z</dcterms:created>
  <dcterms:modified xsi:type="dcterms:W3CDTF">2021-11-09T07:35:07Z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4E2D077B49FF4DC7B0B8E9FCBC603DB2</vt:lpwstr>
  </property>
</Properties>
</file>