
<file path=[Content_Types].xml><?xml version="1.0" encoding="utf-8"?>
<Types xmlns="http://schemas.openxmlformats.org/package/2006/content-types">
  <Default Extension="jpeg" ContentType="image/jpeg"/>
  <Default Extension="JPG" ContentType="image/.jpg"/>
  <Default Extension="tiff" ContentType="image/tif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3"/>
    <p:sldId id="311" r:id="rId4"/>
    <p:sldId id="259" r:id="rId5"/>
    <p:sldId id="260" r:id="rId6"/>
    <p:sldId id="287" r:id="rId7"/>
    <p:sldId id="274" r:id="rId8"/>
    <p:sldId id="263" r:id="rId9"/>
    <p:sldId id="276" r:id="rId10"/>
    <p:sldId id="283" r:id="rId11"/>
    <p:sldId id="284" r:id="rId12"/>
    <p:sldId id="272" r:id="rId13"/>
    <p:sldId id="278" r:id="rId14"/>
    <p:sldId id="279" r:id="rId15"/>
    <p:sldId id="280" r:id="rId16"/>
    <p:sldId id="288" r:id="rId17"/>
    <p:sldId id="273" r:id="rId18"/>
    <p:sldId id="312" r:id="rId19"/>
    <p:sldId id="302" r:id="rId20"/>
    <p:sldId id="301" r:id="rId21"/>
    <p:sldId id="315" r:id="rId22"/>
    <p:sldId id="300" r:id="rId23"/>
    <p:sldId id="314" r:id="rId24"/>
    <p:sldId id="275" r:id="rId25"/>
    <p:sldId id="267" r:id="rId26"/>
    <p:sldId id="268" r:id="rId27"/>
    <p:sldId id="271" r:id="rId28"/>
    <p:sldId id="269" r:id="rId29"/>
    <p:sldId id="303" r:id="rId30"/>
    <p:sldId id="299" r:id="rId31"/>
    <p:sldId id="298" r:id="rId32"/>
    <p:sldId id="310"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4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488"/>
    <p:restoredTop sz="94486"/>
  </p:normalViewPr>
  <p:slideViewPr>
    <p:cSldViewPr snapToGrid="0" snapToObjects="1">
      <p:cViewPr varScale="1">
        <p:scale>
          <a:sx n="103" d="100"/>
          <a:sy n="103" d="100"/>
        </p:scale>
        <p:origin x="1096" y="184"/>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zh-CN" altLang="en-US"/>
              <a:t>单击此处编辑母版标题样式</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4FAB73BC-B049-4115-A692-8D63A059BFB8}" type="slidenum">
              <a:rPr lang="en-US" smtClean="0"/>
            </a:fld>
            <a:endParaRPr lang="en-US" dirty="0"/>
          </a:p>
        </p:txBody>
      </p:sp>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76880" y="12081"/>
            <a:ext cx="1285456" cy="162456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98624D31-43A5-475A-80CF-332C9F6DCF35}"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FAB73BC-B049-4115-A692-8D63A059BFB8}" type="slidenum">
              <a:rPr lang="en-US" smtClean="0"/>
            </a:fld>
            <a:endParaRPr lang="en-US" dirty="0"/>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zh-CN" altLang="en-US"/>
              <a:t>单击此处编辑母版标题样式</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20EBB0C4-6273-4C6E-B9BD-2EDC30F1CD52}"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FAB73BC-B049-4115-A692-8D63A059BFB8}" type="slidenum">
              <a:rPr lang="en-US" smtClean="0"/>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4FAB73BC-B049-4115-A692-8D63A059BFB8}" type="slidenum">
              <a:rPr lang="en-US" smtClean="0"/>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2589212" y="2548966"/>
            <a:ext cx="4342893" cy="3354060"/>
          </a:xfrm>
        </p:spPr>
        <p:txBody>
          <a:bodyPr>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smtClean="0"/>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FAB73BC-B049-4115-A692-8D63A059BFB8}" type="slidenum">
              <a:rPr lang="en-US" smtClean="0"/>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smtClean="0"/>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FAB73BC-B049-4115-A692-8D63A059BFB8}" type="slidenum">
              <a:rPr lang="en-US" smtClean="0"/>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94136C-8742-45B2-AF27-D93DF72833A9}" type="datetimeFigureOut">
              <a:rPr lang="en-US" smtClean="0"/>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FAB73BC-B049-4115-A692-8D63A059BFB8}" type="slidenum">
              <a:rPr lang="en-US" smtClean="0"/>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zh-CN" altLang="en-US"/>
              <a:t>单击此处编辑母版标题样式</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32ABBEA6-7C60-4B02-AE87-00D78D8422AF}"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FAB73BC-B049-4115-A692-8D63A059BFB8}" type="slidenum">
              <a:rPr lang="en-US" smtClean="0"/>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zh-CN" altLang="en-US"/>
              <a:t>单击此处编辑母版标题样式</a:t>
            </a:r>
            <a:endParaRPr lang="en-US" dirty="0"/>
          </a:p>
        </p:txBody>
      </p:sp>
      <p:sp>
        <p:nvSpPr>
          <p:cNvPr id="3" name="Picture Placeholder 2"/>
          <p:cNvSpPr>
            <a:spLocks noGrp="1" noChangeAspect="1"/>
          </p:cNvSpPr>
          <p:nvPr>
            <p:ph type="pic" idx="1" hasCustomPrompt="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a:t>将图片拖动到占位符，或单击添加图标</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C9CAD897-D46E-4AD2-BD9B-49DD3E640873}"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AB73BC-B049-4115-A692-8D63A059BFB8}" type="slidenum">
              <a:rPr lang="en-US" smtClean="0"/>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标题和题注">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zh-CN" altLang="en-US"/>
              <a:t>单击此处编辑母版标题样式</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98624D31-43A5-475A-80CF-332C9F6DCF35}"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FAB73BC-B049-4115-A692-8D63A059BFB8}" type="slidenum">
              <a:rPr lang="en-US" smtClean="0"/>
            </a:fld>
            <a:endParaRPr lang="en-US" dirty="0"/>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带标题的引述">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zh-CN" altLang="en-US"/>
              <a:t>单击此处编辑母版标题样式</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a:t>单击此处编辑母版文本样式</a:t>
            </a:r>
            <a:endParaRPr lang="zh-CN" altLang="en-US"/>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98624D31-43A5-475A-80CF-332C9F6DCF35}"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FAB73BC-B049-4115-A692-8D63A059BFB8}" type="slidenum">
              <a:rPr lang="en-US" smtClean="0"/>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panose="020B0604020202020204"/>
              </a:rPr>
              <a:t>“</a:t>
            </a:r>
            <a:endParaRPr lang="en-US" sz="8000" baseline="0" dirty="0">
              <a:ln w="3175" cmpd="sng">
                <a:noFill/>
              </a:ln>
              <a:solidFill>
                <a:schemeClr val="accent1"/>
              </a:solidFill>
              <a:effectLst/>
              <a:latin typeface="Arial" panose="020B0604020202020204"/>
            </a:endParaRP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panose="020B0604020202020204"/>
              </a:rPr>
              <a:t>”</a:t>
            </a:r>
            <a:endParaRPr lang="en-US" sz="8000" baseline="0" dirty="0">
              <a:ln w="3175" cmpd="sng">
                <a:noFill/>
              </a:ln>
              <a:solidFill>
                <a:schemeClr val="accent1"/>
              </a:solidFill>
              <a:effectLst/>
              <a:latin typeface="Arial" panose="020B0604020202020204"/>
            </a:endParaRPr>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zh-CN" altLang="en-US"/>
              <a:t>单击此处编辑母版标题样式</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98624D31-43A5-475A-80CF-332C9F6DCF35}"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AB73BC-B049-4115-A692-8D63A059BFB8}" type="slidenum">
              <a:rPr lang="en-US" smtClean="0"/>
            </a:fld>
            <a:endParaRPr lang="en-US" dirty="0"/>
          </a:p>
        </p:txBody>
      </p:sp>
    </p:spTree>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名片引述">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zh-CN" altLang="en-US"/>
              <a:t>单击此处编辑母版标题样式</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a:t>单击此处编辑母版文本样式</a:t>
            </a:r>
            <a:endParaRPr lang="zh-CN" altLang="en-US"/>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98624D31-43A5-475A-80CF-332C9F6DCF35}"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AB73BC-B049-4115-A692-8D63A059BFB8}" type="slidenum">
              <a:rPr lang="en-US" smtClean="0"/>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panose="020B0604020202020204"/>
              </a:rPr>
              <a:t>“</a:t>
            </a:r>
            <a:endParaRPr lang="en-US" sz="8000" baseline="0" dirty="0">
              <a:ln w="3175" cmpd="sng">
                <a:noFill/>
              </a:ln>
              <a:solidFill>
                <a:schemeClr val="accent1"/>
              </a:solidFill>
              <a:effectLst/>
              <a:latin typeface="Arial" panose="020B0604020202020204"/>
            </a:endParaRP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panose="020B0604020202020204"/>
              </a:rPr>
              <a:t>”</a:t>
            </a:r>
            <a:endParaRPr lang="en-US" sz="8000" baseline="0" dirty="0">
              <a:ln w="3175" cmpd="sng">
                <a:noFill/>
              </a:ln>
              <a:solidFill>
                <a:schemeClr val="accent1"/>
              </a:solidFill>
              <a:effectLst/>
              <a:latin typeface="Arial" panose="020B0604020202020204"/>
            </a:endParaRPr>
          </a:p>
        </p:txBody>
      </p:sp>
    </p:spTree>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真或假">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zh-CN" altLang="en-US"/>
              <a:t>单击此处编辑母版标题样式</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a:t>单击此处编辑母版文本样式</a:t>
            </a:r>
            <a:endParaRPr lang="zh-CN" altLang="en-US"/>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98624D31-43A5-475A-80CF-332C9F6DCF35}"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AB73BC-B049-4115-A692-8D63A059BFB8}" type="slidenum">
              <a:rPr lang="en-US" smtClean="0"/>
            </a:fld>
            <a:endParaRPr lang="en-US" dirty="0"/>
          </a:p>
        </p:txBody>
      </p:sp>
    </p:spTree>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ncho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FAB73BC-B049-4115-A692-8D63A059BFB8}" type="slidenum">
              <a:rPr lang="en-US" smtClean="0"/>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FAB73BC-B049-4115-A692-8D63A059BFB8}" type="slidenum">
              <a:rPr lang="en-US" smtClean="0"/>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28FC5F6-F338-4AE4-BB23-26385BCFC423}"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28FC5F6-F338-4AE4-BB23-26385BCFC423}"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28FC5F6-F338-4AE4-BB23-26385BCFC423}"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28FC5F6-F338-4AE4-BB23-26385BCFC423}"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28FC5F6-F338-4AE4-BB23-26385BCFC423}"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8_标题和内容">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28FC5F6-F338-4AE4-BB23-26385BCFC423}"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9_标题和内容">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28FC5F6-F338-4AE4-BB23-26385BCFC423}"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fld>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1_标题和内容">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28FC5F6-F338-4AE4-BB23-26385BCFC423}"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fld>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2_标题和内容">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28FC5F6-F338-4AE4-BB23-26385BCFC423}"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fld>
            <a:endParaRPr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3_标题和内容">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28FC5F6-F338-4AE4-BB23-26385BCFC423}"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fld>
            <a:endParaRPr 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4_标题和内容">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28FC5F6-F338-4AE4-BB23-26385BCFC423}"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fld>
            <a:endParaRPr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5_标题和内容">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28FC5F6-F338-4AE4-BB23-26385BCFC423}"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fld>
            <a:endParaRPr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6_标题和内容">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28FC5F6-F338-4AE4-BB23-26385BCFC423}"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fld>
            <a:endParaRPr 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7_标题和内容">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28FC5F6-F338-4AE4-BB23-26385BCFC423}"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fld>
            <a:endParaRPr 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8_标题和内容">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28FC5F6-F338-4AE4-BB23-26385BCFC423}"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fld>
            <a:endParaRPr 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9_标题和内容">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28FC5F6-F338-4AE4-BB23-26385BCFC423}"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fld>
            <a:endParaRPr 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0_标题和内容">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28FC5F6-F338-4AE4-BB23-26385BCFC423}"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fld>
            <a:endParaRPr 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1_标题和内容">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28FC5F6-F338-4AE4-BB23-26385BCFC423}"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fld>
            <a:endParaRPr lang="en-US"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2_标题和内容">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28FC5F6-F338-4AE4-BB23-26385BCFC423}"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fld>
            <a:endParaRPr lang="en-U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3_标题和内容">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28FC5F6-F338-4AE4-BB23-26385BCFC423}"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fld>
            <a:endParaRPr lang="en-US"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4_标题和内容">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28FC5F6-F338-4AE4-BB23-26385BCFC423}"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fld>
            <a:endParaRPr lang="en-US"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5_标题和内容">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28FC5F6-F338-4AE4-BB23-26385BCFC423}"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0" Type="http://schemas.openxmlformats.org/officeDocument/2006/relationships/theme" Target="../theme/theme1.xml"/><Relationship Id="rId4" Type="http://schemas.openxmlformats.org/officeDocument/2006/relationships/slideLayout" Target="../slideLayouts/slideLayout4.xml"/><Relationship Id="rId39" Type="http://schemas.openxmlformats.org/officeDocument/2006/relationships/image" Target="../media/image1.jpeg"/><Relationship Id="rId38" Type="http://schemas.openxmlformats.org/officeDocument/2006/relationships/slideLayout" Target="../slideLayouts/slideLayout38.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98624D31-43A5-475A-80CF-332C9F6DCF35}" type="datetimeFigureOut">
              <a:rPr lang="en-US" smtClean="0"/>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4FAB73BC-B049-4115-A692-8D63A059BFB8}" type="slidenum">
              <a:rPr lang="en-US" smtClean="0"/>
            </a:fld>
            <a:endParaRPr lang="en-US" dirty="0"/>
          </a:p>
        </p:txBody>
      </p:sp>
      <p:pic>
        <p:nvPicPr>
          <p:cNvPr id="36" name="图片 35"/>
          <p:cNvPicPr>
            <a:picLocks noChangeAspect="1"/>
          </p:cNvPicPr>
          <p:nvPr userDrawn="1"/>
        </p:nvPicPr>
        <p:blipFill>
          <a:blip r:embed="rId39">
            <a:extLst>
              <a:ext uri="{28A0092B-C50C-407E-A947-70E740481C1C}">
                <a14:useLocalDpi xmlns:a14="http://schemas.microsoft.com/office/drawing/2010/main" val="0"/>
              </a:ext>
            </a:extLst>
          </a:blip>
          <a:stretch>
            <a:fillRect/>
          </a:stretch>
        </p:blipFill>
        <p:spPr>
          <a:xfrm>
            <a:off x="11155680" y="1"/>
            <a:ext cx="1036321" cy="1309706"/>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Lst>
  <p:hf sldNum="0"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panose="05040102010807070707"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panose="05040102010807070707"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panose="05040102010807070707"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image" Target="../media/image4.png"/><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5.xml"/><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6.xml"/><Relationship Id="rId1" Type="http://schemas.openxmlformats.org/officeDocument/2006/relationships/image" Target="../media/image1.tiff"/></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27.xml"/><Relationship Id="rId3" Type="http://schemas.openxmlformats.org/officeDocument/2006/relationships/image" Target="../media/image4.tiff"/><Relationship Id="rId2" Type="http://schemas.openxmlformats.org/officeDocument/2006/relationships/image" Target="../media/image3.tiff"/><Relationship Id="rId1" Type="http://schemas.openxmlformats.org/officeDocument/2006/relationships/image" Target="../media/image2.tiff"/></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image" Target="../media/image6.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30.xml"/><Relationship Id="rId1" Type="http://schemas.openxmlformats.org/officeDocument/2006/relationships/image" Target="../media/image5.tiff"/></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1.xml"/><Relationship Id="rId2" Type="http://schemas.openxmlformats.org/officeDocument/2006/relationships/image" Target="../media/image8.jpeg"/><Relationship Id="rId1" Type="http://schemas.openxmlformats.org/officeDocument/2006/relationships/image" Target="../media/image7.jpe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32.xml"/><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slides/_rels/slide17.xml.rels><?xml version="1.0" encoding="UTF-8" standalone="yes"?>
<Relationships xmlns="http://schemas.openxmlformats.org/package/2006/relationships"><Relationship Id="rId7" Type="http://schemas.openxmlformats.org/officeDocument/2006/relationships/slideLayout" Target="../slideLayouts/slideLayout31.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image" Target="../media/image20.jpeg"/><Relationship Id="rId1" Type="http://schemas.openxmlformats.org/officeDocument/2006/relationships/image" Target="../media/image19.jpeg"/></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32.xml"/><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image" Target="../media/image21.jpeg"/></Relationships>
</file>

<file path=ppt/slides/_rels/slide21.xml.rels><?xml version="1.0" encoding="UTF-8" standalone="yes"?>
<Relationships xmlns="http://schemas.openxmlformats.org/package/2006/relationships"><Relationship Id="rId5" Type="http://schemas.openxmlformats.org/officeDocument/2006/relationships/slideLayout" Target="../slideLayouts/slideLayout32.xml"/><Relationship Id="rId4" Type="http://schemas.openxmlformats.org/officeDocument/2006/relationships/image" Target="../media/image27.jpeg"/><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31.xml"/><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image" Target="../media/image28.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image" Target="../media/image31.jpe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image" Target="../media/image32.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2085121" y="943708"/>
            <a:ext cx="8915399" cy="2262781"/>
          </a:xfrm>
        </p:spPr>
        <p:txBody>
          <a:bodyPr anchor="ctr">
            <a:normAutofit fontScale="90000"/>
          </a:bodyPr>
          <a:lstStyle/>
          <a:p>
            <a:pPr algn="ctr">
              <a:lnSpc>
                <a:spcPct val="150000"/>
              </a:lnSpc>
            </a:pPr>
            <a:br>
              <a:rPr kumimoji="1" lang="zh-CN" altLang="en-US" sz="5400" b="1" dirty="0"/>
            </a:br>
            <a:br>
              <a:rPr kumimoji="1" lang="zh-CN" altLang="en-US" sz="5400" b="1" dirty="0"/>
            </a:br>
            <a:br>
              <a:rPr kumimoji="1" lang="zh-CN" altLang="en-US" sz="5400" b="1" dirty="0"/>
            </a:br>
            <a:r>
              <a:rPr kumimoji="1" lang="zh-CN" altLang="en-US" sz="4000" b="1" spc="-50" dirty="0">
                <a:latin typeface="微软雅黑" panose="020B0503020204020204" charset="-122"/>
                <a:ea typeface="微软雅黑" panose="020B0503020204020204" charset="-122"/>
                <a:cs typeface="微软雅黑" panose="020B0503020204020204" charset="-122"/>
              </a:rPr>
              <a:t>中國公共安全教育基金會</a:t>
            </a:r>
            <a:br>
              <a:rPr kumimoji="1" lang="zh-CN" altLang="en-US" sz="4000" b="1" spc="-50" dirty="0">
                <a:latin typeface="微软雅黑" panose="020B0503020204020204" charset="-122"/>
                <a:ea typeface="微软雅黑" panose="020B0503020204020204" charset="-122"/>
                <a:cs typeface="微软雅黑" panose="020B0503020204020204" charset="-122"/>
              </a:rPr>
            </a:br>
            <a:r>
              <a:rPr kumimoji="1" lang="en-US" altLang="zh-CN" sz="4000" b="1" spc="-50" dirty="0">
                <a:latin typeface="微软雅黑" panose="020B0503020204020204" charset="-122"/>
                <a:ea typeface="微软雅黑" panose="020B0503020204020204" charset="-122"/>
                <a:cs typeface="微软雅黑" panose="020B0503020204020204" charset="-122"/>
              </a:rPr>
              <a:t>China Public Security Education Foundation</a:t>
            </a:r>
            <a:br>
              <a:rPr kumimoji="1" lang="en-US" altLang="zh-CN" sz="4000" b="1" spc="-50" dirty="0">
                <a:latin typeface="微软雅黑" panose="020B0503020204020204" charset="-122"/>
                <a:ea typeface="微软雅黑" panose="020B0503020204020204" charset="-122"/>
                <a:cs typeface="微软雅黑" panose="020B0503020204020204" charset="-122"/>
              </a:rPr>
            </a:br>
            <a:endParaRPr kumimoji="1" lang="zh-CN" altLang="en-US" sz="4000" b="1" spc="-50"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785010" y="4801405"/>
            <a:ext cx="4406990" cy="2056595"/>
          </a:xfrm>
          <a:prstGeom prst="rect">
            <a:avLst/>
          </a:prstGeom>
        </p:spPr>
      </p:pic>
      <p:sp>
        <p:nvSpPr>
          <p:cNvPr id="2" name="标题 1"/>
          <p:cNvSpPr>
            <a:spLocks noGrp="1"/>
          </p:cNvSpPr>
          <p:nvPr>
            <p:ph type="title" idx="4294967295"/>
          </p:nvPr>
        </p:nvSpPr>
        <p:spPr>
          <a:xfrm>
            <a:off x="790004" y="0"/>
            <a:ext cx="10058400" cy="1449387"/>
          </a:xfrm>
        </p:spPr>
        <p:txBody>
          <a:bodyPr anchor="ctr">
            <a:normAutofit/>
          </a:bodyPr>
          <a:lstStyle/>
          <a:p>
            <a:pPr>
              <a:lnSpc>
                <a:spcPct val="85000"/>
              </a:lnSpc>
            </a:pPr>
            <a:r>
              <a:rPr kumimoji="1" lang="zh-CN" altLang="en-US" spc="-50" dirty="0">
                <a:latin typeface="微软雅黑" panose="020B0503020204020204" charset="-122"/>
                <a:ea typeface="微软雅黑" panose="020B0503020204020204" charset="-122"/>
                <a:cs typeface="微软雅黑" panose="020B0503020204020204" charset="-122"/>
              </a:rPr>
              <a:t>一、基金會業務工作簡介</a:t>
            </a:r>
            <a:endParaRPr kumimoji="1" lang="zh-CN" altLang="en-US" spc="-50" dirty="0">
              <a:latin typeface="微软雅黑" panose="020B0503020204020204" charset="-122"/>
              <a:ea typeface="微软雅黑" panose="020B0503020204020204" charset="-122"/>
              <a:cs typeface="微软雅黑" panose="020B0503020204020204" charset="-122"/>
            </a:endParaRPr>
          </a:p>
        </p:txBody>
      </p:sp>
      <p:sp>
        <p:nvSpPr>
          <p:cNvPr id="3" name="内容占位符 2"/>
          <p:cNvSpPr>
            <a:spLocks noGrp="1"/>
          </p:cNvSpPr>
          <p:nvPr>
            <p:ph idx="4294967295"/>
          </p:nvPr>
        </p:nvSpPr>
        <p:spPr>
          <a:xfrm>
            <a:off x="1579880" y="1149350"/>
            <a:ext cx="9027795" cy="4559300"/>
          </a:xfrm>
        </p:spPr>
        <p:txBody>
          <a:bodyPr>
            <a:noAutofit/>
          </a:bodyPr>
          <a:lstStyle/>
          <a:p>
            <a:pPr>
              <a:lnSpc>
                <a:spcPct val="150000"/>
              </a:lnSpc>
            </a:pPr>
            <a:r>
              <a:rPr lang="zh-CN" altLang="zh-CN" dirty="0">
                <a:latin typeface="微软雅黑" panose="020B0503020204020204" charset="-122"/>
                <a:ea typeface="微软雅黑" panose="020B0503020204020204" charset="-122"/>
              </a:rPr>
              <a:t>中國公共安全教育基金會，英文譯名“</a:t>
            </a:r>
            <a:r>
              <a:rPr lang="en-US" altLang="zh-CN" dirty="0">
                <a:latin typeface="微软雅黑" panose="020B0503020204020204" charset="-122"/>
                <a:ea typeface="微软雅黑" panose="020B0503020204020204" charset="-122"/>
              </a:rPr>
              <a:t>China Public Security Education Foundation</a:t>
            </a:r>
            <a:r>
              <a:rPr lang="zh-CN" altLang="zh-CN" dirty="0">
                <a:latin typeface="微软雅黑" panose="020B0503020204020204" charset="-122"/>
                <a:ea typeface="微软雅黑" panose="020B0503020204020204" charset="-122"/>
              </a:rPr>
              <a:t>”，於</a:t>
            </a:r>
            <a:r>
              <a:rPr lang="en-US" altLang="zh-CN" dirty="0">
                <a:latin typeface="微软雅黑" panose="020B0503020204020204" charset="-122"/>
                <a:ea typeface="微软雅黑" panose="020B0503020204020204" charset="-122"/>
              </a:rPr>
              <a:t>2015</a:t>
            </a:r>
            <a:r>
              <a:rPr lang="zh-CN" altLang="zh-CN" dirty="0">
                <a:latin typeface="微软雅黑" panose="020B0503020204020204" charset="-122"/>
                <a:ea typeface="微软雅黑" panose="020B0503020204020204" charset="-122"/>
              </a:rPr>
              <a:t>年</a:t>
            </a:r>
            <a:r>
              <a:rPr lang="en-US" altLang="zh-CN" dirty="0">
                <a:latin typeface="微软雅黑" panose="020B0503020204020204" charset="-122"/>
                <a:ea typeface="微软雅黑" panose="020B0503020204020204" charset="-122"/>
              </a:rPr>
              <a:t>4</a:t>
            </a:r>
            <a:r>
              <a:rPr lang="zh-CN" altLang="zh-CN" dirty="0">
                <a:latin typeface="微软雅黑" panose="020B0503020204020204" charset="-122"/>
                <a:ea typeface="微软雅黑" panose="020B0503020204020204" charset="-122"/>
              </a:rPr>
              <a:t>月</a:t>
            </a:r>
            <a:r>
              <a:rPr lang="en-US" altLang="zh-CN" dirty="0">
                <a:latin typeface="微软雅黑" panose="020B0503020204020204" charset="-122"/>
                <a:ea typeface="微软雅黑" panose="020B0503020204020204" charset="-122"/>
              </a:rPr>
              <a:t>23</a:t>
            </a:r>
            <a:r>
              <a:rPr lang="zh-CN" altLang="zh-CN" dirty="0">
                <a:latin typeface="微软雅黑" panose="020B0503020204020204" charset="-122"/>
                <a:ea typeface="微软雅黑" panose="020B0503020204020204" charset="-122"/>
              </a:rPr>
              <a:t>日在香港正式註冊成立，成為中國首個致力於公共安全教育的公益組織。</a:t>
            </a:r>
            <a:r>
              <a:rPr lang="en-US" altLang="zh-CN" dirty="0">
                <a:latin typeface="微软雅黑" panose="020B0503020204020204" charset="-122"/>
                <a:ea typeface="微软雅黑" panose="020B0503020204020204" charset="-122"/>
              </a:rPr>
              <a:t>2016</a:t>
            </a:r>
            <a:r>
              <a:rPr lang="zh-CN" altLang="zh-CN" dirty="0">
                <a:latin typeface="微软雅黑" panose="020B0503020204020204" charset="-122"/>
                <a:ea typeface="微软雅黑" panose="020B0503020204020204" charset="-122"/>
              </a:rPr>
              <a:t>年</a:t>
            </a:r>
            <a:r>
              <a:rPr lang="en-US" altLang="zh-CN" dirty="0">
                <a:latin typeface="微软雅黑" panose="020B0503020204020204" charset="-122"/>
                <a:ea typeface="微软雅黑" panose="020B0503020204020204" charset="-122"/>
              </a:rPr>
              <a:t>3</a:t>
            </a:r>
            <a:r>
              <a:rPr lang="zh-CN" altLang="zh-CN" dirty="0">
                <a:latin typeface="微软雅黑" panose="020B0503020204020204" charset="-122"/>
                <a:ea typeface="微软雅黑" panose="020B0503020204020204" charset="-122"/>
              </a:rPr>
              <a:t>月</a:t>
            </a:r>
            <a:r>
              <a:rPr lang="en-US" altLang="zh-CN" dirty="0">
                <a:latin typeface="微软雅黑" panose="020B0503020204020204" charset="-122"/>
                <a:ea typeface="微软雅黑" panose="020B0503020204020204" charset="-122"/>
              </a:rPr>
              <a:t>17</a:t>
            </a:r>
            <a:r>
              <a:rPr lang="zh-CN" altLang="zh-CN" dirty="0">
                <a:latin typeface="微软雅黑" panose="020B0503020204020204" charset="-122"/>
                <a:ea typeface="微软雅黑" panose="020B0503020204020204" charset="-122"/>
              </a:rPr>
              <a:t>日由香港稅務局核發“公共性質慈善機構”認證。</a:t>
            </a:r>
            <a:endParaRPr lang="en-US" altLang="zh-CN" dirty="0">
              <a:latin typeface="微软雅黑" panose="020B0503020204020204" charset="-122"/>
              <a:ea typeface="微软雅黑" panose="020B0503020204020204" charset="-122"/>
            </a:endParaRPr>
          </a:p>
          <a:p>
            <a:pPr>
              <a:lnSpc>
                <a:spcPct val="150000"/>
              </a:lnSpc>
            </a:pPr>
            <a:endParaRPr lang="zh-CN" altLang="zh-CN" dirty="0">
              <a:latin typeface="微软雅黑" panose="020B0503020204020204" charset="-122"/>
              <a:ea typeface="微软雅黑" panose="020B0503020204020204" charset="-122"/>
            </a:endParaRPr>
          </a:p>
          <a:p>
            <a:pPr>
              <a:lnSpc>
                <a:spcPct val="150000"/>
              </a:lnSpc>
            </a:pPr>
            <a:r>
              <a:rPr lang="zh-CN" altLang="zh-CN" dirty="0">
                <a:latin typeface="微软雅黑" panose="020B0503020204020204" charset="-122"/>
                <a:ea typeface="微软雅黑" panose="020B0503020204020204" charset="-122"/>
              </a:rPr>
              <a:t>中國公共安全教育基金會始終以“減少傷害”為使命，以“安全一生，教育先行”為理念，致力於國民公共安全素質的提高。通過專業有效的教育，使國民從小培養公共安全意識，掌握公共安全技能，從而最大可能的減少意外傷害。</a:t>
            </a:r>
            <a:endParaRPr lang="zh-CN" altLang="zh-CN" dirty="0">
              <a:latin typeface="微软雅黑" panose="020B0503020204020204" charset="-122"/>
              <a:ea typeface="微软雅黑" panose="020B050302020402020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789353" y="-17585"/>
            <a:ext cx="10331939" cy="1449387"/>
          </a:xfrm>
        </p:spPr>
        <p:txBody>
          <a:bodyPr anchor="ctr">
            <a:normAutofit/>
          </a:bodyPr>
          <a:lstStyle/>
          <a:p>
            <a:r>
              <a:rPr lang="zh-CN" altLang="en-US" dirty="0"/>
              <a:t>主要專案</a:t>
            </a:r>
            <a:endParaRPr lang="zh-CN" altLang="en-US" dirty="0"/>
          </a:p>
        </p:txBody>
      </p:sp>
      <p:sp>
        <p:nvSpPr>
          <p:cNvPr id="3" name="内容占位符 2"/>
          <p:cNvSpPr>
            <a:spLocks noGrp="1"/>
          </p:cNvSpPr>
          <p:nvPr>
            <p:ph idx="4294967295"/>
          </p:nvPr>
        </p:nvSpPr>
        <p:spPr>
          <a:xfrm>
            <a:off x="1536065" y="1431925"/>
            <a:ext cx="9585325" cy="5124450"/>
          </a:xfrm>
        </p:spPr>
        <p:txBody>
          <a:bodyPr>
            <a:normAutofit fontScale="70000"/>
          </a:bodyPr>
          <a:lstStyle/>
          <a:p>
            <a:pPr marL="0" indent="0">
              <a:buNone/>
            </a:pPr>
            <a:endParaRPr lang="en-US" altLang="zh-CN" b="1" dirty="0"/>
          </a:p>
          <a:p>
            <a:pPr marL="0" indent="0">
              <a:buNone/>
            </a:pPr>
            <a:r>
              <a:rPr lang="zh-CN" altLang="zh-CN" sz="2400" b="1" dirty="0">
                <a:latin typeface="微软雅黑" panose="020B0503020204020204" charset="-122"/>
                <a:ea typeface="微软雅黑" panose="020B0503020204020204" charset="-122"/>
              </a:rPr>
              <a:t>基於安全教育培訓：</a:t>
            </a:r>
            <a:endParaRPr lang="zh-CN" altLang="zh-CN" sz="2400" dirty="0">
              <a:latin typeface="微软雅黑" panose="020B0503020204020204" charset="-122"/>
              <a:ea typeface="微软雅黑" panose="020B0503020204020204" charset="-122"/>
            </a:endParaRPr>
          </a:p>
          <a:p>
            <a:r>
              <a:rPr lang="zh-CN" altLang="zh-CN" sz="2335" dirty="0">
                <a:latin typeface="微软雅黑" panose="020B0503020204020204" charset="-122"/>
                <a:ea typeface="微软雅黑" panose="020B0503020204020204" charset="-122"/>
              </a:rPr>
              <a:t>在香港大中小學、幼稚園開展公共安全教育培訓；</a:t>
            </a:r>
            <a:endParaRPr lang="zh-CN" altLang="zh-CN" sz="2335" dirty="0">
              <a:latin typeface="微软雅黑" panose="020B0503020204020204" charset="-122"/>
              <a:ea typeface="微软雅黑" panose="020B0503020204020204" charset="-122"/>
            </a:endParaRPr>
          </a:p>
          <a:p>
            <a:r>
              <a:rPr lang="zh-CN" altLang="zh-CN" sz="2335" dirty="0">
                <a:latin typeface="微软雅黑" panose="020B0503020204020204" charset="-122"/>
                <a:ea typeface="微软雅黑" panose="020B0503020204020204" charset="-122"/>
              </a:rPr>
              <a:t>為駐港企業提供職業安全教育培訓及境外安全教育培訓；</a:t>
            </a:r>
            <a:endParaRPr lang="zh-CN" altLang="zh-CN" sz="2335" dirty="0">
              <a:latin typeface="微软雅黑" panose="020B0503020204020204" charset="-122"/>
              <a:ea typeface="微软雅黑" panose="020B0503020204020204" charset="-122"/>
            </a:endParaRPr>
          </a:p>
          <a:p>
            <a:r>
              <a:rPr lang="zh-CN" altLang="zh-CN" sz="2335" dirty="0">
                <a:latin typeface="微软雅黑" panose="020B0503020204020204" charset="-122"/>
                <a:ea typeface="微软雅黑" panose="020B0503020204020204" charset="-122"/>
              </a:rPr>
              <a:t>針對女性、老年人等易受傷害人群開展相應的安全教育培訓；</a:t>
            </a:r>
            <a:endParaRPr lang="zh-CN" altLang="zh-CN" sz="2335" dirty="0">
              <a:latin typeface="微软雅黑" panose="020B0503020204020204" charset="-122"/>
              <a:ea typeface="微软雅黑" panose="020B0503020204020204" charset="-122"/>
            </a:endParaRPr>
          </a:p>
          <a:p>
            <a:pPr marL="0" indent="0">
              <a:buNone/>
            </a:pPr>
            <a:endParaRPr lang="en-US" altLang="zh-CN" b="1" dirty="0">
              <a:latin typeface="微软雅黑" panose="020B0503020204020204" charset="-122"/>
              <a:ea typeface="微软雅黑" panose="020B0503020204020204" charset="-122"/>
            </a:endParaRPr>
          </a:p>
          <a:p>
            <a:pPr marL="0" indent="0">
              <a:buNone/>
            </a:pPr>
            <a:r>
              <a:rPr lang="zh-CN" altLang="zh-CN" sz="2400" b="1" dirty="0">
                <a:latin typeface="微软雅黑" panose="020B0503020204020204" charset="-122"/>
                <a:ea typeface="微软雅黑" panose="020B0503020204020204" charset="-122"/>
              </a:rPr>
              <a:t>基於資助：</a:t>
            </a:r>
            <a:endParaRPr lang="zh-CN" altLang="zh-CN" sz="2400" dirty="0">
              <a:latin typeface="微软雅黑" panose="020B0503020204020204" charset="-122"/>
              <a:ea typeface="微软雅黑" panose="020B0503020204020204" charset="-122"/>
            </a:endParaRPr>
          </a:p>
          <a:p>
            <a:r>
              <a:rPr lang="zh-CN" altLang="zh-CN" sz="2335" dirty="0">
                <a:latin typeface="微软雅黑" panose="020B0503020204020204" charset="-122"/>
                <a:ea typeface="微软雅黑" panose="020B0503020204020204" charset="-122"/>
              </a:rPr>
              <a:t>對考入香港</a:t>
            </a:r>
            <a:r>
              <a:rPr lang="en-US" altLang="zh-CN" sz="2335" dirty="0">
                <a:latin typeface="微软雅黑" panose="020B0503020204020204" charset="-122"/>
                <a:ea typeface="微软雅黑" panose="020B0503020204020204" charset="-122"/>
              </a:rPr>
              <a:t>8</a:t>
            </a:r>
            <a:r>
              <a:rPr lang="zh-CN" altLang="en-US" sz="2335" dirty="0">
                <a:latin typeface="微软雅黑" panose="020B0503020204020204" charset="-122"/>
                <a:ea typeface="微软雅黑" panose="020B0503020204020204" charset="-122"/>
              </a:rPr>
              <a:t>大名校</a:t>
            </a:r>
            <a:r>
              <a:rPr lang="zh-CN" altLang="zh-CN" sz="2335" dirty="0">
                <a:latin typeface="微软雅黑" panose="020B0503020204020204" charset="-122"/>
                <a:ea typeface="微软雅黑" panose="020B0503020204020204" charset="-122"/>
              </a:rPr>
              <a:t>的貧困香港本地、内地學生進行獎學金資助。</a:t>
            </a:r>
            <a:endParaRPr lang="zh-CN" altLang="zh-CN" sz="2400" b="1" dirty="0">
              <a:latin typeface="微软雅黑" panose="020B0503020204020204" charset="-122"/>
              <a:ea typeface="微软雅黑" panose="020B0503020204020204" charset="-122"/>
            </a:endParaRPr>
          </a:p>
          <a:p>
            <a:pPr marL="0" indent="0">
              <a:buNone/>
            </a:pPr>
            <a:r>
              <a:rPr lang="zh-CN" altLang="zh-CN" sz="2400" b="1" dirty="0">
                <a:latin typeface="微软雅黑" panose="020B0503020204020204" charset="-122"/>
                <a:ea typeface="微软雅黑" panose="020B0503020204020204" charset="-122"/>
              </a:rPr>
              <a:t>兩岸三地青少年交流計劃：</a:t>
            </a:r>
            <a:endParaRPr lang="zh-CN" altLang="zh-CN" sz="2400" b="1" dirty="0">
              <a:latin typeface="微软雅黑" panose="020B0503020204020204" charset="-122"/>
              <a:ea typeface="微软雅黑" panose="020B0503020204020204" charset="-122"/>
            </a:endParaRPr>
          </a:p>
          <a:p>
            <a:pPr marL="342265">
              <a:lnSpc>
                <a:spcPct val="160000"/>
              </a:lnSpc>
            </a:pPr>
            <a:r>
              <a:rPr lang="zh-CN" altLang="zh-CN" sz="2400" dirty="0">
                <a:latin typeface="微软雅黑" panose="020B0503020204020204" charset="-122"/>
                <a:ea typeface="微软雅黑" panose="020B0503020204020204" charset="-122"/>
                <a:sym typeface="+mn-ea"/>
              </a:rPr>
              <a:t>促進內地、香港、澳門三地的青少年交流活動。</a:t>
            </a:r>
            <a:endParaRPr lang="en-US" altLang="zh-CN" sz="2400" dirty="0">
              <a:latin typeface="微软雅黑" panose="020B0503020204020204" charset="-122"/>
              <a:ea typeface="微软雅黑" panose="020B0503020204020204" charset="-122"/>
            </a:endParaRPr>
          </a:p>
          <a:p>
            <a:pPr marL="342265">
              <a:lnSpc>
                <a:spcPct val="160000"/>
              </a:lnSpc>
            </a:pPr>
            <a:r>
              <a:rPr lang="zh-CN" altLang="zh-CN" sz="2400" dirty="0">
                <a:latin typeface="微软雅黑" panose="020B0503020204020204" charset="-122"/>
                <a:ea typeface="微软雅黑" panose="020B0503020204020204" charset="-122"/>
                <a:sym typeface="+mn-ea"/>
              </a:rPr>
              <a:t>以校園安全教育為推手，公共安全體驗館為依託，促進內地、香港、澳門三地的青少年交流活動。</a:t>
            </a:r>
            <a:endParaRPr lang="zh-CN" altLang="zh-CN" sz="2400" b="1" dirty="0">
              <a:latin typeface="微软雅黑" panose="020B0503020204020204" charset="-122"/>
              <a:ea typeface="微软雅黑" panose="020B0503020204020204" charset="-122"/>
            </a:endParaRPr>
          </a:p>
          <a:p>
            <a:pPr marL="0" indent="0">
              <a:buNone/>
            </a:pPr>
            <a:endParaRPr lang="zh-CN" altLang="zh-CN" sz="2400" b="1" dirty="0">
              <a:latin typeface="微软雅黑" panose="020B0503020204020204" charset="-122"/>
              <a:ea typeface="微软雅黑" panose="020B0503020204020204" charset="-122"/>
            </a:endParaRPr>
          </a:p>
          <a:p>
            <a:pPr marL="0" indent="0">
              <a:buNone/>
            </a:pPr>
            <a:endParaRPr lang="zh-CN" altLang="zh-CN" sz="2400" b="1" dirty="0">
              <a:latin typeface="微软雅黑" panose="020B0503020204020204" charset="-122"/>
              <a:ea typeface="微软雅黑" panose="020B050302020402020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914400" y="0"/>
            <a:ext cx="10058400" cy="1449387"/>
          </a:xfrm>
        </p:spPr>
        <p:txBody>
          <a:bodyPr anchor="ctr">
            <a:normAutofit/>
          </a:bodyPr>
          <a:lstStyle/>
          <a:p>
            <a:pPr>
              <a:lnSpc>
                <a:spcPct val="85000"/>
              </a:lnSpc>
            </a:pPr>
            <a:r>
              <a:rPr kumimoji="1" lang="zh-CN" altLang="en-US" spc="-50" dirty="0">
                <a:latin typeface="微软雅黑" panose="020B0503020204020204" charset="-122"/>
                <a:ea typeface="微软雅黑" panose="020B0503020204020204" charset="-122"/>
                <a:cs typeface="微软雅黑" panose="020B0503020204020204" charset="-122"/>
              </a:rPr>
              <a:t>機構資質</a:t>
            </a:r>
            <a:endParaRPr kumimoji="1" lang="zh-CN" altLang="en-US" spc="-50" dirty="0">
              <a:latin typeface="微软雅黑" panose="020B0503020204020204" charset="-122"/>
              <a:ea typeface="微软雅黑" panose="020B0503020204020204" charset="-122"/>
              <a:cs typeface="微软雅黑" panose="020B0503020204020204" charset="-122"/>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602523" y="1169984"/>
            <a:ext cx="3915508" cy="5309551"/>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0431" y="1169984"/>
            <a:ext cx="3915507" cy="538575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400576" y="950232"/>
            <a:ext cx="1639019" cy="310551"/>
          </a:xfrm>
          <a:prstGeom prst="rect">
            <a:avLst/>
          </a:prstGeom>
          <a:solidFill>
            <a:srgbClr val="0070C0"/>
          </a:solidFill>
          <a:ln>
            <a:solidFill>
              <a:srgbClr val="0070C0"/>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effectLst>
                  <a:outerShdw blurRad="50800" dist="38100" dir="10800000" algn="r" rotWithShape="0">
                    <a:prstClr val="black"/>
                  </a:outerShdw>
                </a:effectLst>
              </a:rPr>
              <a:t>董事會</a:t>
            </a:r>
            <a:endParaRPr lang="zh-CN" altLang="en-US" dirty="0">
              <a:effectLst>
                <a:outerShdw blurRad="50800" dist="38100" dir="10800000" algn="r" rotWithShape="0">
                  <a:prstClr val="black"/>
                </a:outerShdw>
              </a:effectLst>
            </a:endParaRPr>
          </a:p>
        </p:txBody>
      </p:sp>
      <p:cxnSp>
        <p:nvCxnSpPr>
          <p:cNvPr id="6" name="直接连接符 5"/>
          <p:cNvCxnSpPr/>
          <p:nvPr/>
        </p:nvCxnSpPr>
        <p:spPr>
          <a:xfrm flipH="1">
            <a:off x="3916832" y="1096881"/>
            <a:ext cx="1483744" cy="0"/>
          </a:xfrm>
          <a:prstGeom prst="line">
            <a:avLst/>
          </a:prstGeom>
          <a:ln>
            <a:solidFill>
              <a:srgbClr val="0070C0"/>
            </a:solidFill>
          </a:ln>
        </p:spPr>
        <p:style>
          <a:lnRef idx="3">
            <a:schemeClr val="accent5"/>
          </a:lnRef>
          <a:fillRef idx="0">
            <a:schemeClr val="accent5"/>
          </a:fillRef>
          <a:effectRef idx="2">
            <a:schemeClr val="accent5"/>
          </a:effectRef>
          <a:fontRef idx="minor">
            <a:schemeClr val="tx1"/>
          </a:fontRef>
        </p:style>
      </p:cxnSp>
      <p:sp>
        <p:nvSpPr>
          <p:cNvPr id="7" name="矩形 6"/>
          <p:cNvSpPr/>
          <p:nvPr/>
        </p:nvSpPr>
        <p:spPr>
          <a:xfrm>
            <a:off x="2277813" y="941605"/>
            <a:ext cx="1639019" cy="310551"/>
          </a:xfrm>
          <a:prstGeom prst="rect">
            <a:avLst/>
          </a:prstGeom>
          <a:solidFill>
            <a:srgbClr val="0070C0"/>
          </a:solidFill>
          <a:ln>
            <a:solidFill>
              <a:srgbClr val="0070C0"/>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effectLst>
                  <a:outerShdw blurRad="50800" dist="38100" dir="10800000" algn="r" rotWithShape="0">
                    <a:prstClr val="black">
                      <a:alpha val="90000"/>
                    </a:prstClr>
                  </a:outerShdw>
                </a:effectLst>
              </a:rPr>
              <a:t>名譽機構</a:t>
            </a:r>
            <a:endParaRPr lang="zh-CN" altLang="en-US" dirty="0">
              <a:effectLst>
                <a:outerShdw blurRad="50800" dist="38100" dir="10800000" algn="r" rotWithShape="0">
                  <a:prstClr val="black">
                    <a:alpha val="90000"/>
                  </a:prstClr>
                </a:outerShdw>
              </a:effectLst>
            </a:endParaRPr>
          </a:p>
        </p:txBody>
      </p:sp>
      <p:sp>
        <p:nvSpPr>
          <p:cNvPr id="8" name="矩形 7"/>
          <p:cNvSpPr/>
          <p:nvPr/>
        </p:nvSpPr>
        <p:spPr>
          <a:xfrm>
            <a:off x="8523340" y="950231"/>
            <a:ext cx="1639019" cy="310551"/>
          </a:xfrm>
          <a:prstGeom prst="rect">
            <a:avLst/>
          </a:prstGeom>
          <a:solidFill>
            <a:srgbClr val="0070C0"/>
          </a:solidFill>
          <a:ln>
            <a:solidFill>
              <a:srgbClr val="0070C0"/>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effectLst>
                  <a:outerShdw blurRad="50800" dist="38100" dir="10800000" algn="r" rotWithShape="0">
                    <a:prstClr val="black"/>
                  </a:outerShdw>
                </a:effectLst>
              </a:rPr>
              <a:t>監事</a:t>
            </a:r>
            <a:endParaRPr lang="zh-CN" altLang="en-US" dirty="0">
              <a:effectLst>
                <a:outerShdw blurRad="50800" dist="38100" dir="10800000" algn="r" rotWithShape="0">
                  <a:prstClr val="black"/>
                </a:outerShdw>
              </a:effectLst>
            </a:endParaRPr>
          </a:p>
        </p:txBody>
      </p:sp>
      <p:cxnSp>
        <p:nvCxnSpPr>
          <p:cNvPr id="9" name="直接连接符 8"/>
          <p:cNvCxnSpPr/>
          <p:nvPr/>
        </p:nvCxnSpPr>
        <p:spPr>
          <a:xfrm flipH="1">
            <a:off x="7039595" y="1111257"/>
            <a:ext cx="1483744" cy="0"/>
          </a:xfrm>
          <a:prstGeom prst="line">
            <a:avLst/>
          </a:prstGeom>
          <a:ln>
            <a:solidFill>
              <a:srgbClr val="0070C0"/>
            </a:solidFill>
          </a:ln>
        </p:spPr>
        <p:style>
          <a:lnRef idx="3">
            <a:schemeClr val="accent5"/>
          </a:lnRef>
          <a:fillRef idx="0">
            <a:schemeClr val="accent5"/>
          </a:fillRef>
          <a:effectRef idx="2">
            <a:schemeClr val="accent5"/>
          </a:effectRef>
          <a:fontRef idx="minor">
            <a:schemeClr val="tx1"/>
          </a:fontRef>
        </p:style>
      </p:cxnSp>
      <p:cxnSp>
        <p:nvCxnSpPr>
          <p:cNvPr id="10" name="直接连接符 9"/>
          <p:cNvCxnSpPr/>
          <p:nvPr/>
        </p:nvCxnSpPr>
        <p:spPr>
          <a:xfrm>
            <a:off x="3080068" y="1260782"/>
            <a:ext cx="11503" cy="465828"/>
          </a:xfrm>
          <a:prstGeom prst="line">
            <a:avLst/>
          </a:prstGeom>
          <a:ln>
            <a:solidFill>
              <a:srgbClr val="0070C0"/>
            </a:solidFill>
          </a:ln>
        </p:spPr>
        <p:style>
          <a:lnRef idx="3">
            <a:schemeClr val="accent5"/>
          </a:lnRef>
          <a:fillRef idx="0">
            <a:schemeClr val="accent5"/>
          </a:fillRef>
          <a:effectRef idx="2">
            <a:schemeClr val="accent5"/>
          </a:effectRef>
          <a:fontRef idx="minor">
            <a:schemeClr val="tx1"/>
          </a:fontRef>
        </p:style>
      </p:cxnSp>
      <p:cxnSp>
        <p:nvCxnSpPr>
          <p:cNvPr id="12" name="直接连接符 11"/>
          <p:cNvCxnSpPr/>
          <p:nvPr/>
        </p:nvCxnSpPr>
        <p:spPr>
          <a:xfrm>
            <a:off x="6214335" y="1260782"/>
            <a:ext cx="0" cy="232914"/>
          </a:xfrm>
          <a:prstGeom prst="line">
            <a:avLst/>
          </a:prstGeom>
          <a:ln>
            <a:solidFill>
              <a:srgbClr val="0070C0"/>
            </a:solidFill>
          </a:ln>
        </p:spPr>
        <p:style>
          <a:lnRef idx="3">
            <a:schemeClr val="accent5"/>
          </a:lnRef>
          <a:fillRef idx="0">
            <a:schemeClr val="accent5"/>
          </a:fillRef>
          <a:effectRef idx="2">
            <a:schemeClr val="accent5"/>
          </a:effectRef>
          <a:fontRef idx="minor">
            <a:schemeClr val="tx1"/>
          </a:fontRef>
        </p:style>
      </p:cxnSp>
      <p:cxnSp>
        <p:nvCxnSpPr>
          <p:cNvPr id="14" name="直接连接符 13"/>
          <p:cNvCxnSpPr/>
          <p:nvPr/>
        </p:nvCxnSpPr>
        <p:spPr>
          <a:xfrm rot="10800000" flipV="1">
            <a:off x="2683137" y="1725362"/>
            <a:ext cx="713984" cy="10938"/>
          </a:xfrm>
          <a:prstGeom prst="line">
            <a:avLst/>
          </a:prstGeom>
          <a:ln>
            <a:solidFill>
              <a:srgbClr val="0070C0"/>
            </a:solidFill>
          </a:ln>
        </p:spPr>
        <p:style>
          <a:lnRef idx="3">
            <a:schemeClr val="accent5"/>
          </a:lnRef>
          <a:fillRef idx="0">
            <a:schemeClr val="accent5"/>
          </a:fillRef>
          <a:effectRef idx="2">
            <a:schemeClr val="accent5"/>
          </a:effectRef>
          <a:fontRef idx="minor">
            <a:schemeClr val="tx1"/>
          </a:fontRef>
        </p:style>
      </p:cxnSp>
      <p:cxnSp>
        <p:nvCxnSpPr>
          <p:cNvPr id="20" name="直接连接符 19"/>
          <p:cNvCxnSpPr/>
          <p:nvPr/>
        </p:nvCxnSpPr>
        <p:spPr>
          <a:xfrm>
            <a:off x="2677502" y="1739546"/>
            <a:ext cx="0" cy="474455"/>
          </a:xfrm>
          <a:prstGeom prst="line">
            <a:avLst/>
          </a:prstGeom>
          <a:ln>
            <a:solidFill>
              <a:srgbClr val="0070C0"/>
            </a:solidFill>
          </a:ln>
        </p:spPr>
        <p:style>
          <a:lnRef idx="3">
            <a:schemeClr val="accent5"/>
          </a:lnRef>
          <a:fillRef idx="0">
            <a:schemeClr val="accent5"/>
          </a:fillRef>
          <a:effectRef idx="2">
            <a:schemeClr val="accent5"/>
          </a:effectRef>
          <a:fontRef idx="minor">
            <a:schemeClr val="tx1"/>
          </a:fontRef>
        </p:style>
      </p:cxnSp>
      <p:cxnSp>
        <p:nvCxnSpPr>
          <p:cNvPr id="21" name="直接连接符 20"/>
          <p:cNvCxnSpPr/>
          <p:nvPr/>
        </p:nvCxnSpPr>
        <p:spPr>
          <a:xfrm>
            <a:off x="3393494" y="1735234"/>
            <a:ext cx="0" cy="474455"/>
          </a:xfrm>
          <a:prstGeom prst="line">
            <a:avLst/>
          </a:prstGeom>
          <a:ln>
            <a:solidFill>
              <a:srgbClr val="0070C0"/>
            </a:solidFill>
          </a:ln>
        </p:spPr>
        <p:style>
          <a:lnRef idx="3">
            <a:schemeClr val="accent5"/>
          </a:lnRef>
          <a:fillRef idx="0">
            <a:schemeClr val="accent5"/>
          </a:fillRef>
          <a:effectRef idx="2">
            <a:schemeClr val="accent5"/>
          </a:effectRef>
          <a:fontRef idx="minor">
            <a:schemeClr val="tx1"/>
          </a:fontRef>
        </p:style>
      </p:cxnSp>
      <p:sp>
        <p:nvSpPr>
          <p:cNvPr id="23" name="矩形 22"/>
          <p:cNvSpPr/>
          <p:nvPr/>
        </p:nvSpPr>
        <p:spPr>
          <a:xfrm>
            <a:off x="2451643" y="2226116"/>
            <a:ext cx="370935" cy="1190444"/>
          </a:xfrm>
          <a:prstGeom prst="rect">
            <a:avLst/>
          </a:prstGeom>
          <a:solidFill>
            <a:srgbClr val="0070C0"/>
          </a:solidFill>
          <a:ln>
            <a:solidFill>
              <a:srgbClr val="0070C0"/>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effectLst>
                  <a:outerShdw blurRad="50800" dist="38100" dir="10800000" algn="r" rotWithShape="0">
                    <a:prstClr val="black"/>
                  </a:outerShdw>
                </a:effectLst>
              </a:rPr>
              <a:t>名譽主席</a:t>
            </a:r>
            <a:endParaRPr lang="zh-CN" altLang="en-US" sz="1400" dirty="0">
              <a:effectLst>
                <a:outerShdw blurRad="50800" dist="38100" dir="10800000" algn="r" rotWithShape="0">
                  <a:prstClr val="black"/>
                </a:outerShdw>
              </a:effectLst>
            </a:endParaRPr>
          </a:p>
        </p:txBody>
      </p:sp>
      <p:sp>
        <p:nvSpPr>
          <p:cNvPr id="25" name="矩形 24"/>
          <p:cNvSpPr/>
          <p:nvPr/>
        </p:nvSpPr>
        <p:spPr>
          <a:xfrm>
            <a:off x="3208026" y="2218312"/>
            <a:ext cx="370935" cy="1190444"/>
          </a:xfrm>
          <a:prstGeom prst="rect">
            <a:avLst/>
          </a:prstGeom>
          <a:solidFill>
            <a:srgbClr val="0070C0"/>
          </a:solidFill>
          <a:ln>
            <a:solidFill>
              <a:srgbClr val="0070C0"/>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effectLst>
                  <a:outerShdw blurRad="50800" dist="38100" dir="10800000" algn="r" rotWithShape="0">
                    <a:prstClr val="black"/>
                  </a:outerShdw>
                </a:effectLst>
              </a:rPr>
              <a:t>顧問委員會</a:t>
            </a:r>
            <a:endParaRPr lang="zh-CN" altLang="en-US" sz="1400" dirty="0">
              <a:effectLst>
                <a:outerShdw blurRad="50800" dist="38100" dir="10800000" algn="r" rotWithShape="0">
                  <a:prstClr val="black"/>
                </a:outerShdw>
              </a:effectLst>
            </a:endParaRPr>
          </a:p>
        </p:txBody>
      </p:sp>
      <p:sp>
        <p:nvSpPr>
          <p:cNvPr id="30" name="矩形 29"/>
          <p:cNvSpPr/>
          <p:nvPr/>
        </p:nvSpPr>
        <p:spPr>
          <a:xfrm>
            <a:off x="5669007" y="1477878"/>
            <a:ext cx="1112807" cy="362310"/>
          </a:xfrm>
          <a:prstGeom prst="rect">
            <a:avLst/>
          </a:prstGeom>
          <a:solidFill>
            <a:srgbClr val="0070C0"/>
          </a:solidFill>
          <a:ln>
            <a:solidFill>
              <a:srgbClr val="0070C0"/>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effectLst>
                  <a:outerShdw blurRad="50800" dist="38100" dir="10800000" algn="r" rotWithShape="0">
                    <a:prstClr val="black"/>
                  </a:outerShdw>
                </a:effectLst>
              </a:rPr>
              <a:t>主席</a:t>
            </a:r>
            <a:endParaRPr lang="zh-CN" altLang="en-US" sz="1400" dirty="0">
              <a:effectLst>
                <a:outerShdw blurRad="50800" dist="38100" dir="10800000" algn="r" rotWithShape="0">
                  <a:prstClr val="black"/>
                </a:outerShdw>
              </a:effectLst>
            </a:endParaRPr>
          </a:p>
        </p:txBody>
      </p:sp>
      <p:cxnSp>
        <p:nvCxnSpPr>
          <p:cNvPr id="31" name="直接连接符 30"/>
          <p:cNvCxnSpPr>
            <a:stCxn id="30" idx="2"/>
          </p:cNvCxnSpPr>
          <p:nvPr/>
        </p:nvCxnSpPr>
        <p:spPr>
          <a:xfrm flipH="1">
            <a:off x="6223076" y="1840188"/>
            <a:ext cx="2335" cy="631385"/>
          </a:xfrm>
          <a:prstGeom prst="line">
            <a:avLst/>
          </a:prstGeom>
          <a:ln>
            <a:solidFill>
              <a:srgbClr val="0070C0"/>
            </a:solidFill>
          </a:ln>
        </p:spPr>
        <p:style>
          <a:lnRef idx="3">
            <a:schemeClr val="accent5"/>
          </a:lnRef>
          <a:fillRef idx="0">
            <a:schemeClr val="accent5"/>
          </a:fillRef>
          <a:effectRef idx="2">
            <a:schemeClr val="accent5"/>
          </a:effectRef>
          <a:fontRef idx="minor">
            <a:schemeClr val="tx1"/>
          </a:fontRef>
        </p:style>
      </p:cxnSp>
      <p:sp>
        <p:nvSpPr>
          <p:cNvPr id="34" name="矩形 33"/>
          <p:cNvSpPr/>
          <p:nvPr/>
        </p:nvSpPr>
        <p:spPr>
          <a:xfrm>
            <a:off x="5689532" y="2471573"/>
            <a:ext cx="1112807" cy="362310"/>
          </a:xfrm>
          <a:prstGeom prst="rect">
            <a:avLst/>
          </a:prstGeom>
          <a:solidFill>
            <a:srgbClr val="0070C0"/>
          </a:solidFill>
          <a:ln>
            <a:solidFill>
              <a:srgbClr val="0070C0"/>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effectLst>
                  <a:outerShdw blurRad="50800" dist="38100" dir="10800000" algn="r" rotWithShape="0">
                    <a:prstClr val="black"/>
                  </a:outerShdw>
                </a:effectLst>
              </a:rPr>
              <a:t>秘書長</a:t>
            </a:r>
            <a:endParaRPr lang="zh-CN" altLang="en-US" sz="1400" dirty="0">
              <a:effectLst>
                <a:outerShdw blurRad="50800" dist="38100" dir="10800000" algn="r" rotWithShape="0">
                  <a:prstClr val="black"/>
                </a:outerShdw>
              </a:effectLst>
            </a:endParaRPr>
          </a:p>
        </p:txBody>
      </p:sp>
      <p:cxnSp>
        <p:nvCxnSpPr>
          <p:cNvPr id="35" name="直接连接符 34"/>
          <p:cNvCxnSpPr/>
          <p:nvPr/>
        </p:nvCxnSpPr>
        <p:spPr>
          <a:xfrm flipH="1">
            <a:off x="6773614" y="1809997"/>
            <a:ext cx="498894" cy="0"/>
          </a:xfrm>
          <a:prstGeom prst="line">
            <a:avLst/>
          </a:prstGeom>
          <a:ln>
            <a:solidFill>
              <a:srgbClr val="0070C0"/>
            </a:solidFill>
          </a:ln>
        </p:spPr>
        <p:style>
          <a:lnRef idx="3">
            <a:schemeClr val="accent5"/>
          </a:lnRef>
          <a:fillRef idx="0">
            <a:schemeClr val="accent5"/>
          </a:fillRef>
          <a:effectRef idx="2">
            <a:schemeClr val="accent5"/>
          </a:effectRef>
          <a:fontRef idx="minor">
            <a:schemeClr val="tx1"/>
          </a:fontRef>
        </p:style>
      </p:cxnSp>
      <p:sp>
        <p:nvSpPr>
          <p:cNvPr id="36" name="矩形 35"/>
          <p:cNvSpPr/>
          <p:nvPr/>
        </p:nvSpPr>
        <p:spPr>
          <a:xfrm>
            <a:off x="7272507" y="1381553"/>
            <a:ext cx="455762" cy="1104179"/>
          </a:xfrm>
          <a:prstGeom prst="rect">
            <a:avLst/>
          </a:prstGeom>
          <a:solidFill>
            <a:srgbClr val="0070C0"/>
          </a:solidFill>
          <a:ln>
            <a:solidFill>
              <a:srgbClr val="0070C0"/>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effectLst>
                  <a:outerShdw blurRad="50800" dist="38100" dir="10800000" algn="r" rotWithShape="0">
                    <a:prstClr val="black"/>
                  </a:outerShdw>
                </a:effectLst>
              </a:rPr>
              <a:t>合作機構</a:t>
            </a:r>
            <a:endParaRPr lang="zh-CN" altLang="en-US" sz="1400" dirty="0">
              <a:effectLst>
                <a:outerShdw blurRad="50800" dist="38100" dir="10800000" algn="r" rotWithShape="0">
                  <a:prstClr val="black"/>
                </a:outerShdw>
              </a:effectLst>
            </a:endParaRPr>
          </a:p>
        </p:txBody>
      </p:sp>
      <p:cxnSp>
        <p:nvCxnSpPr>
          <p:cNvPr id="38" name="直接连接符 37"/>
          <p:cNvCxnSpPr/>
          <p:nvPr/>
        </p:nvCxnSpPr>
        <p:spPr>
          <a:xfrm flipH="1">
            <a:off x="7736897" y="1809997"/>
            <a:ext cx="372374" cy="0"/>
          </a:xfrm>
          <a:prstGeom prst="line">
            <a:avLst/>
          </a:prstGeom>
          <a:ln>
            <a:solidFill>
              <a:srgbClr val="0070C0"/>
            </a:solidFill>
          </a:ln>
        </p:spPr>
        <p:style>
          <a:lnRef idx="3">
            <a:schemeClr val="accent5"/>
          </a:lnRef>
          <a:fillRef idx="0">
            <a:schemeClr val="accent5"/>
          </a:fillRef>
          <a:effectRef idx="2">
            <a:schemeClr val="accent5"/>
          </a:effectRef>
          <a:fontRef idx="minor">
            <a:schemeClr val="tx1"/>
          </a:fontRef>
        </p:style>
      </p:cxnSp>
      <p:cxnSp>
        <p:nvCxnSpPr>
          <p:cNvPr id="40" name="直接连接符 39"/>
          <p:cNvCxnSpPr/>
          <p:nvPr/>
        </p:nvCxnSpPr>
        <p:spPr>
          <a:xfrm>
            <a:off x="8109271" y="1545448"/>
            <a:ext cx="0" cy="1141566"/>
          </a:xfrm>
          <a:prstGeom prst="line">
            <a:avLst/>
          </a:prstGeom>
          <a:ln>
            <a:solidFill>
              <a:srgbClr val="0070C0"/>
            </a:solidFill>
          </a:ln>
        </p:spPr>
        <p:style>
          <a:lnRef idx="3">
            <a:schemeClr val="accent5"/>
          </a:lnRef>
          <a:fillRef idx="0">
            <a:schemeClr val="accent5"/>
          </a:fillRef>
          <a:effectRef idx="2">
            <a:schemeClr val="accent5"/>
          </a:effectRef>
          <a:fontRef idx="minor">
            <a:schemeClr val="tx1"/>
          </a:fontRef>
        </p:style>
      </p:cxnSp>
      <p:cxnSp>
        <p:nvCxnSpPr>
          <p:cNvPr id="44" name="直接连接符 43"/>
          <p:cNvCxnSpPr/>
          <p:nvPr/>
        </p:nvCxnSpPr>
        <p:spPr>
          <a:xfrm flipH="1">
            <a:off x="8109271" y="1545448"/>
            <a:ext cx="372374" cy="0"/>
          </a:xfrm>
          <a:prstGeom prst="line">
            <a:avLst/>
          </a:prstGeom>
          <a:ln>
            <a:solidFill>
              <a:srgbClr val="0070C0"/>
            </a:solidFill>
          </a:ln>
        </p:spPr>
        <p:style>
          <a:lnRef idx="3">
            <a:schemeClr val="accent5"/>
          </a:lnRef>
          <a:fillRef idx="0">
            <a:schemeClr val="accent5"/>
          </a:fillRef>
          <a:effectRef idx="2">
            <a:schemeClr val="accent5"/>
          </a:effectRef>
          <a:fontRef idx="minor">
            <a:schemeClr val="tx1"/>
          </a:fontRef>
        </p:style>
      </p:cxnSp>
      <p:cxnSp>
        <p:nvCxnSpPr>
          <p:cNvPr id="45" name="直接连接符 44"/>
          <p:cNvCxnSpPr/>
          <p:nvPr/>
        </p:nvCxnSpPr>
        <p:spPr>
          <a:xfrm flipH="1">
            <a:off x="8109271" y="1933642"/>
            <a:ext cx="372374" cy="0"/>
          </a:xfrm>
          <a:prstGeom prst="line">
            <a:avLst/>
          </a:prstGeom>
          <a:ln>
            <a:solidFill>
              <a:srgbClr val="0070C0"/>
            </a:solidFill>
          </a:ln>
        </p:spPr>
        <p:style>
          <a:lnRef idx="3">
            <a:schemeClr val="accent5"/>
          </a:lnRef>
          <a:fillRef idx="0">
            <a:schemeClr val="accent5"/>
          </a:fillRef>
          <a:effectRef idx="2">
            <a:schemeClr val="accent5"/>
          </a:effectRef>
          <a:fontRef idx="minor">
            <a:schemeClr val="tx1"/>
          </a:fontRef>
        </p:style>
      </p:cxnSp>
      <p:cxnSp>
        <p:nvCxnSpPr>
          <p:cNvPr id="46" name="直接连接符 45"/>
          <p:cNvCxnSpPr/>
          <p:nvPr/>
        </p:nvCxnSpPr>
        <p:spPr>
          <a:xfrm flipH="1">
            <a:off x="8109271" y="2316078"/>
            <a:ext cx="372374" cy="0"/>
          </a:xfrm>
          <a:prstGeom prst="line">
            <a:avLst/>
          </a:prstGeom>
          <a:ln>
            <a:solidFill>
              <a:srgbClr val="0070C0"/>
            </a:solidFill>
          </a:ln>
        </p:spPr>
        <p:style>
          <a:lnRef idx="3">
            <a:schemeClr val="accent5"/>
          </a:lnRef>
          <a:fillRef idx="0">
            <a:schemeClr val="accent5"/>
          </a:fillRef>
          <a:effectRef idx="2">
            <a:schemeClr val="accent5"/>
          </a:effectRef>
          <a:fontRef idx="minor">
            <a:schemeClr val="tx1"/>
          </a:fontRef>
        </p:style>
      </p:cxnSp>
      <p:cxnSp>
        <p:nvCxnSpPr>
          <p:cNvPr id="47" name="直接连接符 46"/>
          <p:cNvCxnSpPr/>
          <p:nvPr/>
        </p:nvCxnSpPr>
        <p:spPr>
          <a:xfrm flipH="1">
            <a:off x="8109271" y="2687014"/>
            <a:ext cx="372374" cy="0"/>
          </a:xfrm>
          <a:prstGeom prst="line">
            <a:avLst/>
          </a:prstGeom>
          <a:ln>
            <a:solidFill>
              <a:srgbClr val="0070C0"/>
            </a:solidFill>
          </a:ln>
        </p:spPr>
        <p:style>
          <a:lnRef idx="3">
            <a:schemeClr val="accent5"/>
          </a:lnRef>
          <a:fillRef idx="0">
            <a:schemeClr val="accent5"/>
          </a:fillRef>
          <a:effectRef idx="2">
            <a:schemeClr val="accent5"/>
          </a:effectRef>
          <a:fontRef idx="minor">
            <a:schemeClr val="tx1"/>
          </a:fontRef>
        </p:style>
      </p:cxnSp>
      <p:sp>
        <p:nvSpPr>
          <p:cNvPr id="50" name="矩形 49"/>
          <p:cNvSpPr/>
          <p:nvPr/>
        </p:nvSpPr>
        <p:spPr>
          <a:xfrm>
            <a:off x="8481645" y="1397368"/>
            <a:ext cx="1414732" cy="310551"/>
          </a:xfrm>
          <a:prstGeom prst="rect">
            <a:avLst/>
          </a:prstGeom>
          <a:solidFill>
            <a:srgbClr val="0070C0"/>
          </a:solidFill>
          <a:ln>
            <a:solidFill>
              <a:srgbClr val="0070C0"/>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effectLst>
                  <a:outerShdw blurRad="50800" dist="38100" dir="10800000" algn="r" rotWithShape="0">
                    <a:prstClr val="black"/>
                  </a:outerShdw>
                </a:effectLst>
              </a:rPr>
              <a:t>合 作 媒 體</a:t>
            </a:r>
            <a:endParaRPr lang="zh-CN" altLang="en-US" sz="1400" dirty="0">
              <a:effectLst>
                <a:outerShdw blurRad="50800" dist="38100" dir="10800000" algn="r" rotWithShape="0">
                  <a:prstClr val="black"/>
                </a:outerShdw>
              </a:effectLst>
            </a:endParaRPr>
          </a:p>
        </p:txBody>
      </p:sp>
      <p:sp>
        <p:nvSpPr>
          <p:cNvPr id="51" name="矩形 50"/>
          <p:cNvSpPr/>
          <p:nvPr/>
        </p:nvSpPr>
        <p:spPr>
          <a:xfrm>
            <a:off x="8481645" y="1789868"/>
            <a:ext cx="1414732" cy="310551"/>
          </a:xfrm>
          <a:prstGeom prst="rect">
            <a:avLst/>
          </a:prstGeom>
          <a:solidFill>
            <a:srgbClr val="0070C0"/>
          </a:solidFill>
          <a:ln>
            <a:solidFill>
              <a:srgbClr val="0070C0"/>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effectLst>
                  <a:outerShdw blurRad="50800" dist="38100" dir="10800000" algn="r" rotWithShape="0">
                    <a:prstClr val="black"/>
                  </a:outerShdw>
                </a:effectLst>
              </a:rPr>
              <a:t>合作法律機構</a:t>
            </a:r>
            <a:endParaRPr lang="zh-CN" altLang="en-US" sz="1400" dirty="0">
              <a:effectLst>
                <a:outerShdw blurRad="50800" dist="38100" dir="10800000" algn="r" rotWithShape="0">
                  <a:prstClr val="black"/>
                </a:outerShdw>
              </a:effectLst>
            </a:endParaRPr>
          </a:p>
        </p:txBody>
      </p:sp>
      <p:sp>
        <p:nvSpPr>
          <p:cNvPr id="52" name="矩形 51"/>
          <p:cNvSpPr/>
          <p:nvPr/>
        </p:nvSpPr>
        <p:spPr>
          <a:xfrm>
            <a:off x="8481645" y="2169432"/>
            <a:ext cx="1414732" cy="310551"/>
          </a:xfrm>
          <a:prstGeom prst="rect">
            <a:avLst/>
          </a:prstGeom>
          <a:solidFill>
            <a:srgbClr val="0070C0"/>
          </a:solidFill>
          <a:ln>
            <a:solidFill>
              <a:srgbClr val="0070C0"/>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effectLst>
                  <a:outerShdw blurRad="50800" dist="38100" dir="10800000" algn="r" rotWithShape="0">
                    <a:prstClr val="black"/>
                  </a:outerShdw>
                </a:effectLst>
              </a:rPr>
              <a:t>合作財務機構</a:t>
            </a:r>
            <a:endParaRPr lang="zh-CN" altLang="en-US" sz="1400" dirty="0">
              <a:effectLst>
                <a:outerShdw blurRad="50800" dist="38100" dir="10800000" algn="r" rotWithShape="0">
                  <a:prstClr val="black"/>
                </a:outerShdw>
              </a:effectLst>
            </a:endParaRPr>
          </a:p>
        </p:txBody>
      </p:sp>
      <p:sp>
        <p:nvSpPr>
          <p:cNvPr id="54" name="矩形 53"/>
          <p:cNvSpPr/>
          <p:nvPr/>
        </p:nvSpPr>
        <p:spPr>
          <a:xfrm>
            <a:off x="8490274" y="2522351"/>
            <a:ext cx="1406103" cy="366037"/>
          </a:xfrm>
          <a:prstGeom prst="rect">
            <a:avLst/>
          </a:prstGeom>
          <a:solidFill>
            <a:srgbClr val="0070C0"/>
          </a:solidFill>
          <a:ln>
            <a:solidFill>
              <a:srgbClr val="0070C0"/>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effectLst>
                  <a:outerShdw blurRad="50800" dist="38100" dir="10800000" algn="r" rotWithShape="0">
                    <a:prstClr val="black"/>
                  </a:outerShdw>
                </a:effectLst>
              </a:rPr>
              <a:t>合作策劃顧問</a:t>
            </a:r>
            <a:endParaRPr lang="zh-CN" altLang="en-US" sz="1400" dirty="0">
              <a:effectLst>
                <a:outerShdw blurRad="50800" dist="38100" dir="10800000" algn="r" rotWithShape="0">
                  <a:prstClr val="black"/>
                </a:outerShdw>
              </a:effectLst>
            </a:endParaRPr>
          </a:p>
        </p:txBody>
      </p:sp>
      <p:sp>
        <p:nvSpPr>
          <p:cNvPr id="70" name="矩形 69"/>
          <p:cNvSpPr/>
          <p:nvPr/>
        </p:nvSpPr>
        <p:spPr>
          <a:xfrm>
            <a:off x="5692434" y="3559035"/>
            <a:ext cx="1112807" cy="362310"/>
          </a:xfrm>
          <a:prstGeom prst="rect">
            <a:avLst/>
          </a:prstGeom>
          <a:solidFill>
            <a:srgbClr val="0070C0"/>
          </a:solidFill>
          <a:ln>
            <a:solidFill>
              <a:srgbClr val="0070C0"/>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effectLst>
                  <a:outerShdw blurRad="50800" dist="38100" dir="10800000" algn="r" rotWithShape="0">
                    <a:prstClr val="black"/>
                  </a:outerShdw>
                </a:effectLst>
              </a:rPr>
              <a:t>副秘書長</a:t>
            </a:r>
            <a:endParaRPr lang="zh-CN" altLang="en-US" sz="1400" dirty="0">
              <a:effectLst>
                <a:outerShdw blurRad="50800" dist="38100" dir="10800000" algn="r" rotWithShape="0">
                  <a:prstClr val="black"/>
                </a:outerShdw>
              </a:effectLst>
            </a:endParaRPr>
          </a:p>
        </p:txBody>
      </p:sp>
      <p:cxnSp>
        <p:nvCxnSpPr>
          <p:cNvPr id="82" name="直接连接符 81"/>
          <p:cNvCxnSpPr>
            <a:stCxn id="34" idx="2"/>
            <a:endCxn id="70" idx="0"/>
          </p:cNvCxnSpPr>
          <p:nvPr/>
        </p:nvCxnSpPr>
        <p:spPr>
          <a:xfrm>
            <a:off x="6245936" y="2833883"/>
            <a:ext cx="2902" cy="725152"/>
          </a:xfrm>
          <a:prstGeom prst="line">
            <a:avLst/>
          </a:prstGeom>
          <a:ln>
            <a:solidFill>
              <a:srgbClr val="0070C0"/>
            </a:solidFill>
          </a:ln>
        </p:spPr>
        <p:style>
          <a:lnRef idx="3">
            <a:schemeClr val="accent5"/>
          </a:lnRef>
          <a:fillRef idx="0">
            <a:schemeClr val="accent5"/>
          </a:fillRef>
          <a:effectRef idx="2">
            <a:schemeClr val="accent5"/>
          </a:effectRef>
          <a:fontRef idx="minor">
            <a:schemeClr val="tx1"/>
          </a:fontRef>
        </p:style>
      </p:cxnSp>
      <p:cxnSp>
        <p:nvCxnSpPr>
          <p:cNvPr id="89" name="直接连接符 88"/>
          <p:cNvCxnSpPr/>
          <p:nvPr/>
        </p:nvCxnSpPr>
        <p:spPr>
          <a:xfrm>
            <a:off x="6248837" y="3928356"/>
            <a:ext cx="0" cy="250167"/>
          </a:xfrm>
          <a:prstGeom prst="line">
            <a:avLst/>
          </a:prstGeom>
          <a:ln>
            <a:solidFill>
              <a:srgbClr val="0070C0"/>
            </a:solidFill>
          </a:ln>
        </p:spPr>
        <p:style>
          <a:lnRef idx="3">
            <a:schemeClr val="accent5"/>
          </a:lnRef>
          <a:fillRef idx="0">
            <a:schemeClr val="accent5"/>
          </a:fillRef>
          <a:effectRef idx="2">
            <a:schemeClr val="accent5"/>
          </a:effectRef>
          <a:fontRef idx="minor">
            <a:schemeClr val="tx1"/>
          </a:fontRef>
        </p:style>
      </p:cxnSp>
      <p:cxnSp>
        <p:nvCxnSpPr>
          <p:cNvPr id="90" name="直接连接符 89"/>
          <p:cNvCxnSpPr/>
          <p:nvPr/>
        </p:nvCxnSpPr>
        <p:spPr>
          <a:xfrm flipH="1">
            <a:off x="3208027" y="4176564"/>
            <a:ext cx="6371793" cy="1474"/>
          </a:xfrm>
          <a:prstGeom prst="line">
            <a:avLst/>
          </a:prstGeom>
          <a:ln>
            <a:solidFill>
              <a:srgbClr val="0070C0"/>
            </a:solidFill>
          </a:ln>
        </p:spPr>
        <p:style>
          <a:lnRef idx="3">
            <a:schemeClr val="accent5"/>
          </a:lnRef>
          <a:fillRef idx="0">
            <a:schemeClr val="accent5"/>
          </a:fillRef>
          <a:effectRef idx="2">
            <a:schemeClr val="accent5"/>
          </a:effectRef>
          <a:fontRef idx="minor">
            <a:schemeClr val="tx1"/>
          </a:fontRef>
        </p:style>
      </p:cxnSp>
      <p:cxnSp>
        <p:nvCxnSpPr>
          <p:cNvPr id="91" name="直接连接符 90"/>
          <p:cNvCxnSpPr/>
          <p:nvPr/>
        </p:nvCxnSpPr>
        <p:spPr>
          <a:xfrm>
            <a:off x="3208026" y="4173370"/>
            <a:ext cx="0" cy="250167"/>
          </a:xfrm>
          <a:prstGeom prst="line">
            <a:avLst/>
          </a:prstGeom>
          <a:ln>
            <a:solidFill>
              <a:srgbClr val="0070C0"/>
            </a:solidFill>
          </a:ln>
        </p:spPr>
        <p:style>
          <a:lnRef idx="3">
            <a:schemeClr val="accent5"/>
          </a:lnRef>
          <a:fillRef idx="0">
            <a:schemeClr val="accent5"/>
          </a:fillRef>
          <a:effectRef idx="2">
            <a:schemeClr val="accent5"/>
          </a:effectRef>
          <a:fontRef idx="minor">
            <a:schemeClr val="tx1"/>
          </a:fontRef>
        </p:style>
      </p:cxnSp>
      <p:cxnSp>
        <p:nvCxnSpPr>
          <p:cNvPr id="92" name="直接连接符 91"/>
          <p:cNvCxnSpPr/>
          <p:nvPr/>
        </p:nvCxnSpPr>
        <p:spPr>
          <a:xfrm>
            <a:off x="6248837" y="4195775"/>
            <a:ext cx="0" cy="250167"/>
          </a:xfrm>
          <a:prstGeom prst="line">
            <a:avLst/>
          </a:prstGeom>
          <a:ln>
            <a:solidFill>
              <a:srgbClr val="0070C0"/>
            </a:solidFill>
          </a:ln>
        </p:spPr>
        <p:style>
          <a:lnRef idx="3">
            <a:schemeClr val="accent5"/>
          </a:lnRef>
          <a:fillRef idx="0">
            <a:schemeClr val="accent5"/>
          </a:fillRef>
          <a:effectRef idx="2">
            <a:schemeClr val="accent5"/>
          </a:effectRef>
          <a:fontRef idx="minor">
            <a:schemeClr val="tx1"/>
          </a:fontRef>
        </p:style>
      </p:cxnSp>
      <p:cxnSp>
        <p:nvCxnSpPr>
          <p:cNvPr id="93" name="直接连接符 92"/>
          <p:cNvCxnSpPr/>
          <p:nvPr/>
        </p:nvCxnSpPr>
        <p:spPr>
          <a:xfrm>
            <a:off x="9570641" y="4173370"/>
            <a:ext cx="0" cy="250167"/>
          </a:xfrm>
          <a:prstGeom prst="line">
            <a:avLst/>
          </a:prstGeom>
          <a:ln>
            <a:solidFill>
              <a:srgbClr val="0070C0"/>
            </a:solidFill>
          </a:ln>
        </p:spPr>
        <p:style>
          <a:lnRef idx="3">
            <a:schemeClr val="accent5"/>
          </a:lnRef>
          <a:fillRef idx="0">
            <a:schemeClr val="accent5"/>
          </a:fillRef>
          <a:effectRef idx="2">
            <a:schemeClr val="accent5"/>
          </a:effectRef>
          <a:fontRef idx="minor">
            <a:schemeClr val="tx1"/>
          </a:fontRef>
        </p:style>
      </p:cxnSp>
      <p:sp>
        <p:nvSpPr>
          <p:cNvPr id="94" name="矩形 93"/>
          <p:cNvSpPr/>
          <p:nvPr/>
        </p:nvSpPr>
        <p:spPr>
          <a:xfrm>
            <a:off x="2702712" y="4426731"/>
            <a:ext cx="1112807" cy="362310"/>
          </a:xfrm>
          <a:prstGeom prst="rect">
            <a:avLst/>
          </a:prstGeom>
          <a:solidFill>
            <a:srgbClr val="0070C0"/>
          </a:solidFill>
          <a:ln>
            <a:solidFill>
              <a:srgbClr val="0070C0"/>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effectLst>
                  <a:outerShdw blurRad="50800" dist="38100" dir="10800000" algn="r" rotWithShape="0">
                    <a:prstClr val="black"/>
                  </a:outerShdw>
                </a:effectLst>
              </a:rPr>
              <a:t>合作發展部</a:t>
            </a:r>
            <a:endParaRPr lang="zh-CN" altLang="en-US" sz="1400" dirty="0">
              <a:effectLst>
                <a:outerShdw blurRad="50800" dist="38100" dir="10800000" algn="r" rotWithShape="0">
                  <a:prstClr val="black"/>
                </a:outerShdw>
              </a:effectLst>
            </a:endParaRPr>
          </a:p>
        </p:txBody>
      </p:sp>
      <p:sp>
        <p:nvSpPr>
          <p:cNvPr id="95" name="矩形 94"/>
          <p:cNvSpPr/>
          <p:nvPr/>
        </p:nvSpPr>
        <p:spPr>
          <a:xfrm>
            <a:off x="5678225" y="4426731"/>
            <a:ext cx="1260544" cy="362310"/>
          </a:xfrm>
          <a:prstGeom prst="rect">
            <a:avLst/>
          </a:prstGeom>
          <a:solidFill>
            <a:srgbClr val="0070C0"/>
          </a:solidFill>
          <a:ln>
            <a:solidFill>
              <a:srgbClr val="0070C0"/>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effectLst>
                  <a:outerShdw blurRad="50800" dist="38100" dir="10800000" algn="r" rotWithShape="0">
                    <a:prstClr val="black"/>
                  </a:outerShdw>
                </a:effectLst>
              </a:rPr>
              <a:t>項目部管理部</a:t>
            </a:r>
            <a:endParaRPr lang="zh-CN" altLang="en-US" sz="1400" dirty="0">
              <a:effectLst>
                <a:outerShdw blurRad="50800" dist="38100" dir="10800000" algn="r" rotWithShape="0">
                  <a:prstClr val="black"/>
                </a:outerShdw>
              </a:effectLst>
            </a:endParaRPr>
          </a:p>
        </p:txBody>
      </p:sp>
      <p:sp>
        <p:nvSpPr>
          <p:cNvPr id="96" name="矩形 95"/>
          <p:cNvSpPr/>
          <p:nvPr/>
        </p:nvSpPr>
        <p:spPr>
          <a:xfrm>
            <a:off x="9014237" y="4405023"/>
            <a:ext cx="1112807" cy="362310"/>
          </a:xfrm>
          <a:prstGeom prst="rect">
            <a:avLst/>
          </a:prstGeom>
          <a:solidFill>
            <a:srgbClr val="0070C0"/>
          </a:solidFill>
          <a:ln>
            <a:solidFill>
              <a:srgbClr val="0070C0"/>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effectLst>
                  <a:outerShdw blurRad="50800" dist="38100" dir="10800000" algn="r" rotWithShape="0">
                    <a:prstClr val="black"/>
                  </a:outerShdw>
                </a:effectLst>
              </a:rPr>
              <a:t>綜合保障部</a:t>
            </a:r>
            <a:endParaRPr lang="zh-CN" altLang="en-US" sz="1400" dirty="0">
              <a:effectLst>
                <a:outerShdw blurRad="50800" dist="38100" dir="10800000" algn="r" rotWithShape="0">
                  <a:prstClr val="black"/>
                </a:outerShdw>
              </a:effectLst>
            </a:endParaRPr>
          </a:p>
        </p:txBody>
      </p:sp>
      <p:cxnSp>
        <p:nvCxnSpPr>
          <p:cNvPr id="97" name="直接连接符 96"/>
          <p:cNvCxnSpPr/>
          <p:nvPr/>
        </p:nvCxnSpPr>
        <p:spPr>
          <a:xfrm>
            <a:off x="3208026" y="4800851"/>
            <a:ext cx="0" cy="250167"/>
          </a:xfrm>
          <a:prstGeom prst="line">
            <a:avLst/>
          </a:prstGeom>
          <a:ln>
            <a:solidFill>
              <a:srgbClr val="0070C0"/>
            </a:solidFill>
          </a:ln>
        </p:spPr>
        <p:style>
          <a:lnRef idx="3">
            <a:schemeClr val="accent5"/>
          </a:lnRef>
          <a:fillRef idx="0">
            <a:schemeClr val="accent5"/>
          </a:fillRef>
          <a:effectRef idx="2">
            <a:schemeClr val="accent5"/>
          </a:effectRef>
          <a:fontRef idx="minor">
            <a:schemeClr val="tx1"/>
          </a:fontRef>
        </p:style>
      </p:cxnSp>
      <p:cxnSp>
        <p:nvCxnSpPr>
          <p:cNvPr id="98" name="直接连接符 97"/>
          <p:cNvCxnSpPr/>
          <p:nvPr/>
        </p:nvCxnSpPr>
        <p:spPr>
          <a:xfrm>
            <a:off x="6259248" y="4789041"/>
            <a:ext cx="0" cy="250167"/>
          </a:xfrm>
          <a:prstGeom prst="line">
            <a:avLst/>
          </a:prstGeom>
          <a:ln>
            <a:solidFill>
              <a:srgbClr val="0070C0"/>
            </a:solidFill>
          </a:ln>
        </p:spPr>
        <p:style>
          <a:lnRef idx="3">
            <a:schemeClr val="accent5"/>
          </a:lnRef>
          <a:fillRef idx="0">
            <a:schemeClr val="accent5"/>
          </a:fillRef>
          <a:effectRef idx="2">
            <a:schemeClr val="accent5"/>
          </a:effectRef>
          <a:fontRef idx="minor">
            <a:schemeClr val="tx1"/>
          </a:fontRef>
        </p:style>
      </p:cxnSp>
      <p:cxnSp>
        <p:nvCxnSpPr>
          <p:cNvPr id="99" name="直接连接符 98"/>
          <p:cNvCxnSpPr/>
          <p:nvPr/>
        </p:nvCxnSpPr>
        <p:spPr>
          <a:xfrm>
            <a:off x="9561461" y="4764058"/>
            <a:ext cx="0" cy="250167"/>
          </a:xfrm>
          <a:prstGeom prst="line">
            <a:avLst/>
          </a:prstGeom>
          <a:ln>
            <a:solidFill>
              <a:srgbClr val="0070C0"/>
            </a:solidFill>
          </a:ln>
        </p:spPr>
        <p:style>
          <a:lnRef idx="3">
            <a:schemeClr val="accent5"/>
          </a:lnRef>
          <a:fillRef idx="0">
            <a:schemeClr val="accent5"/>
          </a:fillRef>
          <a:effectRef idx="2">
            <a:schemeClr val="accent5"/>
          </a:effectRef>
          <a:fontRef idx="minor">
            <a:schemeClr val="tx1"/>
          </a:fontRef>
        </p:style>
      </p:cxnSp>
      <p:cxnSp>
        <p:nvCxnSpPr>
          <p:cNvPr id="100" name="直接连接符 99"/>
          <p:cNvCxnSpPr/>
          <p:nvPr/>
        </p:nvCxnSpPr>
        <p:spPr>
          <a:xfrm flipH="1">
            <a:off x="2492034" y="5063193"/>
            <a:ext cx="1483744" cy="0"/>
          </a:xfrm>
          <a:prstGeom prst="line">
            <a:avLst/>
          </a:prstGeom>
          <a:ln>
            <a:solidFill>
              <a:srgbClr val="0070C0"/>
            </a:solidFill>
          </a:ln>
        </p:spPr>
        <p:style>
          <a:lnRef idx="3">
            <a:schemeClr val="accent5"/>
          </a:lnRef>
          <a:fillRef idx="0">
            <a:schemeClr val="accent5"/>
          </a:fillRef>
          <a:effectRef idx="2">
            <a:schemeClr val="accent5"/>
          </a:effectRef>
          <a:fontRef idx="minor">
            <a:schemeClr val="tx1"/>
          </a:fontRef>
        </p:style>
      </p:cxnSp>
      <p:cxnSp>
        <p:nvCxnSpPr>
          <p:cNvPr id="101" name="直接连接符 100"/>
          <p:cNvCxnSpPr/>
          <p:nvPr/>
        </p:nvCxnSpPr>
        <p:spPr>
          <a:xfrm>
            <a:off x="2494996" y="5063193"/>
            <a:ext cx="0" cy="250167"/>
          </a:xfrm>
          <a:prstGeom prst="line">
            <a:avLst/>
          </a:prstGeom>
          <a:ln>
            <a:solidFill>
              <a:srgbClr val="0070C0"/>
            </a:solidFill>
          </a:ln>
        </p:spPr>
        <p:style>
          <a:lnRef idx="3">
            <a:schemeClr val="accent5"/>
          </a:lnRef>
          <a:fillRef idx="0">
            <a:schemeClr val="accent5"/>
          </a:fillRef>
          <a:effectRef idx="2">
            <a:schemeClr val="accent5"/>
          </a:effectRef>
          <a:fontRef idx="minor">
            <a:schemeClr val="tx1"/>
          </a:fontRef>
        </p:style>
      </p:cxnSp>
      <p:cxnSp>
        <p:nvCxnSpPr>
          <p:cNvPr id="102" name="直接连接符 101"/>
          <p:cNvCxnSpPr/>
          <p:nvPr/>
        </p:nvCxnSpPr>
        <p:spPr>
          <a:xfrm>
            <a:off x="3208026" y="5068102"/>
            <a:ext cx="0" cy="250167"/>
          </a:xfrm>
          <a:prstGeom prst="line">
            <a:avLst/>
          </a:prstGeom>
          <a:ln>
            <a:solidFill>
              <a:srgbClr val="0070C0"/>
            </a:solidFill>
          </a:ln>
        </p:spPr>
        <p:style>
          <a:lnRef idx="3">
            <a:schemeClr val="accent5"/>
          </a:lnRef>
          <a:fillRef idx="0">
            <a:schemeClr val="accent5"/>
          </a:fillRef>
          <a:effectRef idx="2">
            <a:schemeClr val="accent5"/>
          </a:effectRef>
          <a:fontRef idx="minor">
            <a:schemeClr val="tx1"/>
          </a:fontRef>
        </p:style>
      </p:cxnSp>
      <p:cxnSp>
        <p:nvCxnSpPr>
          <p:cNvPr id="103" name="直接连接符 102"/>
          <p:cNvCxnSpPr/>
          <p:nvPr/>
        </p:nvCxnSpPr>
        <p:spPr>
          <a:xfrm>
            <a:off x="3975778" y="5051018"/>
            <a:ext cx="0" cy="250167"/>
          </a:xfrm>
          <a:prstGeom prst="line">
            <a:avLst/>
          </a:prstGeom>
          <a:ln>
            <a:solidFill>
              <a:srgbClr val="0070C0"/>
            </a:solidFill>
          </a:ln>
        </p:spPr>
        <p:style>
          <a:lnRef idx="3">
            <a:schemeClr val="accent5"/>
          </a:lnRef>
          <a:fillRef idx="0">
            <a:schemeClr val="accent5"/>
          </a:fillRef>
          <a:effectRef idx="2">
            <a:schemeClr val="accent5"/>
          </a:effectRef>
          <a:fontRef idx="minor">
            <a:schemeClr val="tx1"/>
          </a:fontRef>
        </p:style>
      </p:cxnSp>
      <p:cxnSp>
        <p:nvCxnSpPr>
          <p:cNvPr id="104" name="直接连接符 103"/>
          <p:cNvCxnSpPr/>
          <p:nvPr/>
        </p:nvCxnSpPr>
        <p:spPr>
          <a:xfrm flipH="1">
            <a:off x="5539317" y="5031031"/>
            <a:ext cx="1483744" cy="0"/>
          </a:xfrm>
          <a:prstGeom prst="line">
            <a:avLst/>
          </a:prstGeom>
          <a:ln>
            <a:solidFill>
              <a:srgbClr val="0070C0"/>
            </a:solidFill>
          </a:ln>
        </p:spPr>
        <p:style>
          <a:lnRef idx="3">
            <a:schemeClr val="accent5"/>
          </a:lnRef>
          <a:fillRef idx="0">
            <a:schemeClr val="accent5"/>
          </a:fillRef>
          <a:effectRef idx="2">
            <a:schemeClr val="accent5"/>
          </a:effectRef>
          <a:fontRef idx="minor">
            <a:schemeClr val="tx1"/>
          </a:fontRef>
        </p:style>
      </p:cxnSp>
      <p:cxnSp>
        <p:nvCxnSpPr>
          <p:cNvPr id="105" name="直接连接符 104"/>
          <p:cNvCxnSpPr/>
          <p:nvPr/>
        </p:nvCxnSpPr>
        <p:spPr>
          <a:xfrm flipH="1">
            <a:off x="8907804" y="5024852"/>
            <a:ext cx="1445318" cy="4905"/>
          </a:xfrm>
          <a:prstGeom prst="line">
            <a:avLst/>
          </a:prstGeom>
          <a:ln>
            <a:solidFill>
              <a:srgbClr val="0070C0"/>
            </a:solidFill>
          </a:ln>
        </p:spPr>
        <p:style>
          <a:lnRef idx="3">
            <a:schemeClr val="accent5"/>
          </a:lnRef>
          <a:fillRef idx="0">
            <a:schemeClr val="accent5"/>
          </a:fillRef>
          <a:effectRef idx="2">
            <a:schemeClr val="accent5"/>
          </a:effectRef>
          <a:fontRef idx="minor">
            <a:schemeClr val="tx1"/>
          </a:fontRef>
        </p:style>
      </p:cxnSp>
      <p:cxnSp>
        <p:nvCxnSpPr>
          <p:cNvPr id="106" name="直接连接符 105"/>
          <p:cNvCxnSpPr/>
          <p:nvPr/>
        </p:nvCxnSpPr>
        <p:spPr>
          <a:xfrm>
            <a:off x="5539317" y="5031031"/>
            <a:ext cx="0" cy="250167"/>
          </a:xfrm>
          <a:prstGeom prst="line">
            <a:avLst/>
          </a:prstGeom>
          <a:ln>
            <a:solidFill>
              <a:srgbClr val="0070C0"/>
            </a:solidFill>
          </a:ln>
        </p:spPr>
        <p:style>
          <a:lnRef idx="3">
            <a:schemeClr val="accent5"/>
          </a:lnRef>
          <a:fillRef idx="0">
            <a:schemeClr val="accent5"/>
          </a:fillRef>
          <a:effectRef idx="2">
            <a:schemeClr val="accent5"/>
          </a:effectRef>
          <a:fontRef idx="minor">
            <a:schemeClr val="tx1"/>
          </a:fontRef>
        </p:style>
      </p:cxnSp>
      <p:cxnSp>
        <p:nvCxnSpPr>
          <p:cNvPr id="107" name="直接连接符 106"/>
          <p:cNvCxnSpPr/>
          <p:nvPr/>
        </p:nvCxnSpPr>
        <p:spPr>
          <a:xfrm>
            <a:off x="6259248" y="5024852"/>
            <a:ext cx="0" cy="250167"/>
          </a:xfrm>
          <a:prstGeom prst="line">
            <a:avLst/>
          </a:prstGeom>
          <a:ln>
            <a:solidFill>
              <a:srgbClr val="0070C0"/>
            </a:solidFill>
          </a:ln>
        </p:spPr>
        <p:style>
          <a:lnRef idx="3">
            <a:schemeClr val="accent5"/>
          </a:lnRef>
          <a:fillRef idx="0">
            <a:schemeClr val="accent5"/>
          </a:fillRef>
          <a:effectRef idx="2">
            <a:schemeClr val="accent5"/>
          </a:effectRef>
          <a:fontRef idx="minor">
            <a:schemeClr val="tx1"/>
          </a:fontRef>
        </p:style>
      </p:cxnSp>
      <p:cxnSp>
        <p:nvCxnSpPr>
          <p:cNvPr id="108" name="直接连接符 107"/>
          <p:cNvCxnSpPr/>
          <p:nvPr/>
        </p:nvCxnSpPr>
        <p:spPr>
          <a:xfrm>
            <a:off x="7023061" y="5024854"/>
            <a:ext cx="0" cy="250167"/>
          </a:xfrm>
          <a:prstGeom prst="line">
            <a:avLst/>
          </a:prstGeom>
          <a:ln>
            <a:solidFill>
              <a:srgbClr val="0070C0"/>
            </a:solidFill>
          </a:ln>
        </p:spPr>
        <p:style>
          <a:lnRef idx="3">
            <a:schemeClr val="accent5"/>
          </a:lnRef>
          <a:fillRef idx="0">
            <a:schemeClr val="accent5"/>
          </a:fillRef>
          <a:effectRef idx="2">
            <a:schemeClr val="accent5"/>
          </a:effectRef>
          <a:fontRef idx="minor">
            <a:schemeClr val="tx1"/>
          </a:fontRef>
        </p:style>
      </p:cxnSp>
      <p:cxnSp>
        <p:nvCxnSpPr>
          <p:cNvPr id="109" name="直接连接符 108"/>
          <p:cNvCxnSpPr/>
          <p:nvPr/>
        </p:nvCxnSpPr>
        <p:spPr>
          <a:xfrm>
            <a:off x="8907804" y="5031030"/>
            <a:ext cx="0" cy="250167"/>
          </a:xfrm>
          <a:prstGeom prst="line">
            <a:avLst/>
          </a:prstGeom>
          <a:ln>
            <a:solidFill>
              <a:srgbClr val="0070C0"/>
            </a:solidFill>
          </a:ln>
        </p:spPr>
        <p:style>
          <a:lnRef idx="3">
            <a:schemeClr val="accent5"/>
          </a:lnRef>
          <a:fillRef idx="0">
            <a:schemeClr val="accent5"/>
          </a:fillRef>
          <a:effectRef idx="2">
            <a:schemeClr val="accent5"/>
          </a:effectRef>
          <a:fontRef idx="minor">
            <a:schemeClr val="tx1"/>
          </a:fontRef>
        </p:style>
      </p:cxnSp>
      <p:cxnSp>
        <p:nvCxnSpPr>
          <p:cNvPr id="110" name="直接连接符 109"/>
          <p:cNvCxnSpPr/>
          <p:nvPr/>
        </p:nvCxnSpPr>
        <p:spPr>
          <a:xfrm>
            <a:off x="9561247" y="5031030"/>
            <a:ext cx="0" cy="250167"/>
          </a:xfrm>
          <a:prstGeom prst="line">
            <a:avLst/>
          </a:prstGeom>
          <a:ln>
            <a:solidFill>
              <a:srgbClr val="0070C0"/>
            </a:solidFill>
          </a:ln>
        </p:spPr>
        <p:style>
          <a:lnRef idx="3">
            <a:schemeClr val="accent5"/>
          </a:lnRef>
          <a:fillRef idx="0">
            <a:schemeClr val="accent5"/>
          </a:fillRef>
          <a:effectRef idx="2">
            <a:schemeClr val="accent5"/>
          </a:effectRef>
          <a:fontRef idx="minor">
            <a:schemeClr val="tx1"/>
          </a:fontRef>
        </p:style>
      </p:cxnSp>
      <p:cxnSp>
        <p:nvCxnSpPr>
          <p:cNvPr id="111" name="直接连接符 110"/>
          <p:cNvCxnSpPr/>
          <p:nvPr/>
        </p:nvCxnSpPr>
        <p:spPr>
          <a:xfrm>
            <a:off x="10353122" y="5039208"/>
            <a:ext cx="0" cy="250167"/>
          </a:xfrm>
          <a:prstGeom prst="line">
            <a:avLst/>
          </a:prstGeom>
          <a:ln>
            <a:solidFill>
              <a:srgbClr val="0070C0"/>
            </a:solidFill>
          </a:ln>
        </p:spPr>
        <p:style>
          <a:lnRef idx="3">
            <a:schemeClr val="accent5"/>
          </a:lnRef>
          <a:fillRef idx="0">
            <a:schemeClr val="accent5"/>
          </a:fillRef>
          <a:effectRef idx="2">
            <a:schemeClr val="accent5"/>
          </a:effectRef>
          <a:fontRef idx="minor">
            <a:schemeClr val="tx1"/>
          </a:fontRef>
        </p:style>
      </p:cxnSp>
      <p:sp>
        <p:nvSpPr>
          <p:cNvPr id="112" name="矩形 111"/>
          <p:cNvSpPr/>
          <p:nvPr/>
        </p:nvSpPr>
        <p:spPr>
          <a:xfrm>
            <a:off x="2303261" y="5289375"/>
            <a:ext cx="381526" cy="1235551"/>
          </a:xfrm>
          <a:prstGeom prst="rect">
            <a:avLst/>
          </a:prstGeom>
          <a:solidFill>
            <a:srgbClr val="0070C0"/>
          </a:solidFill>
          <a:ln>
            <a:solidFill>
              <a:srgbClr val="0070C0"/>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effectLst>
                  <a:outerShdw blurRad="50800" dist="38100" dir="10800000" algn="r" rotWithShape="0">
                    <a:prstClr val="black"/>
                  </a:outerShdw>
                </a:effectLst>
              </a:rPr>
              <a:t>公共關係</a:t>
            </a:r>
            <a:endParaRPr lang="zh-CN" altLang="en-US" sz="1400" dirty="0">
              <a:effectLst>
                <a:outerShdw blurRad="50800" dist="38100" dir="10800000" algn="r" rotWithShape="0">
                  <a:prstClr val="black"/>
                </a:outerShdw>
              </a:effectLst>
            </a:endParaRPr>
          </a:p>
        </p:txBody>
      </p:sp>
      <p:sp>
        <p:nvSpPr>
          <p:cNvPr id="113" name="矩形 112"/>
          <p:cNvSpPr/>
          <p:nvPr/>
        </p:nvSpPr>
        <p:spPr>
          <a:xfrm>
            <a:off x="3011251" y="5281197"/>
            <a:ext cx="381526" cy="1235551"/>
          </a:xfrm>
          <a:prstGeom prst="rect">
            <a:avLst/>
          </a:prstGeom>
          <a:solidFill>
            <a:srgbClr val="0070C0"/>
          </a:solidFill>
          <a:ln>
            <a:solidFill>
              <a:srgbClr val="0070C0"/>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effectLst>
                  <a:outerShdw blurRad="50800" dist="38100" dir="10800000" algn="r" rotWithShape="0">
                    <a:prstClr val="black"/>
                  </a:outerShdw>
                </a:effectLst>
              </a:rPr>
              <a:t>募集資金</a:t>
            </a:r>
            <a:endParaRPr lang="zh-CN" altLang="en-US" sz="1400" dirty="0">
              <a:effectLst>
                <a:outerShdw blurRad="50800" dist="38100" dir="10800000" algn="r" rotWithShape="0">
                  <a:prstClr val="black"/>
                </a:outerShdw>
              </a:effectLst>
            </a:endParaRPr>
          </a:p>
        </p:txBody>
      </p:sp>
      <p:sp>
        <p:nvSpPr>
          <p:cNvPr id="114" name="矩形 113"/>
          <p:cNvSpPr/>
          <p:nvPr/>
        </p:nvSpPr>
        <p:spPr>
          <a:xfrm>
            <a:off x="3731181" y="5274790"/>
            <a:ext cx="381526" cy="1235551"/>
          </a:xfrm>
          <a:prstGeom prst="rect">
            <a:avLst/>
          </a:prstGeom>
          <a:solidFill>
            <a:srgbClr val="0070C0"/>
          </a:solidFill>
          <a:ln>
            <a:solidFill>
              <a:srgbClr val="0070C0"/>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effectLst>
                  <a:outerShdw blurRad="50800" dist="38100" dir="10800000" algn="r" rotWithShape="0">
                    <a:prstClr val="black"/>
                  </a:outerShdw>
                </a:effectLst>
              </a:rPr>
              <a:t>宣傳策劃</a:t>
            </a:r>
            <a:endParaRPr lang="zh-CN" altLang="en-US" sz="1400" dirty="0">
              <a:effectLst>
                <a:outerShdw blurRad="50800" dist="38100" dir="10800000" algn="r" rotWithShape="0">
                  <a:prstClr val="black"/>
                </a:outerShdw>
              </a:effectLst>
            </a:endParaRPr>
          </a:p>
        </p:txBody>
      </p:sp>
      <p:sp>
        <p:nvSpPr>
          <p:cNvPr id="119" name="矩形 118"/>
          <p:cNvSpPr/>
          <p:nvPr/>
        </p:nvSpPr>
        <p:spPr>
          <a:xfrm>
            <a:off x="5333342" y="5264392"/>
            <a:ext cx="381526" cy="1235551"/>
          </a:xfrm>
          <a:prstGeom prst="rect">
            <a:avLst/>
          </a:prstGeom>
          <a:solidFill>
            <a:srgbClr val="0070C0"/>
          </a:solidFill>
          <a:ln>
            <a:solidFill>
              <a:srgbClr val="0070C0"/>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effectLst>
                  <a:outerShdw blurRad="50800" dist="38100" dir="10800000" algn="r" rotWithShape="0">
                    <a:prstClr val="black"/>
                  </a:outerShdw>
                </a:effectLst>
              </a:rPr>
              <a:t>專項基金</a:t>
            </a:r>
            <a:endParaRPr lang="zh-CN" altLang="en-US" sz="1400" dirty="0">
              <a:effectLst>
                <a:outerShdw blurRad="50800" dist="38100" dir="10800000" algn="r" rotWithShape="0">
                  <a:prstClr val="black"/>
                </a:outerShdw>
              </a:effectLst>
            </a:endParaRPr>
          </a:p>
        </p:txBody>
      </p:sp>
      <p:sp>
        <p:nvSpPr>
          <p:cNvPr id="120" name="矩形 119"/>
          <p:cNvSpPr/>
          <p:nvPr/>
        </p:nvSpPr>
        <p:spPr>
          <a:xfrm>
            <a:off x="6072978" y="5274790"/>
            <a:ext cx="381526" cy="1235551"/>
          </a:xfrm>
          <a:prstGeom prst="rect">
            <a:avLst/>
          </a:prstGeom>
          <a:solidFill>
            <a:srgbClr val="0070C0"/>
          </a:solidFill>
          <a:ln>
            <a:solidFill>
              <a:srgbClr val="0070C0"/>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effectLst>
                  <a:outerShdw blurRad="50800" dist="38100" dir="10800000" algn="r" rotWithShape="0">
                    <a:prstClr val="black"/>
                  </a:outerShdw>
                </a:effectLst>
              </a:rPr>
              <a:t>項目管理</a:t>
            </a:r>
            <a:endParaRPr lang="zh-CN" altLang="en-US" sz="1400" dirty="0">
              <a:effectLst>
                <a:outerShdw blurRad="50800" dist="38100" dir="10800000" algn="r" rotWithShape="0">
                  <a:prstClr val="black"/>
                </a:outerShdw>
              </a:effectLst>
            </a:endParaRPr>
          </a:p>
        </p:txBody>
      </p:sp>
      <p:sp>
        <p:nvSpPr>
          <p:cNvPr id="121" name="矩形 120"/>
          <p:cNvSpPr/>
          <p:nvPr/>
        </p:nvSpPr>
        <p:spPr>
          <a:xfrm>
            <a:off x="6832298" y="5264392"/>
            <a:ext cx="381526" cy="1235551"/>
          </a:xfrm>
          <a:prstGeom prst="rect">
            <a:avLst/>
          </a:prstGeom>
          <a:solidFill>
            <a:srgbClr val="0070C0"/>
          </a:solidFill>
          <a:ln>
            <a:solidFill>
              <a:srgbClr val="0070C0"/>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effectLst>
                  <a:outerShdw blurRad="50800" dist="38100" dir="10800000" algn="r" rotWithShape="0">
                    <a:prstClr val="black"/>
                  </a:outerShdw>
                </a:effectLst>
              </a:rPr>
              <a:t>活動管理</a:t>
            </a:r>
            <a:endParaRPr lang="zh-CN" altLang="en-US" sz="1400" dirty="0">
              <a:effectLst>
                <a:outerShdw blurRad="50800" dist="38100" dir="10800000" algn="r" rotWithShape="0">
                  <a:prstClr val="black"/>
                </a:outerShdw>
              </a:effectLst>
            </a:endParaRPr>
          </a:p>
        </p:txBody>
      </p:sp>
      <p:sp>
        <p:nvSpPr>
          <p:cNvPr id="122" name="矩形 121"/>
          <p:cNvSpPr/>
          <p:nvPr/>
        </p:nvSpPr>
        <p:spPr>
          <a:xfrm>
            <a:off x="8697567" y="5244660"/>
            <a:ext cx="381526" cy="1235551"/>
          </a:xfrm>
          <a:prstGeom prst="rect">
            <a:avLst/>
          </a:prstGeom>
          <a:solidFill>
            <a:srgbClr val="0070C0"/>
          </a:solidFill>
          <a:ln>
            <a:solidFill>
              <a:srgbClr val="0070C0"/>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effectLst>
                  <a:outerShdw blurRad="50800" dist="38100" dir="10800000" algn="r" rotWithShape="0">
                    <a:prstClr val="black"/>
                  </a:outerShdw>
                </a:effectLst>
              </a:rPr>
              <a:t>人力資源</a:t>
            </a:r>
            <a:endParaRPr lang="zh-CN" altLang="en-US" sz="1400" dirty="0">
              <a:effectLst>
                <a:outerShdw blurRad="50800" dist="38100" dir="10800000" algn="r" rotWithShape="0">
                  <a:prstClr val="black"/>
                </a:outerShdw>
              </a:effectLst>
            </a:endParaRPr>
          </a:p>
        </p:txBody>
      </p:sp>
      <p:sp>
        <p:nvSpPr>
          <p:cNvPr id="123" name="矩形 122"/>
          <p:cNvSpPr/>
          <p:nvPr/>
        </p:nvSpPr>
        <p:spPr>
          <a:xfrm>
            <a:off x="9379877" y="5265180"/>
            <a:ext cx="381526" cy="1235551"/>
          </a:xfrm>
          <a:prstGeom prst="rect">
            <a:avLst/>
          </a:prstGeom>
          <a:solidFill>
            <a:srgbClr val="0070C0"/>
          </a:solidFill>
          <a:ln>
            <a:solidFill>
              <a:srgbClr val="0070C0"/>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effectLst>
                  <a:outerShdw blurRad="50800" dist="38100" dir="10800000" algn="r" rotWithShape="0">
                    <a:prstClr val="black"/>
                  </a:outerShdw>
                </a:effectLst>
              </a:rPr>
              <a:t>計劃財務</a:t>
            </a:r>
            <a:endParaRPr lang="zh-CN" altLang="en-US" sz="1400" dirty="0">
              <a:effectLst>
                <a:outerShdw blurRad="50800" dist="38100" dir="10800000" algn="r" rotWithShape="0">
                  <a:prstClr val="black"/>
                </a:outerShdw>
              </a:effectLst>
            </a:endParaRPr>
          </a:p>
        </p:txBody>
      </p:sp>
      <p:sp>
        <p:nvSpPr>
          <p:cNvPr id="124" name="矩形 123"/>
          <p:cNvSpPr/>
          <p:nvPr/>
        </p:nvSpPr>
        <p:spPr>
          <a:xfrm>
            <a:off x="10127044" y="5244659"/>
            <a:ext cx="381526" cy="1235551"/>
          </a:xfrm>
          <a:prstGeom prst="rect">
            <a:avLst/>
          </a:prstGeom>
          <a:solidFill>
            <a:srgbClr val="0070C0"/>
          </a:solidFill>
          <a:ln>
            <a:solidFill>
              <a:srgbClr val="0070C0"/>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effectLst>
                  <a:outerShdw blurRad="50800" dist="38100" dir="10800000" algn="r" rotWithShape="0">
                    <a:prstClr val="black"/>
                  </a:outerShdw>
                </a:effectLst>
              </a:rPr>
              <a:t>行政管理</a:t>
            </a:r>
            <a:endParaRPr lang="zh-CN" altLang="en-US" sz="1400" dirty="0">
              <a:effectLst>
                <a:outerShdw blurRad="50800" dist="38100" dir="10800000" algn="r" rotWithShape="0">
                  <a:prstClr val="black"/>
                </a:outerShdw>
              </a:effectLst>
            </a:endParaRPr>
          </a:p>
        </p:txBody>
      </p:sp>
      <p:sp>
        <p:nvSpPr>
          <p:cNvPr id="126" name="文本框 125"/>
          <p:cNvSpPr txBox="1"/>
          <p:nvPr/>
        </p:nvSpPr>
        <p:spPr>
          <a:xfrm>
            <a:off x="4112706" y="294789"/>
            <a:ext cx="4266461" cy="398780"/>
          </a:xfrm>
          <a:prstGeom prst="rect">
            <a:avLst/>
          </a:prstGeom>
          <a:solidFill>
            <a:srgbClr val="0070C0"/>
          </a:solidFill>
          <a:ln>
            <a:solidFill>
              <a:srgbClr val="0070C0"/>
            </a:solidFill>
          </a:ln>
        </p:spPr>
        <p:txBody>
          <a:bodyPr wrap="square" rtlCol="0">
            <a:spAutoFit/>
          </a:bodyPr>
          <a:lstStyle/>
          <a:p>
            <a:r>
              <a:rPr lang="zh-CN" altLang="en-US" sz="2000" dirty="0">
                <a:solidFill>
                  <a:schemeClr val="bg1"/>
                </a:solidFill>
                <a:effectLst>
                  <a:outerShdw blurRad="50800" dist="38100" dir="11400000" algn="r" rotWithShape="0">
                    <a:prstClr val="black">
                      <a:alpha val="88000"/>
                    </a:prstClr>
                  </a:outerShdw>
                </a:effectLst>
              </a:rPr>
              <a:t>中國公共安全教育基金會組織架構圖</a:t>
            </a:r>
            <a:endParaRPr lang="zh-CN" altLang="en-US" sz="2000" dirty="0">
              <a:solidFill>
                <a:schemeClr val="bg1"/>
              </a:solidFill>
              <a:effectLst>
                <a:outerShdw blurRad="50800" dist="38100" dir="11400000" algn="r" rotWithShape="0">
                  <a:prstClr val="black">
                    <a:alpha val="88000"/>
                  </a:prstClr>
                </a:outerShdw>
              </a:effectLst>
            </a:endParaRPr>
          </a:p>
        </p:txBody>
      </p:sp>
      <p:cxnSp>
        <p:nvCxnSpPr>
          <p:cNvPr id="69" name="直接连接符 34"/>
          <p:cNvCxnSpPr/>
          <p:nvPr/>
        </p:nvCxnSpPr>
        <p:spPr>
          <a:xfrm flipH="1">
            <a:off x="5151129" y="1789868"/>
            <a:ext cx="498894" cy="0"/>
          </a:xfrm>
          <a:prstGeom prst="line">
            <a:avLst/>
          </a:prstGeom>
          <a:ln>
            <a:solidFill>
              <a:srgbClr val="0070C0"/>
            </a:solidFill>
          </a:ln>
        </p:spPr>
        <p:style>
          <a:lnRef idx="3">
            <a:schemeClr val="accent5"/>
          </a:lnRef>
          <a:fillRef idx="0">
            <a:schemeClr val="accent5"/>
          </a:fillRef>
          <a:effectRef idx="2">
            <a:schemeClr val="accent5"/>
          </a:effectRef>
          <a:fontRef idx="minor">
            <a:schemeClr val="tx1"/>
          </a:fontRef>
        </p:style>
      </p:cxnSp>
      <p:sp>
        <p:nvSpPr>
          <p:cNvPr id="72" name="矩形 71"/>
          <p:cNvSpPr/>
          <p:nvPr/>
        </p:nvSpPr>
        <p:spPr>
          <a:xfrm>
            <a:off x="4705868" y="1393053"/>
            <a:ext cx="455762" cy="1104179"/>
          </a:xfrm>
          <a:prstGeom prst="rect">
            <a:avLst/>
          </a:prstGeom>
          <a:solidFill>
            <a:srgbClr val="0070C0"/>
          </a:solidFill>
          <a:ln>
            <a:solidFill>
              <a:srgbClr val="0070C0"/>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effectLst>
                  <a:outerShdw blurRad="50800" dist="38100" dir="10800000" algn="r" rotWithShape="0">
                    <a:prstClr val="black"/>
                  </a:outerShdw>
                </a:effectLst>
              </a:rPr>
              <a:t>副主席</a:t>
            </a:r>
            <a:endParaRPr lang="zh-CN" altLang="en-US" sz="1400" dirty="0">
              <a:effectLst>
                <a:outerShdw blurRad="50800" dist="38100" dir="10800000" algn="r" rotWithShape="0">
                  <a:prstClr val="black"/>
                </a:outerShdw>
              </a:effectLs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736885" y="2683351"/>
            <a:ext cx="6412832" cy="1014730"/>
          </a:xfrm>
          <a:prstGeom prst="rect">
            <a:avLst/>
          </a:prstGeom>
          <a:noFill/>
        </p:spPr>
        <p:txBody>
          <a:bodyPr wrap="square" rtlCol="0">
            <a:spAutoFit/>
          </a:bodyPr>
          <a:lstStyle/>
          <a:p>
            <a:r>
              <a:rPr kumimoji="1" lang="zh-CN" altLang="en-US" sz="6000" b="1" dirty="0">
                <a:solidFill>
                  <a:srgbClr val="C00000"/>
                </a:solidFill>
                <a:latin typeface="微软雅黑" panose="020B0503020204020204" charset="-122"/>
                <a:ea typeface="微软雅黑" panose="020B0503020204020204" charset="-122"/>
                <a:cs typeface="微软雅黑" panose="020B0503020204020204" charset="-122"/>
              </a:rPr>
              <a:t>安童生專項基金</a:t>
            </a:r>
            <a:endParaRPr kumimoji="1" lang="zh-CN" altLang="en-US" sz="6000" b="1" dirty="0">
              <a:solidFill>
                <a:srgbClr val="C00000"/>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798342" y="0"/>
            <a:ext cx="10058400" cy="1449387"/>
          </a:xfrm>
        </p:spPr>
        <p:txBody>
          <a:bodyPr anchor="ctr">
            <a:normAutofit/>
          </a:bodyPr>
          <a:lstStyle/>
          <a:p>
            <a:pPr>
              <a:lnSpc>
                <a:spcPct val="85000"/>
              </a:lnSpc>
            </a:pPr>
            <a:r>
              <a:rPr kumimoji="1" lang="zh-CN" altLang="en-US" spc="-50" dirty="0">
                <a:latin typeface="微软雅黑" panose="020B0503020204020204" charset="-122"/>
                <a:ea typeface="微软雅黑" panose="020B0503020204020204" charset="-122"/>
                <a:cs typeface="微软雅黑" panose="020B0503020204020204" charset="-122"/>
              </a:rPr>
              <a:t>安童生專項基金</a:t>
            </a:r>
            <a:endParaRPr kumimoji="1" lang="zh-CN" altLang="en-US" spc="-50" dirty="0">
              <a:latin typeface="微软雅黑" panose="020B0503020204020204" charset="-122"/>
              <a:ea typeface="微软雅黑" panose="020B0503020204020204" charset="-122"/>
              <a:cs typeface="微软雅黑" panose="020B0503020204020204" charset="-122"/>
            </a:endParaRPr>
          </a:p>
        </p:txBody>
      </p:sp>
      <p:sp>
        <p:nvSpPr>
          <p:cNvPr id="4" name="内容占位符 2"/>
          <p:cNvSpPr txBox="1"/>
          <p:nvPr/>
        </p:nvSpPr>
        <p:spPr>
          <a:xfrm>
            <a:off x="1638300" y="2311161"/>
            <a:ext cx="8915400" cy="3777622"/>
          </a:xfrm>
          <a:prstGeom prst="rect">
            <a:avLst/>
          </a:prstGeom>
        </p:spPr>
        <p:txBody>
          <a:bodyPr/>
          <a:lstStyle>
            <a:lvl1pPr marL="91440" indent="-91440" algn="l" defTabSz="914400" rtl="0" eaLnBrk="1" latinLnBrk="0" hangingPunct="1">
              <a:lnSpc>
                <a:spcPct val="90000"/>
              </a:lnSpc>
              <a:spcBef>
                <a:spcPts val="1200"/>
              </a:spcBef>
              <a:spcAft>
                <a:spcPts val="200"/>
              </a:spcAft>
              <a:buSzPct val="100000"/>
              <a:buFont typeface="Calibri" panose="020F0502020204030204" pitchFamily="34" charset="0"/>
              <a:buChar char=" "/>
              <a:defRPr sz="2000" kern="1200">
                <a:solidFill>
                  <a:schemeClr val="tx1">
                    <a:lumMod val="75000"/>
                    <a:lumOff val="25000"/>
                  </a:schemeClr>
                </a:solidFill>
                <a:latin typeface="宋體-繁 標準體" charset="-120"/>
                <a:ea typeface="+mn-ea"/>
                <a:cs typeface="+mn-cs"/>
              </a:defRPr>
            </a:lvl1pPr>
            <a:lvl2pPr marL="38417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800" kern="1200">
                <a:solidFill>
                  <a:schemeClr val="tx1">
                    <a:lumMod val="75000"/>
                    <a:lumOff val="25000"/>
                  </a:schemeClr>
                </a:solidFill>
                <a:latin typeface="宋體-繁 標準體" charset="-120"/>
                <a:ea typeface="+mn-ea"/>
                <a:cs typeface="+mn-cs"/>
              </a:defRPr>
            </a:lvl2pPr>
            <a:lvl3pPr marL="56705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宋體-繁 標準體" charset="-120"/>
                <a:ea typeface="+mn-ea"/>
                <a:cs typeface="+mn-cs"/>
              </a:defRPr>
            </a:lvl3pPr>
            <a:lvl4pPr marL="74993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宋體-繁 標準體" charset="-120"/>
                <a:ea typeface="+mn-ea"/>
                <a:cs typeface="+mn-cs"/>
              </a:defRPr>
            </a:lvl4pPr>
            <a:lvl5pPr marL="93281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宋體-繁 標準體" charset="-120"/>
                <a:ea typeface="+mn-ea"/>
                <a:cs typeface="+mn-cs"/>
              </a:defRPr>
            </a:lvl5pPr>
            <a:lvl6pPr marL="109982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6pPr>
            <a:lvl7pPr marL="129984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7pPr>
            <a:lvl8pPr marL="149987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8pPr>
            <a:lvl9pPr marL="169989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9pPr>
          </a:lstStyle>
          <a:p>
            <a:pPr marL="342265" indent="539750">
              <a:lnSpc>
                <a:spcPct val="150000"/>
              </a:lnSpc>
            </a:pPr>
            <a:r>
              <a:rPr lang="zh-CN" altLang="zh-CN" sz="1800" dirty="0">
                <a:latin typeface="微软雅黑" panose="020B0503020204020204" charset="-122"/>
                <a:ea typeface="微软雅黑" panose="020B0503020204020204" charset="-122"/>
              </a:rPr>
              <a:t>中華兒慈會安童生專項基金由中國公共安全教育基金會和中華少年兒童慈善救助基金會於</a:t>
            </a:r>
            <a:r>
              <a:rPr lang="en-US" altLang="zh-CN" sz="1800" dirty="0">
                <a:latin typeface="微软雅黑" panose="020B0503020204020204" charset="-122"/>
                <a:ea typeface="微软雅黑" panose="020B0503020204020204" charset="-122"/>
              </a:rPr>
              <a:t>2016</a:t>
            </a:r>
            <a:r>
              <a:rPr lang="zh-CN" altLang="zh-CN" sz="1800" dirty="0">
                <a:latin typeface="微软雅黑" panose="020B0503020204020204" charset="-122"/>
                <a:ea typeface="微软雅黑" panose="020B0503020204020204" charset="-122"/>
              </a:rPr>
              <a:t>年</a:t>
            </a:r>
            <a:r>
              <a:rPr lang="en-US" altLang="zh-CN" sz="1800" dirty="0">
                <a:latin typeface="微软雅黑" panose="020B0503020204020204" charset="-122"/>
                <a:ea typeface="微软雅黑" panose="020B0503020204020204" charset="-122"/>
              </a:rPr>
              <a:t>12</a:t>
            </a:r>
            <a:r>
              <a:rPr lang="zh-CN" altLang="zh-CN" sz="1800" dirty="0">
                <a:latin typeface="微软雅黑" panose="020B0503020204020204" charset="-122"/>
                <a:ea typeface="微软雅黑" panose="020B0503020204020204" charset="-122"/>
              </a:rPr>
              <a:t>月</a:t>
            </a:r>
            <a:r>
              <a:rPr lang="en-US" altLang="zh-CN" sz="1800" dirty="0">
                <a:latin typeface="微软雅黑" panose="020B0503020204020204" charset="-122"/>
                <a:ea typeface="微软雅黑" panose="020B0503020204020204" charset="-122"/>
              </a:rPr>
              <a:t>6</a:t>
            </a:r>
            <a:r>
              <a:rPr lang="zh-CN" altLang="zh-CN" sz="1800" dirty="0">
                <a:latin typeface="微软雅黑" panose="020B0503020204020204" charset="-122"/>
                <a:ea typeface="微软雅黑" panose="020B0503020204020204" charset="-122"/>
              </a:rPr>
              <a:t>日發起成立。起初是中國公共安全教育基金會在內地開展的兒童公益專案。如今已將活動拓展到香港地區。</a:t>
            </a:r>
            <a:endParaRPr lang="zh-CN" altLang="zh-CN" sz="1800" dirty="0">
              <a:latin typeface="微软雅黑" panose="020B0503020204020204" charset="-122"/>
              <a:ea typeface="微软雅黑" panose="020B0503020204020204" charset="-122"/>
            </a:endParaRPr>
          </a:p>
          <a:p>
            <a:pPr marL="342265" indent="539750">
              <a:lnSpc>
                <a:spcPct val="150000"/>
              </a:lnSpc>
            </a:pPr>
            <a:r>
              <a:rPr lang="zh-CN" altLang="zh-CN" sz="1800" dirty="0">
                <a:latin typeface="微软雅黑" panose="020B0503020204020204" charset="-122"/>
                <a:ea typeface="微软雅黑" panose="020B0503020204020204" charset="-122"/>
              </a:rPr>
              <a:t>專案旨在通過與合作學校建立安全基地，為合作學校提供一個專業的、長久的公共安全教育培訓場所，使受培訓的孩子掌握一定的公共安全技能，增加對公共安全培訓的興趣，從而增強公共安全意識。</a:t>
            </a:r>
            <a:endParaRPr lang="zh-CN" altLang="zh-CN" sz="1800" dirty="0">
              <a:latin typeface="微软雅黑" panose="020B0503020204020204" charset="-122"/>
              <a:ea typeface="微软雅黑" panose="020B0503020204020204" charset="-122"/>
            </a:endParaRPr>
          </a:p>
          <a:p>
            <a:pPr marL="342265" indent="539750">
              <a:lnSpc>
                <a:spcPct val="150000"/>
              </a:lnSpc>
            </a:pPr>
            <a:r>
              <a:rPr lang="zh-CN" altLang="zh-CN" sz="1800" dirty="0">
                <a:latin typeface="微软雅黑" panose="020B0503020204020204" charset="-122"/>
                <a:ea typeface="微软雅黑" panose="020B0503020204020204" charset="-122"/>
              </a:rPr>
              <a:t>通過專業的“校園安全諮詢”，使學校從軟體</a:t>
            </a:r>
            <a:r>
              <a:rPr lang="en-US" altLang="zh-CN" sz="1800" dirty="0">
                <a:latin typeface="微软雅黑" panose="020B0503020204020204" charset="-122"/>
                <a:ea typeface="微软雅黑" panose="020B0503020204020204" charset="-122"/>
              </a:rPr>
              <a:t>(software)</a:t>
            </a:r>
            <a:r>
              <a:rPr lang="zh-CN" altLang="zh-CN" sz="1800" dirty="0">
                <a:latin typeface="微软雅黑" panose="020B0503020204020204" charset="-122"/>
                <a:ea typeface="微软雅黑" panose="020B0503020204020204" charset="-122"/>
              </a:rPr>
              <a:t>到硬體</a:t>
            </a:r>
            <a:r>
              <a:rPr lang="en-US" altLang="zh-CN" sz="1800" dirty="0">
                <a:latin typeface="微软雅黑" panose="020B0503020204020204" charset="-122"/>
                <a:ea typeface="微软雅黑" panose="020B0503020204020204" charset="-122"/>
              </a:rPr>
              <a:t>(hardware)</a:t>
            </a:r>
            <a:r>
              <a:rPr lang="zh-CN" altLang="zh-CN" sz="1800" dirty="0">
                <a:latin typeface="微软雅黑" panose="020B0503020204020204" charset="-122"/>
                <a:ea typeface="微软雅黑" panose="020B0503020204020204" charset="-122"/>
              </a:rPr>
              <a:t>接受系統的安全排查，消除安全隱患，並通過安全預案做到防患於未然。</a:t>
            </a:r>
            <a:endParaRPr lang="zh-CN" altLang="zh-CN" sz="1800" dirty="0">
              <a:latin typeface="微软雅黑" panose="020B0503020204020204" charset="-122"/>
              <a:ea typeface="微软雅黑" panose="020B0503020204020204" charset="-122"/>
            </a:endParaRPr>
          </a:p>
        </p:txBody>
      </p:sp>
      <p:sp>
        <p:nvSpPr>
          <p:cNvPr id="5" name="文本框 4"/>
          <p:cNvSpPr txBox="1"/>
          <p:nvPr/>
        </p:nvSpPr>
        <p:spPr>
          <a:xfrm>
            <a:off x="1335258" y="1449387"/>
            <a:ext cx="1816100" cy="860425"/>
          </a:xfrm>
          <a:prstGeom prst="rect">
            <a:avLst/>
          </a:prstGeom>
          <a:noFill/>
        </p:spPr>
        <p:txBody>
          <a:bodyPr wrap="none" rtlCol="0">
            <a:spAutoFit/>
          </a:bodyPr>
          <a:lstStyle/>
          <a:p>
            <a:r>
              <a:rPr kumimoji="1" lang="zh-CN" altLang="en-US" sz="3200" b="1" dirty="0">
                <a:solidFill>
                  <a:srgbClr val="0070C0"/>
                </a:solidFill>
              </a:rPr>
              <a:t>專案簡介</a:t>
            </a:r>
            <a:endParaRPr kumimoji="1" lang="zh-CN" altLang="en-US" sz="3200" b="1" dirty="0">
              <a:solidFill>
                <a:srgbClr val="0070C0"/>
              </a:solidFill>
            </a:endParaRPr>
          </a:p>
          <a:p>
            <a:endParaRPr kumimoji="1" lang="zh-CN" alt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a:xfrm>
            <a:off x="1050387" y="276407"/>
            <a:ext cx="10058400" cy="1450757"/>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defTabSz="457200"/>
            <a:r>
              <a:rPr kumimoji="1" lang="zh-CN" altLang="en-US" sz="36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安童生專項基金</a:t>
            </a:r>
            <a:endParaRPr kumimoji="1" lang="zh-CN" altLang="en-US" sz="36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p:txBody>
      </p:sp>
      <p:sp>
        <p:nvSpPr>
          <p:cNvPr id="3" name="内容占位符 2"/>
          <p:cNvSpPr txBox="1"/>
          <p:nvPr/>
        </p:nvSpPr>
        <p:spPr>
          <a:xfrm>
            <a:off x="1484141" y="2455184"/>
            <a:ext cx="6365339" cy="3032291"/>
          </a:xfrm>
          <a:prstGeom prst="rect">
            <a:avLst/>
          </a:prstGeom>
        </p:spPr>
        <p:txBody>
          <a:bodyPr>
            <a:normAutofit/>
          </a:bodyPr>
          <a:lstStyle>
            <a:lvl1pPr marL="91440" indent="-91440" algn="l" defTabSz="914400" rtl="0" eaLnBrk="1" latinLnBrk="0" hangingPunct="1">
              <a:lnSpc>
                <a:spcPct val="90000"/>
              </a:lnSpc>
              <a:spcBef>
                <a:spcPts val="1200"/>
              </a:spcBef>
              <a:spcAft>
                <a:spcPts val="200"/>
              </a:spcAft>
              <a:buSzPct val="100000"/>
              <a:buFont typeface="Calibri" panose="020F0502020204030204" pitchFamily="34" charset="0"/>
              <a:buChar char=" "/>
              <a:defRPr sz="2000" kern="1200">
                <a:solidFill>
                  <a:schemeClr val="tx1">
                    <a:lumMod val="75000"/>
                    <a:lumOff val="25000"/>
                  </a:schemeClr>
                </a:solidFill>
                <a:latin typeface="宋體-繁 標準體" charset="-120"/>
                <a:ea typeface="+mn-ea"/>
                <a:cs typeface="+mn-cs"/>
              </a:defRPr>
            </a:lvl1pPr>
            <a:lvl2pPr marL="38417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800" kern="1200">
                <a:solidFill>
                  <a:schemeClr val="tx1">
                    <a:lumMod val="75000"/>
                    <a:lumOff val="25000"/>
                  </a:schemeClr>
                </a:solidFill>
                <a:latin typeface="宋體-繁 標準體" charset="-120"/>
                <a:ea typeface="+mn-ea"/>
                <a:cs typeface="+mn-cs"/>
              </a:defRPr>
            </a:lvl2pPr>
            <a:lvl3pPr marL="56705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宋體-繁 標準體" charset="-120"/>
                <a:ea typeface="+mn-ea"/>
                <a:cs typeface="+mn-cs"/>
              </a:defRPr>
            </a:lvl3pPr>
            <a:lvl4pPr marL="74993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宋體-繁 標準體" charset="-120"/>
                <a:ea typeface="+mn-ea"/>
                <a:cs typeface="+mn-cs"/>
              </a:defRPr>
            </a:lvl4pPr>
            <a:lvl5pPr marL="93281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宋體-繁 標準體" charset="-120"/>
                <a:ea typeface="+mn-ea"/>
                <a:cs typeface="+mn-cs"/>
              </a:defRPr>
            </a:lvl5pPr>
            <a:lvl6pPr marL="109982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6pPr>
            <a:lvl7pPr marL="129984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7pPr>
            <a:lvl8pPr marL="149987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8pPr>
            <a:lvl9pPr marL="169989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9pPr>
          </a:lstStyle>
          <a:p>
            <a:pPr>
              <a:lnSpc>
                <a:spcPct val="150000"/>
              </a:lnSpc>
            </a:pPr>
            <a:r>
              <a:rPr kumimoji="1" lang="zh-CN" altLang="en-US" sz="1600" dirty="0">
                <a:latin typeface="微软雅黑" panose="020B0503020204020204" charset="-122"/>
                <a:ea typeface="微软雅黑" panose="020B0503020204020204" charset="-122"/>
                <a:cs typeface="微软雅黑" panose="020B0503020204020204" charset="-122"/>
              </a:rPr>
              <a:t>        安童生為學校提供整體安全評估方案的專家組團隊，多位是從事公共安全領域二十年以上的專家，具備公共安全整體解決方案的把控能力，具備公共資訊化頂層設計能力及諮詢規劃能力，並且具有實際處置重大安全事件的經驗。曾參與</a:t>
            </a:r>
            <a:r>
              <a:rPr kumimoji="1" lang="en-US" altLang="zh-CN" sz="1600" dirty="0">
                <a:latin typeface="微软雅黑" panose="020B0503020204020204" charset="-122"/>
                <a:ea typeface="微软雅黑" panose="020B0503020204020204" charset="-122"/>
                <a:cs typeface="微软雅黑" panose="020B0503020204020204" charset="-122"/>
              </a:rPr>
              <a:t>2008</a:t>
            </a:r>
            <a:r>
              <a:rPr kumimoji="1" lang="zh-CN" altLang="en-US" sz="1600" dirty="0">
                <a:latin typeface="微软雅黑" panose="020B0503020204020204" charset="-122"/>
                <a:ea typeface="微软雅黑" panose="020B0503020204020204" charset="-122"/>
                <a:cs typeface="微软雅黑" panose="020B0503020204020204" charset="-122"/>
              </a:rPr>
              <a:t>年北京奧運會的安保設計方案，蒙內鐵路安保等重大安保方案，並且為三峽集團、中石化、中交集團、中建等大型國企提供駐外安保方案的設計。        </a:t>
            </a:r>
            <a:endParaRPr kumimoji="1" lang="zh-CN" altLang="en-US" sz="1600" dirty="0">
              <a:latin typeface="微软雅黑" panose="020B0503020204020204" charset="-122"/>
              <a:ea typeface="微软雅黑" panose="020B0503020204020204" charset="-122"/>
              <a:cs typeface="微软雅黑" panose="020B0503020204020204" charset="-122"/>
            </a:endParaRPr>
          </a:p>
        </p:txBody>
      </p:sp>
      <p:sp>
        <p:nvSpPr>
          <p:cNvPr id="4" name="矩形 3"/>
          <p:cNvSpPr/>
          <p:nvPr/>
        </p:nvSpPr>
        <p:spPr>
          <a:xfrm>
            <a:off x="1484141" y="1727164"/>
            <a:ext cx="1816100" cy="583565"/>
          </a:xfrm>
          <a:prstGeom prst="rect">
            <a:avLst/>
          </a:prstGeom>
        </p:spPr>
        <p:txBody>
          <a:bodyPr wrap="none">
            <a:spAutoFit/>
          </a:bodyPr>
          <a:lstStyle/>
          <a:p>
            <a:r>
              <a:rPr kumimoji="1" lang="zh-CN" altLang="en-US" sz="3200" b="1" dirty="0">
                <a:solidFill>
                  <a:srgbClr val="0070C0"/>
                </a:solidFill>
              </a:rPr>
              <a:t>專案介紹</a:t>
            </a:r>
            <a:endParaRPr kumimoji="1" lang="zh-CN" altLang="en-US" sz="3200" dirty="0">
              <a:solidFill>
                <a:srgbClr val="0070C0"/>
              </a:solidFill>
            </a:endParaRPr>
          </a:p>
        </p:txBody>
      </p:sp>
      <p:sp>
        <p:nvSpPr>
          <p:cNvPr id="5" name="文本框 4"/>
          <p:cNvSpPr txBox="1"/>
          <p:nvPr/>
        </p:nvSpPr>
        <p:spPr>
          <a:xfrm>
            <a:off x="8147019" y="1870409"/>
            <a:ext cx="4746624" cy="3322955"/>
          </a:xfrm>
          <a:prstGeom prst="rect">
            <a:avLst/>
          </a:prstGeom>
          <a:noFill/>
        </p:spPr>
        <p:txBody>
          <a:bodyPr wrap="square" rtlCol="0">
            <a:spAutoFit/>
          </a:bodyPr>
          <a:lstStyle/>
          <a:p>
            <a:pPr>
              <a:lnSpc>
                <a:spcPct val="150000"/>
              </a:lnSpc>
            </a:pPr>
            <a:r>
              <a:rPr kumimoji="1" lang="zh-CN" altLang="en-US" sz="1600" b="1" dirty="0">
                <a:solidFill>
                  <a:srgbClr val="0070C0"/>
                </a:solidFill>
                <a:latin typeface="微软雅黑" panose="020B0503020204020204" charset="-122"/>
                <a:ea typeface="微软雅黑" panose="020B0503020204020204" charset="-122"/>
                <a:cs typeface="微软雅黑" panose="020B0503020204020204" charset="-122"/>
              </a:rPr>
              <a:t>整體安全評估方案內容包括：   </a:t>
            </a:r>
            <a:endParaRPr kumimoji="1" lang="zh-CN" altLang="en-US" sz="1600" b="1" dirty="0">
              <a:solidFill>
                <a:srgbClr val="0070C0"/>
              </a:solidFill>
              <a:latin typeface="微软雅黑" panose="020B0503020204020204" charset="-122"/>
              <a:ea typeface="微软雅黑" panose="020B0503020204020204" charset="-122"/>
              <a:cs typeface="微软雅黑" panose="020B0503020204020204" charset="-122"/>
            </a:endParaRPr>
          </a:p>
          <a:p>
            <a:pPr>
              <a:lnSpc>
                <a:spcPct val="150000"/>
              </a:lnSpc>
            </a:pPr>
            <a:r>
              <a:rPr kumimoji="1" lang="en-US" altLang="zh-CN" sz="1600" dirty="0">
                <a:latin typeface="微软雅黑" panose="020B0503020204020204" charset="-122"/>
                <a:ea typeface="微软雅黑" panose="020B0503020204020204" charset="-122"/>
                <a:cs typeface="微软雅黑" panose="020B0503020204020204" charset="-122"/>
              </a:rPr>
              <a:t>1</a:t>
            </a:r>
            <a:r>
              <a:rPr kumimoji="1" lang="zh-CN" altLang="en-US" sz="1600" dirty="0">
                <a:latin typeface="微软雅黑" panose="020B0503020204020204" charset="-122"/>
                <a:ea typeface="微软雅黑" panose="020B0503020204020204" charset="-122"/>
                <a:cs typeface="微软雅黑" panose="020B0503020204020204" charset="-122"/>
              </a:rPr>
              <a:t>，校園基礎設施的安全諮詢；   </a:t>
            </a:r>
            <a:endParaRPr kumimoji="1" lang="zh-CN" altLang="en-US" sz="1600" dirty="0">
              <a:latin typeface="微软雅黑" panose="020B0503020204020204" charset="-122"/>
              <a:ea typeface="微软雅黑" panose="020B0503020204020204" charset="-122"/>
              <a:cs typeface="微软雅黑" panose="020B0503020204020204" charset="-122"/>
            </a:endParaRPr>
          </a:p>
          <a:p>
            <a:pPr>
              <a:lnSpc>
                <a:spcPct val="150000"/>
              </a:lnSpc>
            </a:pPr>
            <a:r>
              <a:rPr kumimoji="1" lang="en-US" altLang="zh-CN" sz="1600" dirty="0">
                <a:latin typeface="微软雅黑" panose="020B0503020204020204" charset="-122"/>
                <a:ea typeface="微软雅黑" panose="020B0503020204020204" charset="-122"/>
                <a:cs typeface="微软雅黑" panose="020B0503020204020204" charset="-122"/>
              </a:rPr>
              <a:t>2</a:t>
            </a:r>
            <a:r>
              <a:rPr kumimoji="1" lang="zh-CN" altLang="en-US" sz="1600" dirty="0">
                <a:latin typeface="微软雅黑" panose="020B0503020204020204" charset="-122"/>
                <a:ea typeface="微软雅黑" panose="020B0503020204020204" charset="-122"/>
                <a:cs typeface="微软雅黑" panose="020B0503020204020204" charset="-122"/>
              </a:rPr>
              <a:t>，校園安全管理機構建設諮詢；   </a:t>
            </a:r>
            <a:endParaRPr kumimoji="1" lang="zh-CN" altLang="en-US" sz="1600" dirty="0">
              <a:latin typeface="微软雅黑" panose="020B0503020204020204" charset="-122"/>
              <a:ea typeface="微软雅黑" panose="020B0503020204020204" charset="-122"/>
              <a:cs typeface="微软雅黑" panose="020B0503020204020204" charset="-122"/>
            </a:endParaRPr>
          </a:p>
          <a:p>
            <a:pPr>
              <a:lnSpc>
                <a:spcPct val="150000"/>
              </a:lnSpc>
            </a:pPr>
            <a:r>
              <a:rPr kumimoji="1" lang="en-US" altLang="zh-CN" sz="1600" dirty="0">
                <a:latin typeface="微软雅黑" panose="020B0503020204020204" charset="-122"/>
                <a:ea typeface="微软雅黑" panose="020B0503020204020204" charset="-122"/>
                <a:cs typeface="微软雅黑" panose="020B0503020204020204" charset="-122"/>
              </a:rPr>
              <a:t>3</a:t>
            </a:r>
            <a:r>
              <a:rPr kumimoji="1" lang="zh-CN" altLang="en-US" sz="1600" dirty="0">
                <a:latin typeface="微软雅黑" panose="020B0503020204020204" charset="-122"/>
                <a:ea typeface="微软雅黑" panose="020B0503020204020204" charset="-122"/>
                <a:cs typeface="微软雅黑" panose="020B0503020204020204" charset="-122"/>
              </a:rPr>
              <a:t>，校園安全教育；    </a:t>
            </a:r>
            <a:endParaRPr kumimoji="1" lang="zh-CN" altLang="en-US" sz="1600" dirty="0">
              <a:latin typeface="微软雅黑" panose="020B0503020204020204" charset="-122"/>
              <a:ea typeface="微软雅黑" panose="020B0503020204020204" charset="-122"/>
              <a:cs typeface="微软雅黑" panose="020B0503020204020204" charset="-122"/>
            </a:endParaRPr>
          </a:p>
          <a:p>
            <a:pPr>
              <a:lnSpc>
                <a:spcPct val="150000"/>
              </a:lnSpc>
            </a:pPr>
            <a:r>
              <a:rPr kumimoji="1" lang="en-US" altLang="zh-CN" sz="1600" dirty="0">
                <a:latin typeface="微软雅黑" panose="020B0503020204020204" charset="-122"/>
                <a:ea typeface="微软雅黑" panose="020B0503020204020204" charset="-122"/>
                <a:cs typeface="微软雅黑" panose="020B0503020204020204" charset="-122"/>
              </a:rPr>
              <a:t>4</a:t>
            </a:r>
            <a:r>
              <a:rPr kumimoji="1" lang="zh-CN" altLang="en-US" sz="1600" dirty="0">
                <a:latin typeface="微软雅黑" panose="020B0503020204020204" charset="-122"/>
                <a:ea typeface="微软雅黑" panose="020B0503020204020204" charset="-122"/>
                <a:cs typeface="微软雅黑" panose="020B0503020204020204" charset="-122"/>
              </a:rPr>
              <a:t>，校園安全文化建議；    </a:t>
            </a:r>
            <a:endParaRPr kumimoji="1" lang="zh-CN" altLang="en-US" sz="1600" dirty="0">
              <a:latin typeface="微软雅黑" panose="020B0503020204020204" charset="-122"/>
              <a:ea typeface="微软雅黑" panose="020B0503020204020204" charset="-122"/>
              <a:cs typeface="微软雅黑" panose="020B0503020204020204" charset="-122"/>
            </a:endParaRPr>
          </a:p>
          <a:p>
            <a:pPr>
              <a:lnSpc>
                <a:spcPct val="150000"/>
              </a:lnSpc>
            </a:pPr>
            <a:r>
              <a:rPr kumimoji="1" lang="en-US" altLang="zh-CN" sz="1600" dirty="0">
                <a:latin typeface="微软雅黑" panose="020B0503020204020204" charset="-122"/>
                <a:ea typeface="微软雅黑" panose="020B0503020204020204" charset="-122"/>
                <a:cs typeface="微软雅黑" panose="020B0503020204020204" charset="-122"/>
              </a:rPr>
              <a:t>5</a:t>
            </a:r>
            <a:r>
              <a:rPr kumimoji="1" lang="zh-CN" altLang="en-US" sz="1600" dirty="0">
                <a:latin typeface="微软雅黑" panose="020B0503020204020204" charset="-122"/>
                <a:ea typeface="微软雅黑" panose="020B0503020204020204" charset="-122"/>
                <a:cs typeface="微软雅黑" panose="020B0503020204020204" charset="-122"/>
              </a:rPr>
              <a:t>，校園安全管理工作流程；    </a:t>
            </a:r>
            <a:endParaRPr kumimoji="1" lang="zh-CN" altLang="en-US" sz="1600" dirty="0">
              <a:latin typeface="微软雅黑" panose="020B0503020204020204" charset="-122"/>
              <a:ea typeface="微软雅黑" panose="020B0503020204020204" charset="-122"/>
              <a:cs typeface="微软雅黑" panose="020B0503020204020204" charset="-122"/>
            </a:endParaRPr>
          </a:p>
          <a:p>
            <a:pPr>
              <a:lnSpc>
                <a:spcPct val="150000"/>
              </a:lnSpc>
            </a:pPr>
            <a:r>
              <a:rPr kumimoji="1" lang="en-US" altLang="zh-CN" sz="1600" dirty="0">
                <a:latin typeface="微软雅黑" panose="020B0503020204020204" charset="-122"/>
                <a:ea typeface="微软雅黑" panose="020B0503020204020204" charset="-122"/>
                <a:cs typeface="微软雅黑" panose="020B0503020204020204" charset="-122"/>
              </a:rPr>
              <a:t>6</a:t>
            </a:r>
            <a:r>
              <a:rPr kumimoji="1" lang="zh-CN" altLang="en-US" sz="1600" dirty="0">
                <a:latin typeface="微软雅黑" panose="020B0503020204020204" charset="-122"/>
                <a:ea typeface="微软雅黑" panose="020B0503020204020204" charset="-122"/>
                <a:cs typeface="微软雅黑" panose="020B0503020204020204" charset="-122"/>
              </a:rPr>
              <a:t>，突發事件應急管理辦法；  </a:t>
            </a:r>
            <a:endParaRPr kumimoji="1" lang="zh-CN" altLang="en-US" sz="1600" dirty="0">
              <a:latin typeface="微软雅黑" panose="020B0503020204020204" charset="-122"/>
              <a:ea typeface="微软雅黑" panose="020B0503020204020204" charset="-122"/>
              <a:cs typeface="微软雅黑" panose="020B0503020204020204" charset="-122"/>
            </a:endParaRPr>
          </a:p>
          <a:p>
            <a:pPr>
              <a:lnSpc>
                <a:spcPct val="150000"/>
              </a:lnSpc>
            </a:pPr>
            <a:r>
              <a:rPr kumimoji="1" lang="en-US" altLang="zh-CN" sz="1600" dirty="0">
                <a:latin typeface="微软雅黑" panose="020B0503020204020204" charset="-122"/>
                <a:ea typeface="微软雅黑" panose="020B0503020204020204" charset="-122"/>
                <a:cs typeface="微软雅黑" panose="020B0503020204020204" charset="-122"/>
              </a:rPr>
              <a:t>7</a:t>
            </a:r>
            <a:r>
              <a:rPr kumimoji="1" lang="zh-CN" altLang="en-US" sz="1600" dirty="0">
                <a:latin typeface="微软雅黑" panose="020B0503020204020204" charset="-122"/>
                <a:ea typeface="微软雅黑" panose="020B0503020204020204" charset="-122"/>
                <a:cs typeface="微软雅黑" panose="020B0503020204020204" charset="-122"/>
              </a:rPr>
              <a:t>，突發事件指揮與社會的應對。        </a:t>
            </a:r>
            <a:endParaRPr kumimoji="1" lang="zh-CN" altLang="en-US" sz="1600" dirty="0">
              <a:latin typeface="微软雅黑" panose="020B0503020204020204" charset="-122"/>
              <a:ea typeface="微软雅黑" panose="020B0503020204020204" charset="-122"/>
              <a:cs typeface="微软雅黑" panose="020B0503020204020204" charset="-122"/>
            </a:endParaRPr>
          </a:p>
          <a:p>
            <a:endParaRPr kumimoji="1" lang="zh-CN" altLang="en-US" dirty="0">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1484141" y="5022771"/>
            <a:ext cx="9777125" cy="1476375"/>
          </a:xfrm>
          <a:prstGeom prst="rect">
            <a:avLst/>
          </a:prstGeom>
          <a:noFill/>
        </p:spPr>
        <p:txBody>
          <a:bodyPr wrap="square" rtlCol="0">
            <a:spAutoFit/>
          </a:bodyPr>
          <a:lstStyle/>
          <a:p>
            <a:pPr marL="285750" indent="-285750">
              <a:lnSpc>
                <a:spcPct val="150000"/>
              </a:lnSpc>
              <a:buFont typeface="Wingdings" panose="05000000000000000000" pitchFamily="2" charset="2"/>
              <a:buChar char="u"/>
            </a:pPr>
            <a:r>
              <a:rPr kumimoji="1" lang="zh-CN" altLang="en-US" sz="1600" dirty="0">
                <a:solidFill>
                  <a:srgbClr val="00B050"/>
                </a:solidFill>
                <a:latin typeface="微软雅黑" panose="020B0503020204020204" charset="-122"/>
                <a:ea typeface="微软雅黑" panose="020B0503020204020204" charset="-122"/>
                <a:cs typeface="微软雅黑" panose="020B0503020204020204" charset="-122"/>
              </a:rPr>
              <a:t>通過安全教育培訓，使該學校的老師成為安全教育的培訓員，使孩子們能夠使相對應的培訓對象認識到日常的安全隱患、增強防拐騙的意識、增強防止性傷害的自我防護意識、應對自然災害的防護技能以及運動玩耍時的自我安全保護等。使該學校的安全教育得以延續和推廣。</a:t>
            </a:r>
            <a:endParaRPr kumimoji="1" lang="zh-CN" altLang="en-US" sz="1600" dirty="0">
              <a:solidFill>
                <a:srgbClr val="00B050"/>
              </a:solidFill>
              <a:latin typeface="微软雅黑" panose="020B0503020204020204" charset="-122"/>
              <a:ea typeface="微软雅黑" panose="020B0503020204020204" charset="-122"/>
              <a:cs typeface="微软雅黑" panose="020B0503020204020204" charset="-122"/>
            </a:endParaRPr>
          </a:p>
          <a:p>
            <a:endParaRPr kumimoji="1" lang="zh-CN" alt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a:xfrm>
            <a:off x="1097280" y="286603"/>
            <a:ext cx="10058400" cy="1450757"/>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defTabSz="457200"/>
            <a:r>
              <a:rPr kumimoji="1" lang="zh-CN" altLang="en-US" sz="36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安童生專項基金</a:t>
            </a:r>
            <a:endParaRPr kumimoji="1" lang="zh-CN" altLang="en-US" sz="36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p:txBody>
      </p:sp>
      <p:sp>
        <p:nvSpPr>
          <p:cNvPr id="4" name="矩形 3"/>
          <p:cNvSpPr/>
          <p:nvPr/>
        </p:nvSpPr>
        <p:spPr>
          <a:xfrm>
            <a:off x="1573387" y="1513351"/>
            <a:ext cx="1824926" cy="583565"/>
          </a:xfrm>
          <a:prstGeom prst="rect">
            <a:avLst/>
          </a:prstGeom>
        </p:spPr>
        <p:txBody>
          <a:bodyPr wrap="square">
            <a:spAutoFit/>
          </a:bodyPr>
          <a:lstStyle/>
          <a:p>
            <a:r>
              <a:rPr kumimoji="1" lang="zh-CN" altLang="en-US" sz="3200" b="1" dirty="0">
                <a:solidFill>
                  <a:srgbClr val="0070C0"/>
                </a:solidFill>
              </a:rPr>
              <a:t>課程介紹</a:t>
            </a:r>
            <a:endParaRPr kumimoji="1" lang="zh-CN" altLang="en-US" sz="3200" dirty="0">
              <a:solidFill>
                <a:srgbClr val="0070C0"/>
              </a:solidFill>
            </a:endParaRPr>
          </a:p>
        </p:txBody>
      </p:sp>
      <p:sp>
        <p:nvSpPr>
          <p:cNvPr id="5" name="AutoShape 2"/>
          <p:cNvSpPr>
            <a:spLocks noChangeArrowheads="1"/>
          </p:cNvSpPr>
          <p:nvPr/>
        </p:nvSpPr>
        <p:spPr bwMode="auto">
          <a:xfrm>
            <a:off x="8213791" y="5132159"/>
            <a:ext cx="1752981" cy="1536771"/>
          </a:xfrm>
          <a:prstGeom prst="roundRect">
            <a:avLst>
              <a:gd name="adj" fmla="val 0"/>
            </a:avLst>
          </a:prstGeom>
          <a:noFill/>
          <a:ln w="3175" algn="ctr">
            <a:solidFill>
              <a:srgbClr val="969696"/>
            </a:solidFill>
            <a:prstDash val="dash"/>
            <a:round/>
          </a:ln>
          <a:extLst>
            <a:ext uri="{909E8E84-426E-40DD-AFC4-6F175D3DCCD1}">
              <a14:hiddenFill xmlns:a14="http://schemas.microsoft.com/office/drawing/2010/main">
                <a:solidFill>
                  <a:srgbClr val="FFFFFF"/>
                </a:solidFill>
              </a14:hiddenFill>
            </a:ext>
          </a:extLst>
        </p:spPr>
        <p:txBody>
          <a:bodyPr anchor="ctr"/>
          <a:lstStyle/>
          <a:p>
            <a:pPr>
              <a:lnSpc>
                <a:spcPct val="120000"/>
              </a:lnSpc>
            </a:pPr>
            <a:r>
              <a:rPr lang="zh-CN" altLang="en-US" sz="1600" dirty="0">
                <a:solidFill>
                  <a:schemeClr val="tx1">
                    <a:lumMod val="50000"/>
                    <a:lumOff val="50000"/>
                  </a:schemeClr>
                </a:solidFill>
                <a:latin typeface="微软雅黑" panose="020B0503020204020204" charset="-122"/>
                <a:ea typeface="微软雅黑" panose="020B0503020204020204" charset="-122"/>
              </a:rPr>
              <a:t>    </a:t>
            </a:r>
            <a:r>
              <a:rPr lang="zh-CN" altLang="en-US" sz="1600" b="1" dirty="0">
                <a:solidFill>
                  <a:schemeClr val="tx1"/>
                </a:solidFill>
                <a:latin typeface="微软雅黑" panose="020B0503020204020204" charset="-122"/>
                <a:ea typeface="微软雅黑" panose="020B0503020204020204" charset="-122"/>
              </a:rPr>
              <a:t> 防自然災害</a:t>
            </a:r>
            <a:endParaRPr lang="zh-CN" altLang="en-US" sz="1600" b="1" dirty="0">
              <a:solidFill>
                <a:schemeClr val="tx1"/>
              </a:solidFill>
              <a:latin typeface="微软雅黑" panose="020B0503020204020204" charset="-122"/>
              <a:ea typeface="微软雅黑" panose="020B0503020204020204" charset="-122"/>
            </a:endParaRPr>
          </a:p>
        </p:txBody>
      </p:sp>
      <p:sp>
        <p:nvSpPr>
          <p:cNvPr id="6" name="AutoShape 3"/>
          <p:cNvSpPr>
            <a:spLocks noChangeArrowheads="1"/>
          </p:cNvSpPr>
          <p:nvPr/>
        </p:nvSpPr>
        <p:spPr bwMode="auto">
          <a:xfrm>
            <a:off x="4350783" y="5126458"/>
            <a:ext cx="1752983" cy="1540954"/>
          </a:xfrm>
          <a:prstGeom prst="roundRect">
            <a:avLst>
              <a:gd name="adj" fmla="val 0"/>
            </a:avLst>
          </a:prstGeom>
          <a:noFill/>
          <a:ln w="3175" algn="ctr">
            <a:solidFill>
              <a:srgbClr val="969696"/>
            </a:solidFill>
            <a:prstDash val="dash"/>
            <a:round/>
          </a:ln>
          <a:extLst>
            <a:ext uri="{909E8E84-426E-40DD-AFC4-6F175D3DCCD1}">
              <a14:hiddenFill xmlns:a14="http://schemas.microsoft.com/office/drawing/2010/main">
                <a:solidFill>
                  <a:srgbClr val="FFFFFF"/>
                </a:solidFill>
              </a14:hiddenFill>
            </a:ext>
          </a:extLst>
        </p:spPr>
        <p:txBody>
          <a:bodyPr anchor="ctr"/>
          <a:lstStyle/>
          <a:p>
            <a:pPr>
              <a:lnSpc>
                <a:spcPct val="120000"/>
              </a:lnSpc>
            </a:pPr>
            <a:r>
              <a:rPr lang="zh-CN" altLang="en-US" sz="1600" dirty="0">
                <a:solidFill>
                  <a:schemeClr val="tx1">
                    <a:lumMod val="50000"/>
                    <a:lumOff val="50000"/>
                  </a:schemeClr>
                </a:solidFill>
                <a:latin typeface="微软雅黑" panose="020B0503020204020204" charset="-122"/>
                <a:ea typeface="微软雅黑" panose="020B0503020204020204" charset="-122"/>
              </a:rPr>
              <a:t>   </a:t>
            </a:r>
            <a:endParaRPr lang="en-US" altLang="zh-CN" sz="1600" dirty="0">
              <a:solidFill>
                <a:schemeClr val="tx1">
                  <a:lumMod val="50000"/>
                  <a:lumOff val="50000"/>
                </a:schemeClr>
              </a:solidFill>
              <a:latin typeface="微软雅黑" panose="020B0503020204020204" charset="-122"/>
              <a:ea typeface="微软雅黑" panose="020B0503020204020204" charset="-122"/>
            </a:endParaRPr>
          </a:p>
          <a:p>
            <a:pPr>
              <a:lnSpc>
                <a:spcPct val="120000"/>
              </a:lnSpc>
            </a:pPr>
            <a:r>
              <a:rPr lang="zh-CN" altLang="en-US" sz="1600" dirty="0">
                <a:solidFill>
                  <a:schemeClr val="tx1">
                    <a:lumMod val="50000"/>
                    <a:lumOff val="50000"/>
                  </a:schemeClr>
                </a:solidFill>
                <a:latin typeface="微软雅黑" panose="020B0503020204020204" charset="-122"/>
                <a:ea typeface="微软雅黑" panose="020B0503020204020204" charset="-122"/>
              </a:rPr>
              <a:t>        </a:t>
            </a:r>
            <a:r>
              <a:rPr lang="zh-CN" altLang="en-US" sz="1600" b="1" dirty="0">
                <a:solidFill>
                  <a:schemeClr val="tx1"/>
                </a:solidFill>
                <a:latin typeface="微软雅黑" panose="020B0503020204020204" charset="-122"/>
                <a:ea typeface="微软雅黑" panose="020B0503020204020204" charset="-122"/>
              </a:rPr>
              <a:t>防性侵</a:t>
            </a:r>
            <a:endParaRPr lang="zh-CN" altLang="en-US" sz="1600" b="1" dirty="0">
              <a:solidFill>
                <a:schemeClr val="tx1"/>
              </a:solidFill>
              <a:latin typeface="微软雅黑" panose="020B0503020204020204" charset="-122"/>
              <a:ea typeface="微软雅黑" panose="020B0503020204020204" charset="-122"/>
            </a:endParaRPr>
          </a:p>
        </p:txBody>
      </p:sp>
      <p:sp>
        <p:nvSpPr>
          <p:cNvPr id="8" name="AutoShape 4"/>
          <p:cNvSpPr>
            <a:spLocks noChangeArrowheads="1"/>
          </p:cNvSpPr>
          <p:nvPr/>
        </p:nvSpPr>
        <p:spPr bwMode="auto">
          <a:xfrm>
            <a:off x="6261390" y="2348237"/>
            <a:ext cx="1743486" cy="1531671"/>
          </a:xfrm>
          <a:prstGeom prst="roundRect">
            <a:avLst>
              <a:gd name="adj" fmla="val 0"/>
            </a:avLst>
          </a:prstGeom>
          <a:noFill/>
          <a:ln w="3175" algn="ctr">
            <a:solidFill>
              <a:srgbClr val="969696"/>
            </a:solidFill>
            <a:prstDash val="dash"/>
            <a:round/>
          </a:ln>
          <a:extLst>
            <a:ext uri="{909E8E84-426E-40DD-AFC4-6F175D3DCCD1}">
              <a14:hiddenFill xmlns:a14="http://schemas.microsoft.com/office/drawing/2010/main">
                <a:solidFill>
                  <a:srgbClr val="FFFFFF"/>
                </a:solidFill>
              </a14:hiddenFill>
            </a:ext>
          </a:extLst>
        </p:spPr>
        <p:txBody>
          <a:bodyPr anchor="ctr"/>
          <a:lstStyle/>
          <a:p>
            <a:pPr>
              <a:lnSpc>
                <a:spcPct val="120000"/>
              </a:lnSpc>
            </a:pPr>
            <a:r>
              <a:rPr lang="zh-CN" altLang="en-US" sz="1600" dirty="0">
                <a:solidFill>
                  <a:schemeClr val="tx1">
                    <a:lumMod val="50000"/>
                    <a:lumOff val="50000"/>
                  </a:schemeClr>
                </a:solidFill>
                <a:latin typeface="微软雅黑" panose="020B0503020204020204" charset="-122"/>
                <a:ea typeface="微软雅黑" panose="020B0503020204020204" charset="-122"/>
              </a:rPr>
              <a:t>    </a:t>
            </a:r>
            <a:r>
              <a:rPr lang="zh-CN" altLang="en-US" sz="1600" b="1" dirty="0">
                <a:solidFill>
                  <a:schemeClr val="tx1"/>
                </a:solidFill>
                <a:latin typeface="微软雅黑" panose="020B0503020204020204" charset="-122"/>
                <a:ea typeface="微软雅黑" panose="020B0503020204020204" charset="-122"/>
              </a:rPr>
              <a:t>防校園欺淩</a:t>
            </a:r>
            <a:endParaRPr lang="zh-CN" altLang="en-US" sz="1600" b="1" dirty="0">
              <a:solidFill>
                <a:schemeClr val="tx1"/>
              </a:solidFill>
              <a:latin typeface="微软雅黑" panose="020B0503020204020204" charset="-122"/>
              <a:ea typeface="微软雅黑" panose="020B0503020204020204" charset="-122"/>
            </a:endParaRPr>
          </a:p>
        </p:txBody>
      </p:sp>
      <p:sp>
        <p:nvSpPr>
          <p:cNvPr id="9" name="AutoShape 5"/>
          <p:cNvSpPr>
            <a:spLocks noChangeArrowheads="1"/>
          </p:cNvSpPr>
          <p:nvPr/>
        </p:nvSpPr>
        <p:spPr bwMode="auto">
          <a:xfrm>
            <a:off x="10114911" y="2348237"/>
            <a:ext cx="1762478" cy="1531671"/>
          </a:xfrm>
          <a:prstGeom prst="roundRect">
            <a:avLst>
              <a:gd name="adj" fmla="val 0"/>
            </a:avLst>
          </a:prstGeom>
          <a:noFill/>
          <a:ln w="3175" algn="ctr">
            <a:solidFill>
              <a:srgbClr val="969696"/>
            </a:solidFill>
            <a:prstDash val="dash"/>
            <a:round/>
          </a:ln>
          <a:extLst>
            <a:ext uri="{909E8E84-426E-40DD-AFC4-6F175D3DCCD1}">
              <a14:hiddenFill xmlns:a14="http://schemas.microsoft.com/office/drawing/2010/main">
                <a:solidFill>
                  <a:srgbClr val="FFFFFF"/>
                </a:solidFill>
              </a14:hiddenFill>
            </a:ext>
          </a:extLst>
        </p:spPr>
        <p:txBody>
          <a:bodyPr anchor="ctr"/>
          <a:lstStyle/>
          <a:p>
            <a:pPr algn="ctr">
              <a:lnSpc>
                <a:spcPct val="120000"/>
              </a:lnSpc>
            </a:pPr>
            <a:r>
              <a:rPr lang="zh-CN" altLang="en-US" sz="1600" b="1" dirty="0">
                <a:solidFill>
                  <a:schemeClr val="tx1"/>
                </a:solidFill>
                <a:latin typeface="微软雅黑" panose="020B0503020204020204" charset="-122"/>
                <a:ea typeface="微软雅黑" panose="020B0503020204020204" charset="-122"/>
              </a:rPr>
              <a:t>防意外傷害</a:t>
            </a:r>
            <a:endParaRPr lang="zh-CN" altLang="en-US" sz="1600" b="1" dirty="0">
              <a:solidFill>
                <a:schemeClr val="tx1"/>
              </a:solidFill>
              <a:latin typeface="微软雅黑" panose="020B0503020204020204" charset="-122"/>
              <a:ea typeface="微软雅黑" panose="020B0503020204020204" charset="-122"/>
            </a:endParaRPr>
          </a:p>
        </p:txBody>
      </p:sp>
      <p:sp>
        <p:nvSpPr>
          <p:cNvPr id="10" name="AutoShape 6"/>
          <p:cNvSpPr>
            <a:spLocks noChangeArrowheads="1"/>
          </p:cNvSpPr>
          <p:nvPr/>
        </p:nvSpPr>
        <p:spPr bwMode="auto">
          <a:xfrm>
            <a:off x="2400267" y="2348276"/>
            <a:ext cx="1703602" cy="1531671"/>
          </a:xfrm>
          <a:prstGeom prst="roundRect">
            <a:avLst>
              <a:gd name="adj" fmla="val 0"/>
            </a:avLst>
          </a:prstGeom>
          <a:noFill/>
          <a:ln w="3175" algn="ctr">
            <a:solidFill>
              <a:srgbClr val="969696"/>
            </a:solidFill>
            <a:prstDash val="dash"/>
            <a:round/>
          </a:ln>
          <a:extLst>
            <a:ext uri="{909E8E84-426E-40DD-AFC4-6F175D3DCCD1}">
              <a14:hiddenFill xmlns:a14="http://schemas.microsoft.com/office/drawing/2010/main">
                <a:solidFill>
                  <a:srgbClr val="FFFFFF"/>
                </a:solidFill>
              </a14:hiddenFill>
            </a:ext>
          </a:extLst>
        </p:spPr>
        <p:txBody>
          <a:bodyPr/>
          <a:lstStyle/>
          <a:p>
            <a:pPr>
              <a:lnSpc>
                <a:spcPct val="120000"/>
              </a:lnSpc>
            </a:pPr>
            <a:endParaRPr lang="en-US" altLang="zh-CN" sz="1600" dirty="0">
              <a:solidFill>
                <a:schemeClr val="tx1">
                  <a:lumMod val="50000"/>
                  <a:lumOff val="50000"/>
                </a:schemeClr>
              </a:solidFill>
              <a:latin typeface="微软雅黑" panose="020B0503020204020204" charset="-122"/>
              <a:ea typeface="微软雅黑" panose="020B0503020204020204" charset="-122"/>
            </a:endParaRPr>
          </a:p>
          <a:p>
            <a:pPr>
              <a:lnSpc>
                <a:spcPct val="120000"/>
              </a:lnSpc>
            </a:pPr>
            <a:r>
              <a:rPr lang="zh-CN" altLang="en-US" sz="1600" dirty="0">
                <a:solidFill>
                  <a:schemeClr val="tx1">
                    <a:lumMod val="50000"/>
                    <a:lumOff val="50000"/>
                  </a:schemeClr>
                </a:solidFill>
                <a:latin typeface="微软雅黑" panose="020B0503020204020204" charset="-122"/>
                <a:ea typeface="微软雅黑" panose="020B0503020204020204" charset="-122"/>
              </a:rPr>
              <a:t>      </a:t>
            </a:r>
            <a:endParaRPr lang="en-US" altLang="zh-CN" sz="1600" dirty="0">
              <a:solidFill>
                <a:schemeClr val="tx1">
                  <a:lumMod val="50000"/>
                  <a:lumOff val="50000"/>
                </a:schemeClr>
              </a:solidFill>
              <a:latin typeface="微软雅黑" panose="020B0503020204020204" charset="-122"/>
              <a:ea typeface="微软雅黑" panose="020B0503020204020204" charset="-122"/>
            </a:endParaRPr>
          </a:p>
          <a:p>
            <a:pPr>
              <a:lnSpc>
                <a:spcPct val="120000"/>
              </a:lnSpc>
            </a:pPr>
            <a:r>
              <a:rPr lang="zh-CN" altLang="en-US" sz="1600" dirty="0">
                <a:solidFill>
                  <a:schemeClr val="tx1">
                    <a:lumMod val="50000"/>
                    <a:lumOff val="50000"/>
                  </a:schemeClr>
                </a:solidFill>
                <a:latin typeface="微软雅黑" panose="020B0503020204020204" charset="-122"/>
                <a:ea typeface="微软雅黑" panose="020B0503020204020204" charset="-122"/>
              </a:rPr>
              <a:t>       </a:t>
            </a:r>
            <a:r>
              <a:rPr lang="zh-CN" altLang="en-US" sz="1600" b="1" dirty="0">
                <a:solidFill>
                  <a:schemeClr val="tx1"/>
                </a:solidFill>
                <a:latin typeface="微软雅黑" panose="020B0503020204020204" charset="-122"/>
                <a:ea typeface="微软雅黑" panose="020B0503020204020204" charset="-122"/>
              </a:rPr>
              <a:t>防拐騙</a:t>
            </a:r>
            <a:endParaRPr lang="zh-CN" altLang="en-US" sz="1600" b="1" dirty="0">
              <a:solidFill>
                <a:schemeClr val="tx1"/>
              </a:solidFill>
              <a:latin typeface="微软雅黑" panose="020B0503020204020204" charset="-122"/>
              <a:ea typeface="微软雅黑" panose="020B0503020204020204" charset="-122"/>
            </a:endParaRPr>
          </a:p>
        </p:txBody>
      </p:sp>
      <p:sp>
        <p:nvSpPr>
          <p:cNvPr id="11" name="AutoShape 9"/>
          <p:cNvSpPr>
            <a:spLocks noChangeArrowheads="1"/>
          </p:cNvSpPr>
          <p:nvPr/>
        </p:nvSpPr>
        <p:spPr bwMode="auto">
          <a:xfrm>
            <a:off x="4312789" y="3948326"/>
            <a:ext cx="2068252" cy="1189532"/>
          </a:xfrm>
          <a:prstGeom prst="chevron">
            <a:avLst>
              <a:gd name="adj" fmla="val 25780"/>
            </a:avLst>
          </a:prstGeom>
          <a:solidFill>
            <a:schemeClr val="accent3"/>
          </a:solidFill>
          <a:ln>
            <a:noFill/>
          </a:ln>
        </p:spPr>
        <p:txBody>
          <a:bodyPr wrap="none" anchor="ctr"/>
          <a:lstStyle/>
          <a:p>
            <a:pPr algn="ctr"/>
            <a:r>
              <a:rPr lang="en-US" altLang="zh-CN" sz="2400" dirty="0">
                <a:solidFill>
                  <a:srgbClr val="F8F8F8"/>
                </a:solidFill>
                <a:latin typeface="微软雅黑" panose="020B0503020204020204" charset="-122"/>
                <a:ea typeface="微软雅黑" panose="020B0503020204020204" charset="-122"/>
              </a:rPr>
              <a:t>NO.2</a:t>
            </a:r>
            <a:endParaRPr lang="en-US" altLang="zh-CN" sz="2400" dirty="0">
              <a:solidFill>
                <a:srgbClr val="F8F8F8"/>
              </a:solidFill>
              <a:latin typeface="微软雅黑" panose="020B0503020204020204" charset="-122"/>
              <a:ea typeface="微软雅黑" panose="020B0503020204020204" charset="-122"/>
            </a:endParaRPr>
          </a:p>
        </p:txBody>
      </p:sp>
      <p:sp>
        <p:nvSpPr>
          <p:cNvPr id="12" name="AutoShape 10"/>
          <p:cNvSpPr>
            <a:spLocks noChangeArrowheads="1"/>
          </p:cNvSpPr>
          <p:nvPr/>
        </p:nvSpPr>
        <p:spPr bwMode="auto">
          <a:xfrm>
            <a:off x="2364187" y="3948326"/>
            <a:ext cx="2068252" cy="1189532"/>
          </a:xfrm>
          <a:prstGeom prst="homePlate">
            <a:avLst>
              <a:gd name="adj" fmla="val 30492"/>
            </a:avLst>
          </a:prstGeom>
          <a:solidFill>
            <a:schemeClr val="accent4"/>
          </a:solidFill>
          <a:ln>
            <a:noFill/>
          </a:ln>
        </p:spPr>
        <p:txBody>
          <a:bodyPr wrap="none" anchor="ctr"/>
          <a:lstStyle/>
          <a:p>
            <a:pPr algn="ctr"/>
            <a:r>
              <a:rPr lang="en-US" altLang="zh-CN" sz="2400" dirty="0">
                <a:solidFill>
                  <a:srgbClr val="F8F8F8"/>
                </a:solidFill>
                <a:latin typeface="微软雅黑" panose="020B0503020204020204" charset="-122"/>
                <a:ea typeface="微软雅黑" panose="020B0503020204020204" charset="-122"/>
              </a:rPr>
              <a:t>NO.1</a:t>
            </a:r>
            <a:endParaRPr lang="en-US" altLang="zh-CN" sz="2400" dirty="0">
              <a:solidFill>
                <a:srgbClr val="F8F8F8"/>
              </a:solidFill>
              <a:latin typeface="微软雅黑" panose="020B0503020204020204" charset="-122"/>
              <a:ea typeface="微软雅黑" panose="020B0503020204020204" charset="-122"/>
            </a:endParaRPr>
          </a:p>
        </p:txBody>
      </p:sp>
      <p:sp>
        <p:nvSpPr>
          <p:cNvPr id="13" name="AutoShape 11"/>
          <p:cNvSpPr>
            <a:spLocks noChangeArrowheads="1"/>
          </p:cNvSpPr>
          <p:nvPr/>
        </p:nvSpPr>
        <p:spPr bwMode="auto">
          <a:xfrm>
            <a:off x="6261390" y="3948326"/>
            <a:ext cx="2068252" cy="1189532"/>
          </a:xfrm>
          <a:prstGeom prst="chevron">
            <a:avLst>
              <a:gd name="adj" fmla="val 25780"/>
            </a:avLst>
          </a:prstGeom>
          <a:solidFill>
            <a:schemeClr val="accent2"/>
          </a:solidFill>
          <a:ln>
            <a:noFill/>
          </a:ln>
        </p:spPr>
        <p:txBody>
          <a:bodyPr wrap="none" anchor="ctr"/>
          <a:lstStyle/>
          <a:p>
            <a:pPr algn="ctr"/>
            <a:r>
              <a:rPr lang="en-US" altLang="zh-CN" sz="2400">
                <a:solidFill>
                  <a:srgbClr val="F8F8F8"/>
                </a:solidFill>
                <a:latin typeface="微软雅黑" panose="020B0503020204020204" charset="-122"/>
                <a:ea typeface="微软雅黑" panose="020B0503020204020204" charset="-122"/>
              </a:rPr>
              <a:t>NO.3</a:t>
            </a:r>
            <a:endParaRPr lang="en-US" altLang="zh-CN" sz="2400">
              <a:solidFill>
                <a:srgbClr val="F8F8F8"/>
              </a:solidFill>
              <a:latin typeface="微软雅黑" panose="020B0503020204020204" charset="-122"/>
              <a:ea typeface="微软雅黑" panose="020B0503020204020204" charset="-122"/>
            </a:endParaRPr>
          </a:p>
        </p:txBody>
      </p:sp>
      <p:sp>
        <p:nvSpPr>
          <p:cNvPr id="14" name="AutoShape 12"/>
          <p:cNvSpPr>
            <a:spLocks noChangeArrowheads="1"/>
          </p:cNvSpPr>
          <p:nvPr/>
        </p:nvSpPr>
        <p:spPr bwMode="auto">
          <a:xfrm>
            <a:off x="8208092" y="3948326"/>
            <a:ext cx="2068254" cy="1189532"/>
          </a:xfrm>
          <a:prstGeom prst="chevron">
            <a:avLst>
              <a:gd name="adj" fmla="val 25780"/>
            </a:avLst>
          </a:prstGeom>
          <a:solidFill>
            <a:schemeClr val="accent1"/>
          </a:solidFill>
          <a:ln>
            <a:noFill/>
          </a:ln>
        </p:spPr>
        <p:txBody>
          <a:bodyPr wrap="none" anchor="ctr"/>
          <a:lstStyle/>
          <a:p>
            <a:pPr algn="ctr"/>
            <a:r>
              <a:rPr lang="en-US" altLang="zh-CN" sz="2400">
                <a:solidFill>
                  <a:srgbClr val="F8F8F8"/>
                </a:solidFill>
                <a:latin typeface="微软雅黑" panose="020B0503020204020204" charset="-122"/>
                <a:ea typeface="微软雅黑" panose="020B0503020204020204" charset="-122"/>
              </a:rPr>
              <a:t>NO.4</a:t>
            </a:r>
            <a:endParaRPr lang="en-US" altLang="zh-CN" sz="2400">
              <a:solidFill>
                <a:srgbClr val="F8F8F8"/>
              </a:solidFill>
              <a:latin typeface="微软雅黑" panose="020B0503020204020204" charset="-122"/>
              <a:ea typeface="微软雅黑" panose="020B0503020204020204" charset="-122"/>
            </a:endParaRPr>
          </a:p>
        </p:txBody>
      </p:sp>
      <p:sp>
        <p:nvSpPr>
          <p:cNvPr id="15" name="AutoShape 13"/>
          <p:cNvSpPr>
            <a:spLocks noChangeArrowheads="1"/>
          </p:cNvSpPr>
          <p:nvPr/>
        </p:nvSpPr>
        <p:spPr bwMode="auto">
          <a:xfrm>
            <a:off x="10114911" y="3948326"/>
            <a:ext cx="2068254" cy="1189532"/>
          </a:xfrm>
          <a:prstGeom prst="chevron">
            <a:avLst>
              <a:gd name="adj" fmla="val 25780"/>
            </a:avLst>
          </a:prstGeom>
          <a:solidFill>
            <a:schemeClr val="tx2"/>
          </a:solidFill>
          <a:ln>
            <a:noFill/>
          </a:ln>
        </p:spPr>
        <p:txBody>
          <a:bodyPr wrap="none" anchor="ctr"/>
          <a:lstStyle/>
          <a:p>
            <a:pPr algn="ctr"/>
            <a:r>
              <a:rPr lang="en-US" altLang="zh-CN" sz="2400">
                <a:solidFill>
                  <a:srgbClr val="F8F8F8"/>
                </a:solidFill>
                <a:latin typeface="微软雅黑" panose="020B0503020204020204" charset="-122"/>
                <a:ea typeface="微软雅黑" panose="020B0503020204020204" charset="-122"/>
              </a:rPr>
              <a:t>NO.5</a:t>
            </a:r>
            <a:endParaRPr lang="en-US" altLang="zh-CN" sz="2400">
              <a:solidFill>
                <a:srgbClr val="F8F8F8"/>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 fill="hold"/>
                                        <p:tgtEl>
                                          <p:spTgt spid="12"/>
                                        </p:tgtEl>
                                        <p:attrNameLst>
                                          <p:attrName>ppt_x</p:attrName>
                                        </p:attrNameLst>
                                      </p:cBhvr>
                                      <p:tavLst>
                                        <p:tav tm="0">
                                          <p:val>
                                            <p:strVal val="0-#ppt_w/2"/>
                                          </p:val>
                                        </p:tav>
                                        <p:tav tm="100000">
                                          <p:val>
                                            <p:strVal val="#ppt_x"/>
                                          </p:val>
                                        </p:tav>
                                      </p:tavLst>
                                    </p:anim>
                                    <p:anim calcmode="lin" valueType="num">
                                      <p:cBhvr additive="base">
                                        <p:cTn id="8" dur="3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300" fill="hold"/>
                                        <p:tgtEl>
                                          <p:spTgt spid="11"/>
                                        </p:tgtEl>
                                        <p:attrNameLst>
                                          <p:attrName>ppt_x</p:attrName>
                                        </p:attrNameLst>
                                      </p:cBhvr>
                                      <p:tavLst>
                                        <p:tav tm="0">
                                          <p:val>
                                            <p:strVal val="0-#ppt_w/2"/>
                                          </p:val>
                                        </p:tav>
                                        <p:tav tm="100000">
                                          <p:val>
                                            <p:strVal val="#ppt_x"/>
                                          </p:val>
                                        </p:tav>
                                      </p:tavLst>
                                    </p:anim>
                                    <p:anim calcmode="lin" valueType="num">
                                      <p:cBhvr additive="base">
                                        <p:cTn id="17" dur="300" fill="hold"/>
                                        <p:tgtEl>
                                          <p:spTgt spid="11"/>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up)">
                                      <p:cBhvr>
                                        <p:cTn id="21" dur="500"/>
                                        <p:tgtEl>
                                          <p:spTgt spid="6"/>
                                        </p:tgtEl>
                                      </p:cBhvr>
                                    </p:animEffect>
                                  </p:childTnLst>
                                </p:cTn>
                              </p:par>
                            </p:childTnLst>
                          </p:cTn>
                        </p:par>
                        <p:par>
                          <p:cTn id="22" fill="hold">
                            <p:stCondLst>
                              <p:cond delay="2000"/>
                            </p:stCondLst>
                            <p:childTnLst>
                              <p:par>
                                <p:cTn id="23" presetID="2" presetClass="entr" presetSubtype="8"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300" fill="hold"/>
                                        <p:tgtEl>
                                          <p:spTgt spid="13"/>
                                        </p:tgtEl>
                                        <p:attrNameLst>
                                          <p:attrName>ppt_x</p:attrName>
                                        </p:attrNameLst>
                                      </p:cBhvr>
                                      <p:tavLst>
                                        <p:tav tm="0">
                                          <p:val>
                                            <p:strVal val="0-#ppt_w/2"/>
                                          </p:val>
                                        </p:tav>
                                        <p:tav tm="100000">
                                          <p:val>
                                            <p:strVal val="#ppt_x"/>
                                          </p:val>
                                        </p:tav>
                                      </p:tavLst>
                                    </p:anim>
                                    <p:anim calcmode="lin" valueType="num">
                                      <p:cBhvr additive="base">
                                        <p:cTn id="26" dur="300" fill="hold"/>
                                        <p:tgtEl>
                                          <p:spTgt spid="13"/>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2" presetClass="entr" presetSubtype="4"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down)">
                                      <p:cBhvr>
                                        <p:cTn id="30" dur="500"/>
                                        <p:tgtEl>
                                          <p:spTgt spid="8"/>
                                        </p:tgtEl>
                                      </p:cBhvr>
                                    </p:animEffect>
                                  </p:childTnLst>
                                </p:cTn>
                              </p:par>
                            </p:childTnLst>
                          </p:cTn>
                        </p:par>
                        <p:par>
                          <p:cTn id="31" fill="hold">
                            <p:stCondLst>
                              <p:cond delay="3000"/>
                            </p:stCondLst>
                            <p:childTnLst>
                              <p:par>
                                <p:cTn id="32" presetID="2" presetClass="entr" presetSubtype="8"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300" fill="hold"/>
                                        <p:tgtEl>
                                          <p:spTgt spid="14"/>
                                        </p:tgtEl>
                                        <p:attrNameLst>
                                          <p:attrName>ppt_x</p:attrName>
                                        </p:attrNameLst>
                                      </p:cBhvr>
                                      <p:tavLst>
                                        <p:tav tm="0">
                                          <p:val>
                                            <p:strVal val="0-#ppt_w/2"/>
                                          </p:val>
                                        </p:tav>
                                        <p:tav tm="100000">
                                          <p:val>
                                            <p:strVal val="#ppt_x"/>
                                          </p:val>
                                        </p:tav>
                                      </p:tavLst>
                                    </p:anim>
                                    <p:anim calcmode="lin" valueType="num">
                                      <p:cBhvr additive="base">
                                        <p:cTn id="35" dur="300" fill="hold"/>
                                        <p:tgtEl>
                                          <p:spTgt spid="14"/>
                                        </p:tgtEl>
                                        <p:attrNameLst>
                                          <p:attrName>ppt_y</p:attrName>
                                        </p:attrNameLst>
                                      </p:cBhvr>
                                      <p:tavLst>
                                        <p:tav tm="0">
                                          <p:val>
                                            <p:strVal val="#ppt_y"/>
                                          </p:val>
                                        </p:tav>
                                        <p:tav tm="100000">
                                          <p:val>
                                            <p:strVal val="#ppt_y"/>
                                          </p:val>
                                        </p:tav>
                                      </p:tavLst>
                                    </p:anim>
                                  </p:childTnLst>
                                </p:cTn>
                              </p:par>
                            </p:childTnLst>
                          </p:cTn>
                        </p:par>
                        <p:par>
                          <p:cTn id="36" fill="hold">
                            <p:stCondLst>
                              <p:cond delay="3500"/>
                            </p:stCondLst>
                            <p:childTnLst>
                              <p:par>
                                <p:cTn id="37" presetID="22" presetClass="entr" presetSubtype="1"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up)">
                                      <p:cBhvr>
                                        <p:cTn id="39" dur="500"/>
                                        <p:tgtEl>
                                          <p:spTgt spid="5"/>
                                        </p:tgtEl>
                                      </p:cBhvr>
                                    </p:animEffect>
                                  </p:childTnLst>
                                </p:cTn>
                              </p:par>
                            </p:childTnLst>
                          </p:cTn>
                        </p:par>
                        <p:par>
                          <p:cTn id="40" fill="hold">
                            <p:stCondLst>
                              <p:cond delay="4000"/>
                            </p:stCondLst>
                            <p:childTnLst>
                              <p:par>
                                <p:cTn id="41" presetID="2" presetClass="entr" presetSubtype="8"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300" fill="hold"/>
                                        <p:tgtEl>
                                          <p:spTgt spid="15"/>
                                        </p:tgtEl>
                                        <p:attrNameLst>
                                          <p:attrName>ppt_x</p:attrName>
                                        </p:attrNameLst>
                                      </p:cBhvr>
                                      <p:tavLst>
                                        <p:tav tm="0">
                                          <p:val>
                                            <p:strVal val="0-#ppt_w/2"/>
                                          </p:val>
                                        </p:tav>
                                        <p:tav tm="100000">
                                          <p:val>
                                            <p:strVal val="#ppt_x"/>
                                          </p:val>
                                        </p:tav>
                                      </p:tavLst>
                                    </p:anim>
                                    <p:anim calcmode="lin" valueType="num">
                                      <p:cBhvr additive="base">
                                        <p:cTn id="44" dur="300" fill="hold"/>
                                        <p:tgtEl>
                                          <p:spTgt spid="15"/>
                                        </p:tgtEl>
                                        <p:attrNameLst>
                                          <p:attrName>ppt_y</p:attrName>
                                        </p:attrNameLst>
                                      </p:cBhvr>
                                      <p:tavLst>
                                        <p:tav tm="0">
                                          <p:val>
                                            <p:strVal val="#ppt_y"/>
                                          </p:val>
                                        </p:tav>
                                        <p:tav tm="100000">
                                          <p:val>
                                            <p:strVal val="#ppt_y"/>
                                          </p:val>
                                        </p:tav>
                                      </p:tavLst>
                                    </p:anim>
                                  </p:childTnLst>
                                </p:cTn>
                              </p:par>
                            </p:childTnLst>
                          </p:cTn>
                        </p:par>
                        <p:par>
                          <p:cTn id="45" fill="hold">
                            <p:stCondLst>
                              <p:cond delay="4500"/>
                            </p:stCondLst>
                            <p:childTnLst>
                              <p:par>
                                <p:cTn id="46" presetID="22" presetClass="entr" presetSubtype="4"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down)">
                                      <p:cBhvr>
                                        <p:cTn id="4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P spid="8" grpId="0" bldLvl="0" animBg="1"/>
      <p:bldP spid="9" grpId="0" bldLvl="0" animBg="1"/>
      <p:bldP spid="10" grpId="0" bldLvl="0" animBg="1"/>
      <p:bldP spid="11" grpId="0" animBg="1"/>
      <p:bldP spid="12" grpId="0" animBg="1"/>
      <p:bldP spid="13" grpId="0" animBg="1"/>
      <p:bldP spid="14" grpId="0" animBg="1"/>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a:xfrm>
            <a:off x="1066800" y="0"/>
            <a:ext cx="10058400" cy="1450757"/>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defTabSz="457200"/>
            <a:r>
              <a:rPr kumimoji="1" lang="zh-CN" altLang="en-US" sz="36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安童生專項基金</a:t>
            </a:r>
            <a:endParaRPr kumimoji="1" lang="zh-CN" altLang="en-US" sz="36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p:txBody>
      </p:sp>
      <p:sp>
        <p:nvSpPr>
          <p:cNvPr id="4" name="矩形 3"/>
          <p:cNvSpPr/>
          <p:nvPr/>
        </p:nvSpPr>
        <p:spPr>
          <a:xfrm>
            <a:off x="1614805" y="1187797"/>
            <a:ext cx="591185" cy="2061210"/>
          </a:xfrm>
          <a:prstGeom prst="rect">
            <a:avLst/>
          </a:prstGeom>
        </p:spPr>
        <p:txBody>
          <a:bodyPr wrap="none">
            <a:spAutoFit/>
          </a:bodyPr>
          <a:lstStyle/>
          <a:p>
            <a:r>
              <a:rPr kumimoji="1" lang="zh-CN" altLang="en-US" sz="3200" b="1" dirty="0">
                <a:solidFill>
                  <a:srgbClr val="0070C0"/>
                </a:solidFill>
              </a:rPr>
              <a:t>課</a:t>
            </a:r>
            <a:endParaRPr kumimoji="1" lang="en-US" altLang="zh-CN" sz="3200" b="1" dirty="0">
              <a:solidFill>
                <a:srgbClr val="0070C0"/>
              </a:solidFill>
            </a:endParaRPr>
          </a:p>
          <a:p>
            <a:r>
              <a:rPr kumimoji="1" lang="zh-CN" altLang="en-US" sz="3200" b="1" dirty="0">
                <a:solidFill>
                  <a:srgbClr val="0070C0"/>
                </a:solidFill>
              </a:rPr>
              <a:t>程</a:t>
            </a:r>
            <a:endParaRPr kumimoji="1" lang="en-US" altLang="zh-CN" sz="3200" b="1" dirty="0">
              <a:solidFill>
                <a:srgbClr val="0070C0"/>
              </a:solidFill>
            </a:endParaRPr>
          </a:p>
          <a:p>
            <a:r>
              <a:rPr kumimoji="1" lang="zh-CN" altLang="en-US" sz="3200" b="1" dirty="0">
                <a:solidFill>
                  <a:srgbClr val="0070C0"/>
                </a:solidFill>
              </a:rPr>
              <a:t>介</a:t>
            </a:r>
            <a:endParaRPr kumimoji="1" lang="en-US" altLang="zh-CN" sz="3200" b="1" dirty="0">
              <a:solidFill>
                <a:srgbClr val="0070C0"/>
              </a:solidFill>
            </a:endParaRPr>
          </a:p>
          <a:p>
            <a:r>
              <a:rPr kumimoji="1" lang="zh-CN" altLang="en-US" sz="3200" b="1" dirty="0">
                <a:solidFill>
                  <a:srgbClr val="0070C0"/>
                </a:solidFill>
              </a:rPr>
              <a:t>紹</a:t>
            </a:r>
            <a:endParaRPr kumimoji="1" lang="zh-CN" altLang="en-US" sz="3200" dirty="0">
              <a:solidFill>
                <a:srgbClr val="0070C0"/>
              </a:solidFill>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206625" y="920750"/>
            <a:ext cx="8532495" cy="581914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1066800" y="0"/>
            <a:ext cx="10058400" cy="1449387"/>
          </a:xfrm>
        </p:spPr>
        <p:txBody>
          <a:bodyPr anchor="ctr">
            <a:normAutofit/>
          </a:bodyPr>
          <a:lstStyle/>
          <a:p>
            <a:r>
              <a:rPr kumimoji="1" lang="zh-CN" altLang="en-US" dirty="0">
                <a:latin typeface="微软雅黑" panose="020B0503020204020204" charset="-122"/>
                <a:ea typeface="微软雅黑" panose="020B0503020204020204" charset="-122"/>
                <a:cs typeface="微软雅黑" panose="020B0503020204020204" charset="-122"/>
              </a:rPr>
              <a:t>安童生專項基金</a:t>
            </a:r>
            <a:endParaRPr kumimoji="1" lang="zh-CN" altLang="en-US" dirty="0">
              <a:latin typeface="微软雅黑" panose="020B0503020204020204" charset="-122"/>
              <a:ea typeface="微软雅黑" panose="020B0503020204020204" charset="-122"/>
              <a:cs typeface="微软雅黑" panose="020B0503020204020204" charset="-122"/>
            </a:endParaRPr>
          </a:p>
        </p:txBody>
      </p:sp>
      <p:sp>
        <p:nvSpPr>
          <p:cNvPr id="6" name="内容占位符 2"/>
          <p:cNvSpPr txBox="1"/>
          <p:nvPr/>
        </p:nvSpPr>
        <p:spPr>
          <a:xfrm>
            <a:off x="988996" y="1881354"/>
            <a:ext cx="7122694" cy="4076534"/>
          </a:xfrm>
          <a:prstGeom prst="rect">
            <a:avLst/>
          </a:prstGeom>
        </p:spPr>
        <p:txBody>
          <a:bodyPr>
            <a:noAutofit/>
          </a:bodyPr>
          <a:lstStyle>
            <a:lvl1pPr marL="91440" indent="-91440" algn="l" defTabSz="914400" rtl="0" eaLnBrk="1" latinLnBrk="0" hangingPunct="1">
              <a:lnSpc>
                <a:spcPct val="90000"/>
              </a:lnSpc>
              <a:spcBef>
                <a:spcPts val="1200"/>
              </a:spcBef>
              <a:spcAft>
                <a:spcPts val="200"/>
              </a:spcAft>
              <a:buSzPct val="100000"/>
              <a:buFont typeface="Calibri" panose="020F0502020204030204" pitchFamily="34" charset="0"/>
              <a:buChar char=" "/>
              <a:defRPr sz="2000" kern="1200">
                <a:solidFill>
                  <a:schemeClr val="tx1">
                    <a:lumMod val="75000"/>
                    <a:lumOff val="25000"/>
                  </a:schemeClr>
                </a:solidFill>
                <a:latin typeface="宋體-繁 標準體" charset="-120"/>
                <a:ea typeface="+mn-ea"/>
                <a:cs typeface="+mn-cs"/>
              </a:defRPr>
            </a:lvl1pPr>
            <a:lvl2pPr marL="38417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800" kern="1200">
                <a:solidFill>
                  <a:schemeClr val="tx1">
                    <a:lumMod val="75000"/>
                    <a:lumOff val="25000"/>
                  </a:schemeClr>
                </a:solidFill>
                <a:latin typeface="宋體-繁 標準體" charset="-120"/>
                <a:ea typeface="+mn-ea"/>
                <a:cs typeface="+mn-cs"/>
              </a:defRPr>
            </a:lvl2pPr>
            <a:lvl3pPr marL="56705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宋體-繁 標準體" charset="-120"/>
                <a:ea typeface="+mn-ea"/>
                <a:cs typeface="+mn-cs"/>
              </a:defRPr>
            </a:lvl3pPr>
            <a:lvl4pPr marL="74993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宋體-繁 標準體" charset="-120"/>
                <a:ea typeface="+mn-ea"/>
                <a:cs typeface="+mn-cs"/>
              </a:defRPr>
            </a:lvl4pPr>
            <a:lvl5pPr marL="93281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宋體-繁 標準體" charset="-120"/>
                <a:ea typeface="+mn-ea"/>
                <a:cs typeface="+mn-cs"/>
              </a:defRPr>
            </a:lvl5pPr>
            <a:lvl6pPr marL="109982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6pPr>
            <a:lvl7pPr marL="129984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7pPr>
            <a:lvl8pPr marL="149987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8pPr>
            <a:lvl9pPr marL="169989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9pPr>
          </a:lstStyle>
          <a:p>
            <a:pPr>
              <a:lnSpc>
                <a:spcPct val="150000"/>
              </a:lnSpc>
            </a:pPr>
            <a:r>
              <a:rPr kumimoji="1" lang="zh-CN" altLang="en-US" sz="1800" dirty="0">
                <a:latin typeface="微软雅黑" panose="020B0503020204020204" charset="-122"/>
                <a:ea typeface="微软雅黑" panose="020B0503020204020204" charset="-122"/>
              </a:rPr>
              <a:t>    </a:t>
            </a:r>
            <a:r>
              <a:rPr kumimoji="1" lang="zh-CN" altLang="en-US" sz="1800" dirty="0">
                <a:latin typeface="微软雅黑" panose="020B0503020204020204" charset="-122"/>
                <a:ea typeface="微软雅黑" panose="020B0503020204020204" charset="-122"/>
                <a:cs typeface="微软雅黑" panose="020B0503020204020204" charset="-122"/>
              </a:rPr>
              <a:t>安童生專項基金於</a:t>
            </a:r>
            <a:r>
              <a:rPr kumimoji="1" lang="en-US" altLang="zh-CN" sz="1800" dirty="0">
                <a:latin typeface="微软雅黑" panose="020B0503020204020204" charset="-122"/>
                <a:ea typeface="微软雅黑" panose="020B0503020204020204" charset="-122"/>
                <a:cs typeface="微软雅黑" panose="020B0503020204020204" charset="-122"/>
              </a:rPr>
              <a:t>2017</a:t>
            </a:r>
            <a:r>
              <a:rPr kumimoji="1" lang="zh-CN" altLang="en-US" sz="1800" dirty="0">
                <a:latin typeface="微软雅黑" panose="020B0503020204020204" charset="-122"/>
                <a:ea typeface="微软雅黑" panose="020B0503020204020204" charset="-122"/>
                <a:cs typeface="微软雅黑" panose="020B0503020204020204" charset="-122"/>
              </a:rPr>
              <a:t>年</a:t>
            </a:r>
            <a:r>
              <a:rPr kumimoji="1" lang="en-US" altLang="zh-CN" sz="1800" dirty="0">
                <a:latin typeface="微软雅黑" panose="020B0503020204020204" charset="-122"/>
                <a:ea typeface="微软雅黑" panose="020B0503020204020204" charset="-122"/>
                <a:cs typeface="微软雅黑" panose="020B0503020204020204" charset="-122"/>
              </a:rPr>
              <a:t>3</a:t>
            </a:r>
            <a:r>
              <a:rPr kumimoji="1" lang="zh-CN" altLang="en-US" sz="1800" dirty="0">
                <a:latin typeface="微软雅黑" panose="020B0503020204020204" charset="-122"/>
                <a:ea typeface="微软雅黑" panose="020B0503020204020204" charset="-122"/>
                <a:cs typeface="微软雅黑" panose="020B0503020204020204" charset="-122"/>
              </a:rPr>
              <a:t>月</a:t>
            </a:r>
            <a:r>
              <a:rPr kumimoji="1" lang="en-US" altLang="zh-CN" sz="1800" dirty="0">
                <a:latin typeface="微软雅黑" panose="020B0503020204020204" charset="-122"/>
                <a:ea typeface="微软雅黑" panose="020B0503020204020204" charset="-122"/>
                <a:cs typeface="微软雅黑" panose="020B0503020204020204" charset="-122"/>
              </a:rPr>
              <a:t>25</a:t>
            </a:r>
            <a:r>
              <a:rPr kumimoji="1" lang="zh-CN" altLang="en-US" sz="1800" dirty="0">
                <a:latin typeface="微软雅黑" panose="020B0503020204020204" charset="-122"/>
                <a:ea typeface="微软雅黑" panose="020B0503020204020204" charset="-122"/>
                <a:cs typeface="微软雅黑" panose="020B0503020204020204" charset="-122"/>
              </a:rPr>
              <a:t>日在北京成功舉辦</a:t>
            </a:r>
            <a:r>
              <a:rPr kumimoji="1" lang="zh-CN" altLang="en-US" sz="1800" b="1" dirty="0">
                <a:solidFill>
                  <a:srgbClr val="FF0000"/>
                </a:solidFill>
                <a:latin typeface="微软雅黑" panose="020B0503020204020204" charset="-122"/>
                <a:ea typeface="微软雅黑" panose="020B0503020204020204" charset="-122"/>
                <a:cs typeface="微软雅黑" panose="020B0503020204020204" charset="-122"/>
              </a:rPr>
              <a:t>“益路童行 平安有我”</a:t>
            </a:r>
            <a:r>
              <a:rPr kumimoji="1" lang="zh-CN" altLang="en-US" sz="1800" dirty="0">
                <a:latin typeface="微软雅黑" panose="020B0503020204020204" charset="-122"/>
                <a:ea typeface="微软雅黑" panose="020B0503020204020204" charset="-122"/>
                <a:cs typeface="微软雅黑" panose="020B0503020204020204" charset="-122"/>
              </a:rPr>
              <a:t>大型兒童安全主題公益論壇，社會反響熱烈。        </a:t>
            </a:r>
            <a:endParaRPr kumimoji="1" lang="zh-CN" altLang="en-US" sz="1800" dirty="0">
              <a:latin typeface="微软雅黑" panose="020B0503020204020204" charset="-122"/>
              <a:ea typeface="微软雅黑" panose="020B0503020204020204" charset="-122"/>
              <a:cs typeface="微软雅黑" panose="020B0503020204020204" charset="-122"/>
            </a:endParaRPr>
          </a:p>
          <a:p>
            <a:pPr>
              <a:lnSpc>
                <a:spcPct val="150000"/>
              </a:lnSpc>
            </a:pPr>
            <a:r>
              <a:rPr kumimoji="1" lang="zh-CN" altLang="en-US" sz="1400" dirty="0">
                <a:solidFill>
                  <a:srgbClr val="00B0F0"/>
                </a:solidFill>
                <a:latin typeface="微软雅黑" panose="020B0503020204020204" charset="-122"/>
                <a:ea typeface="微软雅黑" panose="020B0503020204020204" charset="-122"/>
                <a:cs typeface="微软雅黑" panose="020B0503020204020204" charset="-122"/>
              </a:rPr>
              <a:t>       安童生致力於兒童安全教育，其公益團隊已在北京市順義區多所中小學及海澱多所幼稚園、小學開展了包括防範校園欺淩、防拐騙、防性侵、防意外傷害以及防自然災害的安全課程培訓，受到學校及家長的高度好評。另外由安童生團隊培訓並提供培訓課件的志願者團隊，在北京、山東等地為</a:t>
            </a:r>
            <a:r>
              <a:rPr kumimoji="1" lang="zh-CN" altLang="en-US" sz="1400" b="1" dirty="0">
                <a:solidFill>
                  <a:srgbClr val="FF0000"/>
                </a:solidFill>
                <a:latin typeface="微软雅黑" panose="020B0503020204020204" charset="-122"/>
                <a:ea typeface="微软雅黑" panose="020B0503020204020204" charset="-122"/>
                <a:cs typeface="微软雅黑" panose="020B0503020204020204" charset="-122"/>
              </a:rPr>
              <a:t>近百所學校</a:t>
            </a:r>
            <a:r>
              <a:rPr kumimoji="1" lang="zh-CN" altLang="en-US" sz="1400" dirty="0">
                <a:solidFill>
                  <a:srgbClr val="00B0F0"/>
                </a:solidFill>
                <a:latin typeface="微软雅黑" panose="020B0503020204020204" charset="-122"/>
                <a:ea typeface="微软雅黑" panose="020B0503020204020204" charset="-122"/>
                <a:cs typeface="微软雅黑" panose="020B0503020204020204" charset="-122"/>
              </a:rPr>
              <a:t>進行了校園安全教育培訓，</a:t>
            </a:r>
            <a:r>
              <a:rPr kumimoji="1" lang="zh-CN" altLang="zh-CN" sz="1400" dirty="0">
                <a:solidFill>
                  <a:srgbClr val="00B0F0"/>
                </a:solidFill>
                <a:latin typeface="微软雅黑" panose="020B0503020204020204" charset="-122"/>
                <a:ea typeface="微软雅黑" panose="020B0503020204020204" charset="-122"/>
                <a:cs typeface="微软雅黑" panose="020B0503020204020204" charset="-122"/>
              </a:rPr>
              <a:t>直接受益人數</a:t>
            </a:r>
            <a:r>
              <a:rPr kumimoji="1" lang="en-US" altLang="zh-CN" sz="1400" b="1" dirty="0">
                <a:solidFill>
                  <a:srgbClr val="FF0000"/>
                </a:solidFill>
                <a:latin typeface="微软雅黑" panose="020B0503020204020204" charset="-122"/>
                <a:ea typeface="微软雅黑" panose="020B0503020204020204" charset="-122"/>
                <a:cs typeface="微软雅黑" panose="020B0503020204020204" charset="-122"/>
              </a:rPr>
              <a:t>2820</a:t>
            </a:r>
            <a:r>
              <a:rPr kumimoji="1" lang="zh-CN" altLang="zh-CN" sz="1400" b="1" dirty="0">
                <a:solidFill>
                  <a:srgbClr val="FF0000"/>
                </a:solidFill>
                <a:latin typeface="微软雅黑" panose="020B0503020204020204" charset="-122"/>
                <a:ea typeface="微软雅黑" panose="020B0503020204020204" charset="-122"/>
                <a:cs typeface="微软雅黑" panose="020B0503020204020204" charset="-122"/>
              </a:rPr>
              <a:t>人</a:t>
            </a:r>
            <a:r>
              <a:rPr kumimoji="1" lang="zh-CN" altLang="zh-CN" sz="1400" dirty="0">
                <a:solidFill>
                  <a:srgbClr val="00B0F0"/>
                </a:solidFill>
                <a:latin typeface="微软雅黑" panose="020B0503020204020204" charset="-122"/>
                <a:ea typeface="微软雅黑" panose="020B0503020204020204" charset="-122"/>
                <a:cs typeface="微软雅黑" panose="020B0503020204020204" charset="-122"/>
              </a:rPr>
              <a:t>，間接受益人數</a:t>
            </a:r>
            <a:r>
              <a:rPr kumimoji="1" lang="zh-CN" altLang="en-US" sz="1400" b="1" dirty="0">
                <a:solidFill>
                  <a:srgbClr val="FF0000"/>
                </a:solidFill>
                <a:latin typeface="微软雅黑" panose="020B0503020204020204" charset="-122"/>
                <a:ea typeface="微软雅黑" panose="020B0503020204020204" charset="-122"/>
                <a:cs typeface="微软雅黑" panose="020B0503020204020204" charset="-122"/>
              </a:rPr>
              <a:t>超</a:t>
            </a:r>
            <a:r>
              <a:rPr kumimoji="1" lang="zh-CN" altLang="zh-CN" sz="1400" b="1" dirty="0">
                <a:solidFill>
                  <a:srgbClr val="FF0000"/>
                </a:solidFill>
                <a:latin typeface="微软雅黑" panose="020B0503020204020204" charset="-122"/>
                <a:ea typeface="微软雅黑" panose="020B0503020204020204" charset="-122"/>
                <a:cs typeface="微软雅黑" panose="020B0503020204020204" charset="-122"/>
              </a:rPr>
              <a:t>萬人</a:t>
            </a:r>
            <a:r>
              <a:rPr kumimoji="1" lang="zh-CN" altLang="en-US" sz="1400" b="1" dirty="0">
                <a:solidFill>
                  <a:srgbClr val="FF0000"/>
                </a:solidFill>
                <a:latin typeface="微软雅黑" panose="020B0503020204020204" charset="-122"/>
                <a:ea typeface="微软雅黑" panose="020B0503020204020204" charset="-122"/>
                <a:cs typeface="微软雅黑" panose="020B0503020204020204" charset="-122"/>
              </a:rPr>
              <a:t>。 </a:t>
            </a:r>
            <a:endParaRPr kumimoji="1" lang="en-US" altLang="zh-CN" sz="1400" b="1" dirty="0">
              <a:solidFill>
                <a:srgbClr val="FF0000"/>
              </a:solidFill>
              <a:latin typeface="微软雅黑" panose="020B0503020204020204" charset="-122"/>
              <a:ea typeface="微软雅黑" panose="020B0503020204020204" charset="-122"/>
              <a:cs typeface="微软雅黑" panose="020B0503020204020204" charset="-122"/>
            </a:endParaRPr>
          </a:p>
          <a:p>
            <a:pPr>
              <a:lnSpc>
                <a:spcPct val="150000"/>
              </a:lnSpc>
            </a:pPr>
            <a:r>
              <a:rPr kumimoji="1" lang="zh-CN" altLang="en-US" sz="1400" b="1" dirty="0">
                <a:solidFill>
                  <a:srgbClr val="FF0000"/>
                </a:solidFill>
                <a:latin typeface="微软雅黑" panose="020B0503020204020204" charset="-122"/>
                <a:ea typeface="微软雅黑" panose="020B0503020204020204" charset="-122"/>
                <a:cs typeface="微软雅黑" panose="020B0503020204020204" charset="-122"/>
              </a:rPr>
              <a:t>       </a:t>
            </a:r>
            <a:r>
              <a:rPr lang="en-US" altLang="zh-CN" sz="1400" dirty="0">
                <a:latin typeface="微软雅黑" panose="020B0503020204020204" charset="-122"/>
                <a:ea typeface="微软雅黑" panose="020B0503020204020204" charset="-122"/>
                <a:cs typeface="微软雅黑" panose="020B0503020204020204" charset="-122"/>
              </a:rPr>
              <a:t>2017</a:t>
            </a:r>
            <a:r>
              <a:rPr lang="zh-CN" altLang="en-US" sz="1400" dirty="0">
                <a:latin typeface="微软雅黑" panose="020B0503020204020204" charset="-122"/>
                <a:ea typeface="微软雅黑" panose="020B0503020204020204" charset="-122"/>
                <a:cs typeface="微软雅黑" panose="020B0503020204020204" charset="-122"/>
              </a:rPr>
              <a:t>年</a:t>
            </a:r>
            <a:r>
              <a:rPr lang="en-US" altLang="zh-CN" sz="1400" dirty="0">
                <a:latin typeface="微软雅黑" panose="020B0503020204020204" charset="-122"/>
                <a:ea typeface="微软雅黑" panose="020B0503020204020204" charset="-122"/>
                <a:cs typeface="微软雅黑" panose="020B0503020204020204" charset="-122"/>
              </a:rPr>
              <a:t>10</a:t>
            </a:r>
            <a:r>
              <a:rPr lang="zh-CN" altLang="en-US" sz="1400" dirty="0">
                <a:latin typeface="微软雅黑" panose="020B0503020204020204" charset="-122"/>
                <a:ea typeface="微软雅黑" panose="020B0503020204020204" charset="-122"/>
                <a:cs typeface="微软雅黑" panose="020B0503020204020204" charset="-122"/>
              </a:rPr>
              <a:t>月至</a:t>
            </a:r>
            <a:r>
              <a:rPr lang="en-US" altLang="zh-CN" sz="1400" dirty="0">
                <a:latin typeface="微软雅黑" panose="020B0503020204020204" charset="-122"/>
                <a:ea typeface="微软雅黑" panose="020B0503020204020204" charset="-122"/>
                <a:cs typeface="微软雅黑" panose="020B0503020204020204" charset="-122"/>
              </a:rPr>
              <a:t>11</a:t>
            </a:r>
            <a:r>
              <a:rPr lang="zh-CN" altLang="en-US" sz="1400" dirty="0">
                <a:latin typeface="微软雅黑" panose="020B0503020204020204" charset="-122"/>
                <a:ea typeface="微软雅黑" panose="020B0503020204020204" charset="-122"/>
                <a:cs typeface="微软雅黑" panose="020B0503020204020204" charset="-122"/>
              </a:rPr>
              <a:t>月安童生專項基金分別組織了</a:t>
            </a:r>
            <a:r>
              <a:rPr lang="zh-CN" altLang="en-US" sz="1400" dirty="0">
                <a:solidFill>
                  <a:srgbClr val="00B050"/>
                </a:solidFill>
                <a:latin typeface="微软雅黑" panose="020B0503020204020204" charset="-122"/>
                <a:ea typeface="微软雅黑" panose="020B0503020204020204" charset="-122"/>
                <a:cs typeface="微软雅黑" panose="020B0503020204020204" charset="-122"/>
              </a:rPr>
              <a:t>在福建泉州市的“向校園欺淩說不”專項教育及在石獅市的“平安大於天”校園安全教育，</a:t>
            </a:r>
            <a:r>
              <a:rPr lang="zh-CN" altLang="en-US" sz="1400" dirty="0">
                <a:latin typeface="微软雅黑" panose="020B0503020204020204" charset="-122"/>
                <a:ea typeface="微软雅黑" panose="020B0503020204020204" charset="-122"/>
                <a:cs typeface="微软雅黑" panose="020B0503020204020204" charset="-122"/>
              </a:rPr>
              <a:t>並在兩地</a:t>
            </a:r>
            <a:r>
              <a:rPr lang="zh-CN" altLang="en-US" sz="1400" dirty="0">
                <a:solidFill>
                  <a:srgbClr val="00B050"/>
                </a:solidFill>
                <a:latin typeface="微软雅黑" panose="020B0503020204020204" charset="-122"/>
                <a:ea typeface="微软雅黑" panose="020B0503020204020204" charset="-122"/>
                <a:cs typeface="微软雅黑" panose="020B0503020204020204" charset="-122"/>
              </a:rPr>
              <a:t>捐贈了安全教育圖書。</a:t>
            </a:r>
            <a:r>
              <a:rPr lang="zh-CN" altLang="en-US" sz="1400" dirty="0">
                <a:latin typeface="微软雅黑" panose="020B0503020204020204" charset="-122"/>
                <a:ea typeface="微软雅黑" panose="020B0503020204020204" charset="-122"/>
                <a:cs typeface="微软雅黑" panose="020B0503020204020204" charset="-122"/>
              </a:rPr>
              <a:t>其中</a:t>
            </a:r>
            <a:r>
              <a:rPr lang="en-US" altLang="zh-CN" sz="1400" dirty="0">
                <a:latin typeface="微软雅黑" panose="020B0503020204020204" charset="-122"/>
                <a:ea typeface="微软雅黑" panose="020B0503020204020204" charset="-122"/>
                <a:cs typeface="微软雅黑" panose="020B0503020204020204" charset="-122"/>
              </a:rPr>
              <a:t>11</a:t>
            </a:r>
            <a:r>
              <a:rPr lang="zh-CN" altLang="en-US" sz="1400" dirty="0">
                <a:latin typeface="微软雅黑" panose="020B0503020204020204" charset="-122"/>
                <a:ea typeface="微软雅黑" panose="020B0503020204020204" charset="-122"/>
                <a:cs typeface="微软雅黑" panose="020B0503020204020204" charset="-122"/>
              </a:rPr>
              <a:t>月</a:t>
            </a:r>
            <a:r>
              <a:rPr lang="en-US" altLang="zh-CN" sz="1400" dirty="0">
                <a:latin typeface="微软雅黑" panose="020B0503020204020204" charset="-122"/>
                <a:ea typeface="微软雅黑" panose="020B0503020204020204" charset="-122"/>
                <a:cs typeface="微软雅黑" panose="020B0503020204020204" charset="-122"/>
              </a:rPr>
              <a:t>17</a:t>
            </a:r>
            <a:r>
              <a:rPr lang="zh-CN" altLang="en-US" sz="1400" dirty="0">
                <a:latin typeface="微软雅黑" panose="020B0503020204020204" charset="-122"/>
                <a:ea typeface="微软雅黑" panose="020B0503020204020204" charset="-122"/>
                <a:cs typeface="微软雅黑" panose="020B0503020204020204" charset="-122"/>
              </a:rPr>
              <a:t>日在福建石獅市第八中學組織的安全教育培訓由當地團委組織在全市中小學實況轉播，社會反應熱烈。</a:t>
            </a:r>
            <a:endParaRPr kumimoji="1" lang="zh-CN" altLang="en-US" sz="1400" b="1" dirty="0">
              <a:solidFill>
                <a:srgbClr val="FF0000"/>
              </a:solidFill>
              <a:latin typeface="微软雅黑" panose="020B0503020204020204" charset="-122"/>
              <a:ea typeface="微软雅黑" panose="020B0503020204020204" charset="-122"/>
              <a:cs typeface="微软雅黑" panose="020B0503020204020204" charset="-122"/>
            </a:endParaRPr>
          </a:p>
        </p:txBody>
      </p:sp>
      <p:pic>
        <p:nvPicPr>
          <p:cNvPr id="7" name="图片 6"/>
          <p:cNvPicPr>
            <a:picLocks noChangeAspect="1"/>
          </p:cNvPicPr>
          <p:nvPr/>
        </p:nvPicPr>
        <p:blipFill>
          <a:blip r:embed="rId1"/>
          <a:stretch>
            <a:fillRect/>
          </a:stretch>
        </p:blipFill>
        <p:spPr>
          <a:xfrm>
            <a:off x="8111690" y="2538162"/>
            <a:ext cx="3688773" cy="2743200"/>
          </a:xfrm>
          <a:prstGeom prst="rect">
            <a:avLst/>
          </a:prstGeom>
        </p:spPr>
      </p:pic>
      <p:sp>
        <p:nvSpPr>
          <p:cNvPr id="8" name="矩形 7"/>
          <p:cNvSpPr/>
          <p:nvPr/>
        </p:nvSpPr>
        <p:spPr>
          <a:xfrm>
            <a:off x="1640205" y="1296579"/>
            <a:ext cx="3304540" cy="583565"/>
          </a:xfrm>
          <a:prstGeom prst="rect">
            <a:avLst/>
          </a:prstGeom>
        </p:spPr>
        <p:txBody>
          <a:bodyPr wrap="none">
            <a:spAutoFit/>
          </a:bodyPr>
          <a:lstStyle/>
          <a:p>
            <a:r>
              <a:rPr kumimoji="1" lang="zh-CN" altLang="en-US" sz="3200" b="1" dirty="0">
                <a:solidFill>
                  <a:srgbClr val="0070C0"/>
                </a:solidFill>
              </a:rPr>
              <a:t>專案進展</a:t>
            </a:r>
            <a:r>
              <a:rPr kumimoji="1" lang="en-US" altLang="zh-CN" sz="3200" b="1" dirty="0">
                <a:solidFill>
                  <a:srgbClr val="0070C0"/>
                </a:solidFill>
              </a:rPr>
              <a:t>-2017</a:t>
            </a:r>
            <a:r>
              <a:rPr kumimoji="1" lang="zh-CN" altLang="en-US" sz="3200" b="1" dirty="0">
                <a:solidFill>
                  <a:srgbClr val="0070C0"/>
                </a:solidFill>
              </a:rPr>
              <a:t>年</a:t>
            </a:r>
            <a:endParaRPr kumimoji="1" lang="zh-CN" altLang="en-US" sz="3200" dirty="0">
              <a:solidFill>
                <a:srgbClr val="0070C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1066800" y="0"/>
            <a:ext cx="10058400" cy="1449387"/>
          </a:xfrm>
        </p:spPr>
        <p:txBody>
          <a:bodyPr anchor="ctr">
            <a:normAutofit/>
          </a:bodyPr>
          <a:lstStyle/>
          <a:p>
            <a:r>
              <a:rPr kumimoji="1" lang="zh-CN" altLang="en-US" dirty="0">
                <a:latin typeface="微软雅黑" panose="020B0503020204020204" charset="-122"/>
                <a:ea typeface="微软雅黑" panose="020B0503020204020204" charset="-122"/>
                <a:cs typeface="微软雅黑" panose="020B0503020204020204" charset="-122"/>
              </a:rPr>
              <a:t>安童生專項基金</a:t>
            </a:r>
            <a:endParaRPr kumimoji="1" lang="zh-CN" altLang="en-US" dirty="0">
              <a:latin typeface="微软雅黑" panose="020B0503020204020204" charset="-122"/>
              <a:ea typeface="微软雅黑" panose="020B0503020204020204" charset="-122"/>
              <a:cs typeface="微软雅黑" panose="020B0503020204020204" charset="-122"/>
            </a:endParaRPr>
          </a:p>
        </p:txBody>
      </p:sp>
      <p:sp>
        <p:nvSpPr>
          <p:cNvPr id="8" name="矩形 7"/>
          <p:cNvSpPr/>
          <p:nvPr/>
        </p:nvSpPr>
        <p:spPr>
          <a:xfrm>
            <a:off x="1525905" y="1077974"/>
            <a:ext cx="3304540" cy="583565"/>
          </a:xfrm>
          <a:prstGeom prst="rect">
            <a:avLst/>
          </a:prstGeom>
        </p:spPr>
        <p:txBody>
          <a:bodyPr wrap="none">
            <a:spAutoFit/>
          </a:bodyPr>
          <a:lstStyle/>
          <a:p>
            <a:r>
              <a:rPr kumimoji="1" lang="zh-CN" altLang="en-US" sz="3200" b="1" dirty="0">
                <a:solidFill>
                  <a:srgbClr val="0070C0"/>
                </a:solidFill>
              </a:rPr>
              <a:t>專案進展</a:t>
            </a:r>
            <a:r>
              <a:rPr kumimoji="1" lang="en-US" altLang="zh-CN" sz="3200" b="1" dirty="0">
                <a:solidFill>
                  <a:srgbClr val="0070C0"/>
                </a:solidFill>
              </a:rPr>
              <a:t>-2017</a:t>
            </a:r>
            <a:r>
              <a:rPr kumimoji="1" lang="zh-CN" altLang="en-US" sz="3200" b="1" dirty="0">
                <a:solidFill>
                  <a:srgbClr val="0070C0"/>
                </a:solidFill>
              </a:rPr>
              <a:t>年</a:t>
            </a:r>
            <a:endParaRPr kumimoji="1" lang="zh-CN" altLang="en-US" sz="3200" dirty="0">
              <a:solidFill>
                <a:srgbClr val="0070C0"/>
              </a:solidFill>
            </a:endParaRPr>
          </a:p>
        </p:txBody>
      </p:sp>
      <p:sp>
        <p:nvSpPr>
          <p:cNvPr id="9" name="内容占位符 2"/>
          <p:cNvSpPr txBox="1"/>
          <p:nvPr/>
        </p:nvSpPr>
        <p:spPr>
          <a:xfrm>
            <a:off x="1066800" y="2287383"/>
            <a:ext cx="6822273" cy="3698970"/>
          </a:xfrm>
          <a:prstGeom prst="rect">
            <a:avLst/>
          </a:prstGeom>
        </p:spPr>
        <p:txBody>
          <a:bodyPr/>
          <a:lstStyle>
            <a:lvl1pPr marL="91440" indent="-91440" algn="l" defTabSz="914400" rtl="0" eaLnBrk="1" latinLnBrk="0" hangingPunct="1">
              <a:lnSpc>
                <a:spcPct val="90000"/>
              </a:lnSpc>
              <a:spcBef>
                <a:spcPts val="1200"/>
              </a:spcBef>
              <a:spcAft>
                <a:spcPts val="200"/>
              </a:spcAft>
              <a:buSzPct val="100000"/>
              <a:buFont typeface="Calibri" panose="020F0502020204030204" pitchFamily="34" charset="0"/>
              <a:buChar char=" "/>
              <a:defRPr sz="2000" kern="1200">
                <a:solidFill>
                  <a:schemeClr val="tx1">
                    <a:lumMod val="75000"/>
                    <a:lumOff val="25000"/>
                  </a:schemeClr>
                </a:solidFill>
                <a:latin typeface="宋體-繁 標準體" charset="-120"/>
                <a:ea typeface="+mn-ea"/>
                <a:cs typeface="+mn-cs"/>
              </a:defRPr>
            </a:lvl1pPr>
            <a:lvl2pPr marL="38417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800" kern="1200">
                <a:solidFill>
                  <a:schemeClr val="tx1">
                    <a:lumMod val="75000"/>
                    <a:lumOff val="25000"/>
                  </a:schemeClr>
                </a:solidFill>
                <a:latin typeface="宋體-繁 標準體" charset="-120"/>
                <a:ea typeface="+mn-ea"/>
                <a:cs typeface="+mn-cs"/>
              </a:defRPr>
            </a:lvl2pPr>
            <a:lvl3pPr marL="56705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宋體-繁 標準體" charset="-120"/>
                <a:ea typeface="+mn-ea"/>
                <a:cs typeface="+mn-cs"/>
              </a:defRPr>
            </a:lvl3pPr>
            <a:lvl4pPr marL="74993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宋體-繁 標準體" charset="-120"/>
                <a:ea typeface="+mn-ea"/>
                <a:cs typeface="+mn-cs"/>
              </a:defRPr>
            </a:lvl4pPr>
            <a:lvl5pPr marL="93281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宋體-繁 標準體" charset="-120"/>
                <a:ea typeface="+mn-ea"/>
                <a:cs typeface="+mn-cs"/>
              </a:defRPr>
            </a:lvl5pPr>
            <a:lvl6pPr marL="109982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6pPr>
            <a:lvl7pPr marL="129984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7pPr>
            <a:lvl8pPr marL="149987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8pPr>
            <a:lvl9pPr marL="169989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9pPr>
          </a:lstStyle>
          <a:p>
            <a:pPr marL="342265" indent="-539750">
              <a:lnSpc>
                <a:spcPct val="150000"/>
              </a:lnSpc>
            </a:pPr>
            <a:r>
              <a:rPr lang="en-US" altLang="zh-CN" sz="1800" dirty="0">
                <a:latin typeface="微软雅黑" panose="020B0503020204020204" charset="-122"/>
                <a:ea typeface="微软雅黑" panose="020B0503020204020204" charset="-122"/>
              </a:rPr>
              <a:t>2017</a:t>
            </a:r>
            <a:r>
              <a:rPr lang="zh-CN" altLang="zh-CN" sz="1800" dirty="0">
                <a:latin typeface="微软雅黑" panose="020B0503020204020204" charset="-122"/>
                <a:ea typeface="微软雅黑" panose="020B0503020204020204" charset="-122"/>
              </a:rPr>
              <a:t>年</a:t>
            </a:r>
            <a:r>
              <a:rPr lang="en-US" altLang="zh-CN" sz="1800" dirty="0">
                <a:latin typeface="微软雅黑" panose="020B0503020204020204" charset="-122"/>
                <a:ea typeface="微软雅黑" panose="020B0503020204020204" charset="-122"/>
              </a:rPr>
              <a:t>5</a:t>
            </a:r>
            <a:r>
              <a:rPr lang="zh-CN" altLang="zh-CN" sz="1800" dirty="0">
                <a:latin typeface="微软雅黑" panose="020B0503020204020204" charset="-122"/>
                <a:ea typeface="微软雅黑" panose="020B0503020204020204" charset="-122"/>
              </a:rPr>
              <a:t>月，由新浪微公益與安童生專項基金發起，央視新聞主導的“向校園欺淩說不”主題公益宣導活動，截止目前，話題流覽量已達</a:t>
            </a:r>
            <a:r>
              <a:rPr lang="en-US" altLang="zh-CN" sz="1800" b="1" dirty="0">
                <a:solidFill>
                  <a:srgbClr val="FF0000"/>
                </a:solidFill>
                <a:latin typeface="微软雅黑" panose="020B0503020204020204" charset="-122"/>
                <a:ea typeface="微软雅黑" panose="020B0503020204020204" charset="-122"/>
              </a:rPr>
              <a:t>5.4</a:t>
            </a:r>
            <a:r>
              <a:rPr lang="zh-CN" altLang="zh-CN" sz="1800" b="1" dirty="0">
                <a:solidFill>
                  <a:srgbClr val="FF0000"/>
                </a:solidFill>
                <a:latin typeface="微软雅黑" panose="020B0503020204020204" charset="-122"/>
                <a:ea typeface="微软雅黑" panose="020B0503020204020204" charset="-122"/>
              </a:rPr>
              <a:t>億</a:t>
            </a:r>
            <a:r>
              <a:rPr lang="zh-CN" altLang="zh-CN" sz="1800" dirty="0">
                <a:latin typeface="微软雅黑" panose="020B0503020204020204" charset="-122"/>
                <a:ea typeface="微软雅黑" panose="020B0503020204020204" charset="-122"/>
              </a:rPr>
              <a:t>。</a:t>
            </a:r>
            <a:endParaRPr lang="zh-CN" altLang="zh-CN" sz="1800" dirty="0">
              <a:latin typeface="微软雅黑" panose="020B0503020204020204" charset="-122"/>
              <a:ea typeface="微软雅黑" panose="020B0503020204020204" charset="-122"/>
            </a:endParaRPr>
          </a:p>
          <a:p>
            <a:pPr marL="342265" indent="-539750">
              <a:lnSpc>
                <a:spcPct val="150000"/>
              </a:lnSpc>
            </a:pPr>
            <a:r>
              <a:rPr lang="zh-CN" altLang="zh-CN" sz="1800" dirty="0">
                <a:latin typeface="微软雅黑" panose="020B0503020204020204" charset="-122"/>
                <a:ea typeface="微软雅黑" panose="020B0503020204020204" charset="-122"/>
              </a:rPr>
              <a:t>公安部、共青團中央等政府部門發聲，央視新聞、環球時報等媒體關注轉發，</a:t>
            </a:r>
            <a:r>
              <a:rPr lang="zh-CN" altLang="zh-CN" sz="1800" b="1" dirty="0">
                <a:solidFill>
                  <a:srgbClr val="00B050"/>
                </a:solidFill>
                <a:latin typeface="微软雅黑" panose="020B0503020204020204" charset="-122"/>
                <a:ea typeface="微软雅黑" panose="020B0503020204020204" charset="-122"/>
              </a:rPr>
              <a:t>鄧紫棋、黃健翔、王大偉等明星名人支持宣導</a:t>
            </a:r>
            <a:r>
              <a:rPr lang="zh-CN" altLang="zh-CN" sz="1800" b="1" dirty="0">
                <a:latin typeface="微软雅黑" panose="020B0503020204020204" charset="-122"/>
                <a:ea typeface="微软雅黑" panose="020B0503020204020204" charset="-122"/>
              </a:rPr>
              <a:t>，</a:t>
            </a:r>
            <a:r>
              <a:rPr lang="zh-CN" altLang="zh-CN" sz="1800" dirty="0">
                <a:latin typeface="微软雅黑" panose="020B0503020204020204" charset="-122"/>
                <a:ea typeface="微软雅黑" panose="020B0503020204020204" charset="-122"/>
              </a:rPr>
              <a:t>獲得較大的社會反響。“向校園欺淩說不”主題公益宣導活動因此獲得中國公益指數新媒體傳播獎</a:t>
            </a:r>
            <a:r>
              <a:rPr lang="zh-CN" altLang="zh-CN" sz="1800" b="1" dirty="0">
                <a:latin typeface="微软雅黑" panose="020B0503020204020204" charset="-122"/>
                <a:ea typeface="微软雅黑" panose="020B0503020204020204" charset="-122"/>
              </a:rPr>
              <a:t>“</a:t>
            </a:r>
            <a:r>
              <a:rPr lang="en-US" altLang="zh-CN" sz="1800" b="1" dirty="0">
                <a:solidFill>
                  <a:srgbClr val="FF0000"/>
                </a:solidFill>
                <a:latin typeface="微软雅黑" panose="020B0503020204020204" charset="-122"/>
                <a:ea typeface="微软雅黑" panose="020B0503020204020204" charset="-122"/>
              </a:rPr>
              <a:t>2017</a:t>
            </a:r>
            <a:r>
              <a:rPr lang="zh-CN" altLang="zh-CN" sz="1800" b="1" dirty="0">
                <a:solidFill>
                  <a:srgbClr val="FF0000"/>
                </a:solidFill>
                <a:latin typeface="微软雅黑" panose="020B0503020204020204" charset="-122"/>
                <a:ea typeface="微软雅黑" panose="020B0503020204020204" charset="-122"/>
              </a:rPr>
              <a:t>年上半年最熱話題獎</a:t>
            </a:r>
            <a:r>
              <a:rPr lang="zh-CN" altLang="zh-CN" sz="1800" b="1" dirty="0">
                <a:latin typeface="微软雅黑" panose="020B0503020204020204" charset="-122"/>
                <a:ea typeface="微软雅黑" panose="020B0503020204020204" charset="-122"/>
              </a:rPr>
              <a:t>”。</a:t>
            </a:r>
            <a:endParaRPr lang="zh-CN" altLang="zh-CN" sz="1800" dirty="0">
              <a:latin typeface="微软雅黑" panose="020B0503020204020204" charset="-122"/>
              <a:ea typeface="微软雅黑" panose="020B0503020204020204" charset="-122"/>
            </a:endParaRPr>
          </a:p>
        </p:txBody>
      </p:sp>
      <p:pic>
        <p:nvPicPr>
          <p:cNvPr id="10" name="图片 9"/>
          <p:cNvPicPr>
            <a:picLocks noChangeAspect="1"/>
          </p:cNvPicPr>
          <p:nvPr/>
        </p:nvPicPr>
        <p:blipFill>
          <a:blip r:embed="rId1"/>
          <a:stretch>
            <a:fillRect/>
          </a:stretch>
        </p:blipFill>
        <p:spPr>
          <a:xfrm>
            <a:off x="8083228" y="1959124"/>
            <a:ext cx="1816100" cy="1803400"/>
          </a:xfrm>
          <a:prstGeom prst="rect">
            <a:avLst/>
          </a:prstGeom>
        </p:spPr>
      </p:pic>
      <p:pic>
        <p:nvPicPr>
          <p:cNvPr id="11" name="图片 10"/>
          <p:cNvPicPr>
            <a:picLocks noChangeAspect="1"/>
          </p:cNvPicPr>
          <p:nvPr/>
        </p:nvPicPr>
        <p:blipFill>
          <a:blip r:embed="rId2"/>
          <a:stretch>
            <a:fillRect/>
          </a:stretch>
        </p:blipFill>
        <p:spPr>
          <a:xfrm>
            <a:off x="10093483" y="2081056"/>
            <a:ext cx="2096928" cy="2055812"/>
          </a:xfrm>
          <a:prstGeom prst="rect">
            <a:avLst/>
          </a:prstGeom>
        </p:spPr>
      </p:pic>
      <p:pic>
        <p:nvPicPr>
          <p:cNvPr id="12" name="图片 11"/>
          <p:cNvPicPr>
            <a:picLocks noChangeAspect="1"/>
          </p:cNvPicPr>
          <p:nvPr/>
        </p:nvPicPr>
        <p:blipFill>
          <a:blip r:embed="rId3"/>
          <a:stretch>
            <a:fillRect/>
          </a:stretch>
        </p:blipFill>
        <p:spPr>
          <a:xfrm>
            <a:off x="8083228" y="4272261"/>
            <a:ext cx="2204409" cy="2204409"/>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1425893" y="0"/>
            <a:ext cx="10058400" cy="1449387"/>
          </a:xfrm>
        </p:spPr>
        <p:txBody>
          <a:bodyPr anchor="ctr">
            <a:normAutofit/>
          </a:bodyPr>
          <a:lstStyle/>
          <a:p>
            <a:r>
              <a:rPr kumimoji="1" lang="zh-CN" altLang="en-US" dirty="0">
                <a:latin typeface="微软雅黑" panose="020B0503020204020204" charset="-122"/>
                <a:ea typeface="微软雅黑" panose="020B0503020204020204" charset="-122"/>
                <a:cs typeface="微软雅黑" panose="020B0503020204020204" charset="-122"/>
              </a:rPr>
              <a:t>安童生專項基金</a:t>
            </a:r>
            <a:endParaRPr kumimoji="1" lang="zh-CN" altLang="en-US" dirty="0">
              <a:latin typeface="微软雅黑" panose="020B0503020204020204" charset="-122"/>
              <a:ea typeface="微软雅黑" panose="020B0503020204020204" charset="-122"/>
              <a:cs typeface="微软雅黑" panose="020B0503020204020204" charset="-122"/>
            </a:endParaRPr>
          </a:p>
        </p:txBody>
      </p:sp>
      <p:sp>
        <p:nvSpPr>
          <p:cNvPr id="8" name="矩形 7"/>
          <p:cNvSpPr/>
          <p:nvPr/>
        </p:nvSpPr>
        <p:spPr>
          <a:xfrm>
            <a:off x="1854517" y="1367510"/>
            <a:ext cx="3304540" cy="583565"/>
          </a:xfrm>
          <a:prstGeom prst="rect">
            <a:avLst/>
          </a:prstGeom>
        </p:spPr>
        <p:txBody>
          <a:bodyPr wrap="none">
            <a:spAutoFit/>
          </a:bodyPr>
          <a:lstStyle/>
          <a:p>
            <a:r>
              <a:rPr kumimoji="1" lang="zh-CN" altLang="en-US" sz="3200" b="1" dirty="0">
                <a:solidFill>
                  <a:srgbClr val="0070C0"/>
                </a:solidFill>
              </a:rPr>
              <a:t>專案進展</a:t>
            </a:r>
            <a:r>
              <a:rPr kumimoji="1" lang="en-US" altLang="zh-CN" sz="3200" b="1" dirty="0">
                <a:solidFill>
                  <a:srgbClr val="0070C0"/>
                </a:solidFill>
              </a:rPr>
              <a:t>-2017</a:t>
            </a:r>
            <a:r>
              <a:rPr kumimoji="1" lang="zh-CN" altLang="en-US" sz="3200" b="1" dirty="0">
                <a:solidFill>
                  <a:srgbClr val="0070C0"/>
                </a:solidFill>
              </a:rPr>
              <a:t>年</a:t>
            </a:r>
            <a:endParaRPr kumimoji="1" lang="zh-CN" altLang="en-US" sz="3200" dirty="0">
              <a:solidFill>
                <a:srgbClr val="0070C0"/>
              </a:solidFill>
            </a:endParaRPr>
          </a:p>
        </p:txBody>
      </p:sp>
      <p:sp>
        <p:nvSpPr>
          <p:cNvPr id="14" name="内容占位符 2"/>
          <p:cNvSpPr txBox="1"/>
          <p:nvPr/>
        </p:nvSpPr>
        <p:spPr>
          <a:xfrm>
            <a:off x="1194375" y="2141915"/>
            <a:ext cx="6783388" cy="3777622"/>
          </a:xfrm>
          <a:prstGeom prst="rect">
            <a:avLst/>
          </a:prstGeom>
        </p:spPr>
        <p:txBody>
          <a:bodyPr/>
          <a:lstStyle>
            <a:lvl1pPr marL="91440" indent="-91440" algn="l" defTabSz="914400" rtl="0" eaLnBrk="1" latinLnBrk="0" hangingPunct="1">
              <a:lnSpc>
                <a:spcPct val="90000"/>
              </a:lnSpc>
              <a:spcBef>
                <a:spcPts val="1200"/>
              </a:spcBef>
              <a:spcAft>
                <a:spcPts val="200"/>
              </a:spcAft>
              <a:buSzPct val="100000"/>
              <a:buFont typeface="Calibri" panose="020F0502020204030204" pitchFamily="34" charset="0"/>
              <a:buChar char=" "/>
              <a:defRPr sz="2000" kern="1200">
                <a:solidFill>
                  <a:schemeClr val="tx1">
                    <a:lumMod val="75000"/>
                    <a:lumOff val="25000"/>
                  </a:schemeClr>
                </a:solidFill>
                <a:latin typeface="宋體-繁 標準體" charset="-120"/>
                <a:ea typeface="+mn-ea"/>
                <a:cs typeface="+mn-cs"/>
              </a:defRPr>
            </a:lvl1pPr>
            <a:lvl2pPr marL="38417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800" kern="1200">
                <a:solidFill>
                  <a:schemeClr val="tx1">
                    <a:lumMod val="75000"/>
                    <a:lumOff val="25000"/>
                  </a:schemeClr>
                </a:solidFill>
                <a:latin typeface="宋體-繁 標準體" charset="-120"/>
                <a:ea typeface="+mn-ea"/>
                <a:cs typeface="+mn-cs"/>
              </a:defRPr>
            </a:lvl2pPr>
            <a:lvl3pPr marL="56705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宋體-繁 標準體" charset="-120"/>
                <a:ea typeface="+mn-ea"/>
                <a:cs typeface="+mn-cs"/>
              </a:defRPr>
            </a:lvl3pPr>
            <a:lvl4pPr marL="74993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宋體-繁 標準體" charset="-120"/>
                <a:ea typeface="+mn-ea"/>
                <a:cs typeface="+mn-cs"/>
              </a:defRPr>
            </a:lvl4pPr>
            <a:lvl5pPr marL="93281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宋體-繁 標準體" charset="-120"/>
                <a:ea typeface="+mn-ea"/>
                <a:cs typeface="+mn-cs"/>
              </a:defRPr>
            </a:lvl5pPr>
            <a:lvl6pPr marL="109982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6pPr>
            <a:lvl7pPr marL="129984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7pPr>
            <a:lvl8pPr marL="149987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8pPr>
            <a:lvl9pPr marL="169989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9pPr>
          </a:lstStyle>
          <a:p>
            <a:pPr>
              <a:lnSpc>
                <a:spcPct val="150000"/>
              </a:lnSpc>
            </a:pPr>
            <a:r>
              <a:rPr kumimoji="1" lang="zh-CN" altLang="en-US" sz="1800" dirty="0">
                <a:latin typeface="微软雅黑" panose="020B0503020204020204" charset="-122"/>
                <a:ea typeface="微软雅黑" panose="020B0503020204020204" charset="-122"/>
                <a:cs typeface="微软雅黑" panose="020B0503020204020204" charset="-122"/>
              </a:rPr>
              <a:t>        </a:t>
            </a:r>
            <a:r>
              <a:rPr kumimoji="1" lang="en-US" altLang="zh-CN" sz="1800" dirty="0">
                <a:latin typeface="微软雅黑" panose="020B0503020204020204" charset="-122"/>
                <a:ea typeface="微软雅黑" panose="020B0503020204020204" charset="-122"/>
                <a:cs typeface="微软雅黑" panose="020B0503020204020204" charset="-122"/>
              </a:rPr>
              <a:t>2017</a:t>
            </a:r>
            <a:r>
              <a:rPr kumimoji="1" lang="zh-CN" altLang="en-US" sz="1800" dirty="0">
                <a:latin typeface="微软雅黑" panose="020B0503020204020204" charset="-122"/>
                <a:ea typeface="微软雅黑" panose="020B0503020204020204" charset="-122"/>
                <a:cs typeface="微软雅黑" panose="020B0503020204020204" charset="-122"/>
              </a:rPr>
              <a:t>年</a:t>
            </a:r>
            <a:r>
              <a:rPr kumimoji="1" lang="en-US" altLang="zh-CN" sz="1800" dirty="0">
                <a:latin typeface="微软雅黑" panose="020B0503020204020204" charset="-122"/>
                <a:ea typeface="微软雅黑" panose="020B0503020204020204" charset="-122"/>
                <a:cs typeface="微软雅黑" panose="020B0503020204020204" charset="-122"/>
              </a:rPr>
              <a:t>8</a:t>
            </a:r>
            <a:r>
              <a:rPr kumimoji="1" lang="zh-CN" altLang="en-US" sz="1800" dirty="0">
                <a:latin typeface="微软雅黑" panose="020B0503020204020204" charset="-122"/>
                <a:ea typeface="微软雅黑" panose="020B0503020204020204" charset="-122"/>
                <a:cs typeface="微软雅黑" panose="020B0503020204020204" charset="-122"/>
              </a:rPr>
              <a:t>月，由新浪微公益和安童生專項基金聯合發起關注兒童性教育，防範性侵兒童的微博公益宣導</a:t>
            </a:r>
            <a:r>
              <a:rPr kumimoji="1" lang="en-US" altLang="zh-CN" sz="1800" b="1" dirty="0">
                <a:solidFill>
                  <a:srgbClr val="FF0000"/>
                </a:solidFill>
                <a:latin typeface="微软雅黑" panose="020B0503020204020204" charset="-122"/>
                <a:ea typeface="微软雅黑" panose="020B0503020204020204" charset="-122"/>
                <a:cs typeface="微软雅黑" panose="020B0503020204020204" charset="-122"/>
              </a:rPr>
              <a:t>#</a:t>
            </a:r>
            <a:r>
              <a:rPr kumimoji="1" lang="zh-CN" altLang="en-US" sz="1800" b="1" dirty="0">
                <a:solidFill>
                  <a:srgbClr val="FF0000"/>
                </a:solidFill>
                <a:latin typeface="微软雅黑" panose="020B0503020204020204" charset="-122"/>
                <a:ea typeface="微软雅黑" panose="020B0503020204020204" charset="-122"/>
                <a:cs typeface="微软雅黑" panose="020B0503020204020204" charset="-122"/>
              </a:rPr>
              <a:t>你的孩子安全嗎</a:t>
            </a:r>
            <a:r>
              <a:rPr kumimoji="1" lang="en-US" altLang="zh-CN" sz="1800" b="1" dirty="0">
                <a:solidFill>
                  <a:srgbClr val="FF0000"/>
                </a:solidFill>
                <a:latin typeface="微软雅黑" panose="020B0503020204020204" charset="-122"/>
                <a:ea typeface="微软雅黑" panose="020B0503020204020204" charset="-122"/>
                <a:cs typeface="微软雅黑" panose="020B0503020204020204" charset="-122"/>
              </a:rPr>
              <a:t>#</a:t>
            </a:r>
            <a:r>
              <a:rPr kumimoji="1" lang="zh-CN" altLang="en-US" sz="1800" dirty="0">
                <a:latin typeface="微软雅黑" panose="020B0503020204020204" charset="-122"/>
                <a:ea typeface="微软雅黑" panose="020B0503020204020204" charset="-122"/>
                <a:cs typeface="微软雅黑" panose="020B0503020204020204" charset="-122"/>
              </a:rPr>
              <a:t>，獲得多家公益機構的支持。中國人民公安大學王大偉教授、聯合國兒童基金會兒童保護官員蘇文穎、著名兒童心理專家非比老師（呂萍）等專家共同在新浪微博發聲，呼籲公眾保護女童，防範兒童性侵。</a:t>
            </a:r>
            <a:endParaRPr kumimoji="1" lang="zh-CN" altLang="en-US" sz="1800" dirty="0">
              <a:latin typeface="微软雅黑" panose="020B0503020204020204" charset="-122"/>
              <a:ea typeface="微软雅黑" panose="020B0503020204020204" charset="-122"/>
              <a:cs typeface="微软雅黑" panose="020B0503020204020204" charset="-122"/>
            </a:endParaRPr>
          </a:p>
          <a:p>
            <a:pPr>
              <a:lnSpc>
                <a:spcPct val="150000"/>
              </a:lnSpc>
            </a:pPr>
            <a:r>
              <a:rPr kumimoji="1" lang="zh-CN" altLang="en-US" sz="1800" dirty="0">
                <a:latin typeface="微软雅黑" panose="020B0503020204020204" charset="-122"/>
                <a:ea typeface="微软雅黑" panose="020B0503020204020204" charset="-122"/>
                <a:cs typeface="微软雅黑" panose="020B0503020204020204" charset="-122"/>
              </a:rPr>
              <a:t>        著名主持人黃健翔、演員馬麗、米露、耿樂等十餘位影視明星發聲呼籲並宣導，話題一度排名暫居</a:t>
            </a:r>
            <a:r>
              <a:rPr kumimoji="1" lang="zh-CN" altLang="en-US" sz="1800" b="1" dirty="0">
                <a:solidFill>
                  <a:srgbClr val="00B0F0"/>
                </a:solidFill>
                <a:latin typeface="微软雅黑" panose="020B0503020204020204" charset="-122"/>
                <a:ea typeface="微软雅黑" panose="020B0503020204020204" charset="-122"/>
                <a:cs typeface="微软雅黑" panose="020B0503020204020204" charset="-122"/>
              </a:rPr>
              <a:t>公益話題榜第二。</a:t>
            </a:r>
            <a:endParaRPr kumimoji="1" lang="zh-CN" altLang="en-US" sz="1800" b="1" dirty="0">
              <a:solidFill>
                <a:srgbClr val="00B0F0"/>
              </a:solidFill>
              <a:latin typeface="微软雅黑" panose="020B0503020204020204" charset="-122"/>
              <a:ea typeface="微软雅黑" panose="020B0503020204020204" charset="-122"/>
              <a:cs typeface="微软雅黑" panose="020B0503020204020204" charset="-122"/>
            </a:endParaRPr>
          </a:p>
        </p:txBody>
      </p:sp>
      <p:pic>
        <p:nvPicPr>
          <p:cNvPr id="15" name="图片 1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817310" y="2026118"/>
            <a:ext cx="2180315" cy="3893419"/>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1066800" y="38969"/>
            <a:ext cx="10058400" cy="1449387"/>
          </a:xfrm>
        </p:spPr>
        <p:txBody>
          <a:bodyPr anchor="ctr"/>
          <a:lstStyle/>
          <a:p>
            <a:r>
              <a:rPr kumimoji="1" lang="zh-CN" altLang="en-US" dirty="0">
                <a:latin typeface="微软雅黑" panose="020B0503020204020204" charset="-122"/>
                <a:ea typeface="微软雅黑" panose="020B0503020204020204" charset="-122"/>
                <a:cs typeface="微软雅黑" panose="020B0503020204020204" charset="-122"/>
              </a:rPr>
              <a:t>安童生專項基金</a:t>
            </a:r>
            <a:endParaRPr kumimoji="1" lang="zh-CN" altLang="en-US" dirty="0">
              <a:latin typeface="微软雅黑" panose="020B0503020204020204" charset="-122"/>
              <a:ea typeface="微软雅黑" panose="020B0503020204020204" charset="-122"/>
              <a:cs typeface="微软雅黑" panose="020B0503020204020204" charset="-122"/>
            </a:endParaRPr>
          </a:p>
        </p:txBody>
      </p:sp>
      <p:sp>
        <p:nvSpPr>
          <p:cNvPr id="8" name="矩形 7"/>
          <p:cNvSpPr/>
          <p:nvPr/>
        </p:nvSpPr>
        <p:spPr>
          <a:xfrm>
            <a:off x="1668780" y="1346653"/>
            <a:ext cx="3304540" cy="583565"/>
          </a:xfrm>
          <a:prstGeom prst="rect">
            <a:avLst/>
          </a:prstGeom>
        </p:spPr>
        <p:txBody>
          <a:bodyPr wrap="none">
            <a:spAutoFit/>
          </a:bodyPr>
          <a:lstStyle/>
          <a:p>
            <a:r>
              <a:rPr kumimoji="1" lang="zh-CN" altLang="en-US" sz="3200" b="1" dirty="0">
                <a:solidFill>
                  <a:srgbClr val="0070C0"/>
                </a:solidFill>
              </a:rPr>
              <a:t>專案進展</a:t>
            </a:r>
            <a:r>
              <a:rPr kumimoji="1" lang="en-US" altLang="zh-CN" sz="3200" b="1" dirty="0">
                <a:solidFill>
                  <a:srgbClr val="0070C0"/>
                </a:solidFill>
              </a:rPr>
              <a:t>-2017</a:t>
            </a:r>
            <a:r>
              <a:rPr kumimoji="1" lang="zh-CN" altLang="en-US" sz="3200" b="1" dirty="0">
                <a:solidFill>
                  <a:srgbClr val="0070C0"/>
                </a:solidFill>
              </a:rPr>
              <a:t>年</a:t>
            </a:r>
            <a:endParaRPr kumimoji="1" lang="zh-CN" altLang="en-US" sz="3200" dirty="0">
              <a:solidFill>
                <a:srgbClr val="0070C0"/>
              </a:solidFill>
            </a:endParaRPr>
          </a:p>
        </p:txBody>
      </p:sp>
      <p:sp>
        <p:nvSpPr>
          <p:cNvPr id="6" name="内容占位符 3"/>
          <p:cNvSpPr txBox="1"/>
          <p:nvPr/>
        </p:nvSpPr>
        <p:spPr>
          <a:xfrm>
            <a:off x="954755" y="3146845"/>
            <a:ext cx="4848168" cy="2163445"/>
          </a:xfrm>
          <a:prstGeom prst="rect">
            <a:avLst/>
          </a:prstGeom>
        </p:spPr>
        <p:txBody>
          <a:bodyPr wrap="square">
            <a:spAutoFit/>
          </a:bodyPr>
          <a:lstStyle>
            <a:lvl1pPr marL="91440" indent="-91440" algn="l" defTabSz="914400" rtl="0" eaLnBrk="1" latinLnBrk="0" hangingPunct="1">
              <a:lnSpc>
                <a:spcPct val="90000"/>
              </a:lnSpc>
              <a:spcBef>
                <a:spcPts val="1200"/>
              </a:spcBef>
              <a:spcAft>
                <a:spcPts val="200"/>
              </a:spcAft>
              <a:buSzPct val="100000"/>
              <a:buFont typeface="Calibri" panose="020F0502020204030204" pitchFamily="34" charset="0"/>
              <a:buChar char=" "/>
              <a:defRPr sz="2000" kern="1200">
                <a:solidFill>
                  <a:schemeClr val="tx1">
                    <a:lumMod val="75000"/>
                    <a:lumOff val="25000"/>
                  </a:schemeClr>
                </a:solidFill>
                <a:latin typeface="宋體-繁 標準體" charset="-120"/>
                <a:ea typeface="+mn-ea"/>
                <a:cs typeface="+mn-cs"/>
              </a:defRPr>
            </a:lvl1pPr>
            <a:lvl2pPr marL="38417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800" kern="1200">
                <a:solidFill>
                  <a:schemeClr val="tx1">
                    <a:lumMod val="75000"/>
                    <a:lumOff val="25000"/>
                  </a:schemeClr>
                </a:solidFill>
                <a:latin typeface="宋體-繁 標準體" charset="-120"/>
                <a:ea typeface="+mn-ea"/>
                <a:cs typeface="+mn-cs"/>
              </a:defRPr>
            </a:lvl2pPr>
            <a:lvl3pPr marL="56705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宋體-繁 標準體" charset="-120"/>
                <a:ea typeface="+mn-ea"/>
                <a:cs typeface="+mn-cs"/>
              </a:defRPr>
            </a:lvl3pPr>
            <a:lvl4pPr marL="74993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宋體-繁 標準體" charset="-120"/>
                <a:ea typeface="+mn-ea"/>
                <a:cs typeface="+mn-cs"/>
              </a:defRPr>
            </a:lvl4pPr>
            <a:lvl5pPr marL="93281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宋體-繁 標準體" charset="-120"/>
                <a:ea typeface="+mn-ea"/>
                <a:cs typeface="+mn-cs"/>
              </a:defRPr>
            </a:lvl5pPr>
            <a:lvl6pPr marL="109982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6pPr>
            <a:lvl7pPr marL="129984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7pPr>
            <a:lvl8pPr marL="149987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8pPr>
            <a:lvl9pPr marL="169989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9pPr>
          </a:lstStyle>
          <a:p>
            <a:pPr>
              <a:lnSpc>
                <a:spcPct val="150000"/>
              </a:lnSpc>
            </a:pPr>
            <a:r>
              <a:rPr lang="zh-CN" altLang="en-US" sz="1800" dirty="0">
                <a:latin typeface="微软雅黑" panose="020B0503020204020204" charset="-122"/>
                <a:ea typeface="微软雅黑" panose="020B0503020204020204" charset="-122"/>
                <a:cs typeface="微软雅黑" panose="020B0503020204020204" charset="-122"/>
              </a:rPr>
              <a:t>      </a:t>
            </a:r>
            <a:r>
              <a:rPr lang="zh-CN" altLang="en-US" sz="1600" dirty="0">
                <a:latin typeface="微软雅黑" panose="020B0503020204020204" charset="-122"/>
                <a:ea typeface="微软雅黑" panose="020B0503020204020204" charset="-122"/>
                <a:cs typeface="微软雅黑" panose="020B0503020204020204" charset="-122"/>
              </a:rPr>
              <a:t>未來我們將在前期北京試點的基礎上，計畫在全國</a:t>
            </a:r>
            <a:r>
              <a:rPr lang="zh-CN" altLang="en-US" sz="1600" b="1" dirty="0">
                <a:solidFill>
                  <a:srgbClr val="FF0000"/>
                </a:solidFill>
                <a:latin typeface="微软雅黑" panose="020B0503020204020204" charset="-122"/>
                <a:ea typeface="微软雅黑" panose="020B0503020204020204" charset="-122"/>
                <a:cs typeface="微软雅黑" panose="020B0503020204020204" charset="-122"/>
              </a:rPr>
              <a:t>近百所學校</a:t>
            </a:r>
            <a:r>
              <a:rPr lang="zh-CN" altLang="en-US" sz="1600" dirty="0">
                <a:latin typeface="微软雅黑" panose="020B0503020204020204" charset="-122"/>
                <a:ea typeface="微软雅黑" panose="020B0503020204020204" charset="-122"/>
                <a:cs typeface="微软雅黑" panose="020B0503020204020204" charset="-122"/>
              </a:rPr>
              <a:t>建立安全基地，進行</a:t>
            </a:r>
            <a:r>
              <a:rPr lang="zh-CN" altLang="en-US" sz="1600" dirty="0">
                <a:solidFill>
                  <a:srgbClr val="00B0F0"/>
                </a:solidFill>
                <a:latin typeface="微软雅黑" panose="020B0503020204020204" charset="-122"/>
                <a:ea typeface="微软雅黑" panose="020B0503020204020204" charset="-122"/>
                <a:cs typeface="微软雅黑" panose="020B0503020204020204" charset="-122"/>
              </a:rPr>
              <a:t>防拐騙、防性侵、防校園欺淩、自然災害防護及意外傷害的五大類專業有效的安全教育培訓。</a:t>
            </a:r>
            <a:endParaRPr lang="en-US" altLang="zh-CN" sz="1600" dirty="0">
              <a:solidFill>
                <a:srgbClr val="00B0F0"/>
              </a:solidFill>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sz="1600" dirty="0">
                <a:latin typeface="微软雅黑" panose="020B0503020204020204" charset="-122"/>
                <a:ea typeface="微软雅黑" panose="020B0503020204020204" charset="-122"/>
                <a:cs typeface="微软雅黑" panose="020B0503020204020204" charset="-122"/>
              </a:rPr>
              <a:t>       </a:t>
            </a:r>
            <a:endParaRPr lang="zh-CN" altLang="zh-CN" sz="1600" dirty="0">
              <a:latin typeface="微软雅黑" panose="020B0503020204020204" charset="-122"/>
              <a:ea typeface="微软雅黑" panose="020B0503020204020204" charset="-122"/>
              <a:cs typeface="微软雅黑" panose="020B0503020204020204" charset="-122"/>
            </a:endParaRPr>
          </a:p>
        </p:txBody>
      </p:sp>
      <p:pic>
        <p:nvPicPr>
          <p:cNvPr id="9" name="图片 8"/>
          <p:cNvPicPr>
            <a:picLocks noChangeAspect="1"/>
          </p:cNvPicPr>
          <p:nvPr/>
        </p:nvPicPr>
        <p:blipFill>
          <a:blip r:embed="rId1"/>
          <a:stretch>
            <a:fillRect/>
          </a:stretch>
        </p:blipFill>
        <p:spPr>
          <a:xfrm>
            <a:off x="6075359" y="2953906"/>
            <a:ext cx="6116641" cy="2550571"/>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1066800" y="0"/>
            <a:ext cx="10058400" cy="1449387"/>
          </a:xfrm>
        </p:spPr>
        <p:txBody>
          <a:bodyPr anchor="ctr">
            <a:normAutofit/>
          </a:bodyPr>
          <a:lstStyle/>
          <a:p>
            <a:r>
              <a:rPr lang="zh-CN" altLang="en-US" dirty="0">
                <a:latin typeface="微软雅黑" panose="020B0503020204020204" charset="-122"/>
                <a:ea typeface="微软雅黑" panose="020B0503020204020204" charset="-122"/>
              </a:rPr>
              <a:t>安童生專項基金</a:t>
            </a:r>
            <a:endParaRPr lang="zh-CN" altLang="en-US" dirty="0">
              <a:latin typeface="微软雅黑" panose="020B0503020204020204" charset="-122"/>
              <a:ea typeface="微软雅黑" panose="020B0503020204020204" charset="-122"/>
            </a:endParaRPr>
          </a:p>
        </p:txBody>
      </p:sp>
      <p:sp>
        <p:nvSpPr>
          <p:cNvPr id="8" name="矩形 7"/>
          <p:cNvSpPr/>
          <p:nvPr/>
        </p:nvSpPr>
        <p:spPr>
          <a:xfrm>
            <a:off x="1597342" y="1309584"/>
            <a:ext cx="3304540" cy="583565"/>
          </a:xfrm>
          <a:prstGeom prst="rect">
            <a:avLst/>
          </a:prstGeom>
        </p:spPr>
        <p:txBody>
          <a:bodyPr wrap="none">
            <a:spAutoFit/>
          </a:bodyPr>
          <a:lstStyle/>
          <a:p>
            <a:r>
              <a:rPr kumimoji="1" lang="zh-CN" altLang="en-US" sz="3200" b="1" dirty="0">
                <a:solidFill>
                  <a:srgbClr val="0070C0"/>
                </a:solidFill>
              </a:rPr>
              <a:t>專案進展</a:t>
            </a:r>
            <a:r>
              <a:rPr kumimoji="1" lang="en-US" altLang="zh-CN" sz="3200" b="1" dirty="0">
                <a:solidFill>
                  <a:srgbClr val="0070C0"/>
                </a:solidFill>
              </a:rPr>
              <a:t>-2018</a:t>
            </a:r>
            <a:r>
              <a:rPr kumimoji="1" lang="zh-CN" altLang="en-US" sz="3200" b="1" dirty="0">
                <a:solidFill>
                  <a:srgbClr val="0070C0"/>
                </a:solidFill>
              </a:rPr>
              <a:t>年</a:t>
            </a:r>
            <a:endParaRPr kumimoji="1" lang="zh-CN" altLang="en-US" sz="3200" dirty="0">
              <a:solidFill>
                <a:srgbClr val="0070C0"/>
              </a:solidFill>
            </a:endParaRPr>
          </a:p>
        </p:txBody>
      </p:sp>
      <p:sp>
        <p:nvSpPr>
          <p:cNvPr id="6" name="内容占位符 3"/>
          <p:cNvSpPr txBox="1"/>
          <p:nvPr/>
        </p:nvSpPr>
        <p:spPr>
          <a:xfrm>
            <a:off x="1066799" y="2466906"/>
            <a:ext cx="6234113" cy="2999740"/>
          </a:xfrm>
          <a:prstGeom prst="rect">
            <a:avLst/>
          </a:prstGeom>
        </p:spPr>
        <p:txBody>
          <a:bodyPr wrap="square">
            <a:spAutoFit/>
          </a:bodyPr>
          <a:lstStyle>
            <a:lvl1pPr marL="91440" indent="-91440" algn="l" defTabSz="914400" rtl="0" eaLnBrk="1" latinLnBrk="0" hangingPunct="1">
              <a:lnSpc>
                <a:spcPct val="90000"/>
              </a:lnSpc>
              <a:spcBef>
                <a:spcPts val="1200"/>
              </a:spcBef>
              <a:spcAft>
                <a:spcPts val="200"/>
              </a:spcAft>
              <a:buSzPct val="100000"/>
              <a:buFont typeface="Calibri" panose="020F0502020204030204" pitchFamily="34" charset="0"/>
              <a:buChar char=" "/>
              <a:defRPr sz="2000" kern="1200">
                <a:solidFill>
                  <a:schemeClr val="tx1">
                    <a:lumMod val="75000"/>
                    <a:lumOff val="25000"/>
                  </a:schemeClr>
                </a:solidFill>
                <a:latin typeface="宋體-繁 標準體" charset="-120"/>
                <a:ea typeface="+mn-ea"/>
                <a:cs typeface="+mn-cs"/>
              </a:defRPr>
            </a:lvl1pPr>
            <a:lvl2pPr marL="38417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800" kern="1200">
                <a:solidFill>
                  <a:schemeClr val="tx1">
                    <a:lumMod val="75000"/>
                    <a:lumOff val="25000"/>
                  </a:schemeClr>
                </a:solidFill>
                <a:latin typeface="宋體-繁 標準體" charset="-120"/>
                <a:ea typeface="+mn-ea"/>
                <a:cs typeface="+mn-cs"/>
              </a:defRPr>
            </a:lvl2pPr>
            <a:lvl3pPr marL="56705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宋體-繁 標準體" charset="-120"/>
                <a:ea typeface="+mn-ea"/>
                <a:cs typeface="+mn-cs"/>
              </a:defRPr>
            </a:lvl3pPr>
            <a:lvl4pPr marL="74993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宋體-繁 標準體" charset="-120"/>
                <a:ea typeface="+mn-ea"/>
                <a:cs typeface="+mn-cs"/>
              </a:defRPr>
            </a:lvl4pPr>
            <a:lvl5pPr marL="93281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宋體-繁 標準體" charset="-120"/>
                <a:ea typeface="+mn-ea"/>
                <a:cs typeface="+mn-cs"/>
              </a:defRPr>
            </a:lvl5pPr>
            <a:lvl6pPr marL="109982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6pPr>
            <a:lvl7pPr marL="129984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7pPr>
            <a:lvl8pPr marL="149987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8pPr>
            <a:lvl9pPr marL="169989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9pPr>
          </a:lstStyle>
          <a:p>
            <a:pPr marL="342265" indent="539750">
              <a:lnSpc>
                <a:spcPct val="150000"/>
              </a:lnSpc>
            </a:pPr>
            <a:r>
              <a:rPr lang="en-US" altLang="zh-CN" sz="1800" dirty="0">
                <a:latin typeface="微软雅黑" panose="020B0503020204020204" charset="-122"/>
                <a:ea typeface="微软雅黑" panose="020B0503020204020204" charset="-122"/>
              </a:rPr>
              <a:t>2018</a:t>
            </a:r>
            <a:r>
              <a:rPr lang="zh-CN" altLang="zh-CN" sz="1800" dirty="0">
                <a:latin typeface="微软雅黑" panose="020B0503020204020204" charset="-122"/>
                <a:ea typeface="微软雅黑" panose="020B0503020204020204" charset="-122"/>
              </a:rPr>
              <a:t>年</a:t>
            </a:r>
            <a:r>
              <a:rPr lang="en-US" altLang="zh-CN" sz="1800" dirty="0">
                <a:latin typeface="微软雅黑" panose="020B0503020204020204" charset="-122"/>
                <a:ea typeface="微软雅黑" panose="020B0503020204020204" charset="-122"/>
              </a:rPr>
              <a:t>5</a:t>
            </a:r>
            <a:r>
              <a:rPr lang="zh-CN" altLang="zh-CN" sz="1800" dirty="0">
                <a:latin typeface="微软雅黑" panose="020B0503020204020204" charset="-122"/>
                <a:ea typeface="微软雅黑" panose="020B0503020204020204" charset="-122"/>
              </a:rPr>
              <a:t>月，安童生專項基金聯合北京市交管局、首都精神文明建設委員會辦公室、北京市教委，世界衛生組織等部門共同開展“兒童道路交通安全”專項校園培訓，以北京為試點，輻射全國。同時向各幼稚園、學校捐贈“兒童安全圖書”，幫助更多孩子學會自我保護和自救技能。安童生專項基金培訓團隊被授予</a:t>
            </a:r>
            <a:r>
              <a:rPr lang="zh-CN" altLang="zh-CN" sz="1800" b="1" dirty="0">
                <a:latin typeface="微软雅黑" panose="020B0503020204020204" charset="-122"/>
                <a:ea typeface="微软雅黑" panose="020B0503020204020204" charset="-122"/>
              </a:rPr>
              <a:t>“</a:t>
            </a:r>
            <a:r>
              <a:rPr lang="zh-CN" altLang="zh-CN" sz="1800" b="1" dirty="0">
                <a:solidFill>
                  <a:srgbClr val="FF0000"/>
                </a:solidFill>
                <a:latin typeface="微软雅黑" panose="020B0503020204020204" charset="-122"/>
                <a:ea typeface="微软雅黑" panose="020B0503020204020204" charset="-122"/>
              </a:rPr>
              <a:t>最佳宣講團</a:t>
            </a:r>
            <a:r>
              <a:rPr lang="zh-CN" altLang="zh-CN" sz="1800" b="1" dirty="0">
                <a:latin typeface="微软雅黑" panose="020B0503020204020204" charset="-122"/>
                <a:ea typeface="微软雅黑" panose="020B0503020204020204" charset="-122"/>
              </a:rPr>
              <a:t>”</a:t>
            </a:r>
            <a:r>
              <a:rPr lang="zh-CN" altLang="zh-CN" sz="1800" dirty="0">
                <a:latin typeface="微软雅黑" panose="020B0503020204020204" charset="-122"/>
                <a:ea typeface="微软雅黑" panose="020B0503020204020204" charset="-122"/>
              </a:rPr>
              <a:t>榮譽。</a:t>
            </a:r>
            <a:endParaRPr lang="zh-CN" altLang="zh-CN" sz="1800" dirty="0">
              <a:latin typeface="微软雅黑" panose="020B0503020204020204" charset="-122"/>
              <a:ea typeface="微软雅黑" panose="020B0503020204020204" charset="-122"/>
            </a:endParaRPr>
          </a:p>
        </p:txBody>
      </p:sp>
      <p:pic>
        <p:nvPicPr>
          <p:cNvPr id="3" name="图片 2"/>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194221" y="4223785"/>
            <a:ext cx="4725863" cy="2192563"/>
          </a:xfrm>
          <a:prstGeom prst="rect">
            <a:avLst/>
          </a:prstGeom>
        </p:spPr>
      </p:pic>
      <p:pic>
        <p:nvPicPr>
          <p:cNvPr id="7" name="图片 6" descr="手上拿着纸&#10;&#10;描述已自动生成"/>
          <p:cNvPicPr>
            <a:picLocks noChangeAspect="1"/>
          </p:cNvPicPr>
          <p:nvPr/>
        </p:nvPicPr>
        <p:blipFill>
          <a:blip r:embed="rId2"/>
          <a:stretch>
            <a:fillRect/>
          </a:stretch>
        </p:blipFill>
        <p:spPr>
          <a:xfrm>
            <a:off x="8513415" y="1449387"/>
            <a:ext cx="1966943" cy="2622591"/>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图形用户界面, 网站&#10;&#10;描述已自动生成"/>
          <p:cNvPicPr>
            <a:picLocks noChangeAspect="1"/>
          </p:cNvPicPr>
          <p:nvPr/>
        </p:nvPicPr>
        <p:blipFill>
          <a:blip r:embed="rId1"/>
          <a:stretch>
            <a:fillRect/>
          </a:stretch>
        </p:blipFill>
        <p:spPr>
          <a:xfrm>
            <a:off x="6989269" y="1412644"/>
            <a:ext cx="4695048" cy="3521286"/>
          </a:xfrm>
          <a:prstGeom prst="rect">
            <a:avLst/>
          </a:prstGeom>
        </p:spPr>
      </p:pic>
      <p:sp>
        <p:nvSpPr>
          <p:cNvPr id="5" name="标题 1"/>
          <p:cNvSpPr>
            <a:spLocks noGrp="1"/>
          </p:cNvSpPr>
          <p:nvPr>
            <p:ph type="title" idx="4294967295"/>
          </p:nvPr>
        </p:nvSpPr>
        <p:spPr>
          <a:xfrm>
            <a:off x="1066800" y="0"/>
            <a:ext cx="10058400" cy="1449387"/>
          </a:xfrm>
        </p:spPr>
        <p:txBody>
          <a:bodyPr anchor="ctr">
            <a:normAutofit/>
          </a:bodyPr>
          <a:lstStyle/>
          <a:p>
            <a:r>
              <a:rPr lang="zh-CN" altLang="en-US" dirty="0">
                <a:latin typeface="微软雅黑" panose="020B0503020204020204" charset="-122"/>
                <a:ea typeface="微软雅黑" panose="020B0503020204020204" charset="-122"/>
              </a:rPr>
              <a:t>安童生專項基金</a:t>
            </a:r>
            <a:endParaRPr lang="zh-CN" altLang="en-US" dirty="0">
              <a:latin typeface="微软雅黑" panose="020B0503020204020204" charset="-122"/>
              <a:ea typeface="微软雅黑" panose="020B0503020204020204" charset="-122"/>
            </a:endParaRPr>
          </a:p>
        </p:txBody>
      </p:sp>
      <p:sp>
        <p:nvSpPr>
          <p:cNvPr id="7" name="矩形 6"/>
          <p:cNvSpPr/>
          <p:nvPr/>
        </p:nvSpPr>
        <p:spPr>
          <a:xfrm>
            <a:off x="1625917" y="1449387"/>
            <a:ext cx="3304540" cy="583565"/>
          </a:xfrm>
          <a:prstGeom prst="rect">
            <a:avLst/>
          </a:prstGeom>
        </p:spPr>
        <p:txBody>
          <a:bodyPr wrap="none">
            <a:spAutoFit/>
          </a:bodyPr>
          <a:lstStyle/>
          <a:p>
            <a:r>
              <a:rPr kumimoji="1" lang="zh-CN" altLang="en-US" sz="3200" b="1" dirty="0">
                <a:solidFill>
                  <a:srgbClr val="0070C0"/>
                </a:solidFill>
              </a:rPr>
              <a:t>專案進展</a:t>
            </a:r>
            <a:r>
              <a:rPr kumimoji="1" lang="en-US" altLang="zh-CN" sz="3200" b="1" dirty="0">
                <a:solidFill>
                  <a:srgbClr val="0070C0"/>
                </a:solidFill>
              </a:rPr>
              <a:t>-2018</a:t>
            </a:r>
            <a:r>
              <a:rPr kumimoji="1" lang="zh-CN" altLang="en-US" sz="3200" b="1" dirty="0">
                <a:solidFill>
                  <a:srgbClr val="0070C0"/>
                </a:solidFill>
              </a:rPr>
              <a:t>年</a:t>
            </a:r>
            <a:endParaRPr kumimoji="1" lang="zh-CN" altLang="en-US" sz="3200" dirty="0">
              <a:solidFill>
                <a:srgbClr val="0070C0"/>
              </a:solidFill>
            </a:endParaRPr>
          </a:p>
        </p:txBody>
      </p:sp>
      <p:sp>
        <p:nvSpPr>
          <p:cNvPr id="2" name="矩形 1"/>
          <p:cNvSpPr/>
          <p:nvPr/>
        </p:nvSpPr>
        <p:spPr>
          <a:xfrm>
            <a:off x="947736" y="2458365"/>
            <a:ext cx="5887230" cy="3984625"/>
          </a:xfrm>
          <a:prstGeom prst="rect">
            <a:avLst/>
          </a:prstGeom>
        </p:spPr>
        <p:txBody>
          <a:bodyPr wrap="square">
            <a:spAutoFit/>
          </a:bodyPr>
          <a:lstStyle/>
          <a:p>
            <a:pPr marL="342265" indent="539750" algn="just">
              <a:lnSpc>
                <a:spcPct val="150000"/>
              </a:lnSpc>
              <a:spcBef>
                <a:spcPts val="1200"/>
              </a:spcBef>
              <a:tabLst>
                <a:tab pos="920750" algn="l"/>
              </a:tabLst>
            </a:pPr>
            <a:r>
              <a:rPr lang="en-US" altLang="zh-CN" kern="100" dirty="0">
                <a:latin typeface="微软雅黑" panose="020B0503020204020204" charset="-122"/>
                <a:ea typeface="微软雅黑" panose="020B0503020204020204" charset="-122"/>
                <a:cs typeface="Times New Roman" panose="02020603050405020304" pitchFamily="18" charset="0"/>
              </a:rPr>
              <a:t>2018</a:t>
            </a:r>
            <a:r>
              <a:rPr lang="zh-CN" altLang="zh-CN" kern="100" dirty="0">
                <a:latin typeface="微软雅黑" panose="020B0503020204020204" charset="-122"/>
                <a:ea typeface="微软雅黑" panose="020B0503020204020204" charset="-122"/>
                <a:cs typeface="Times New Roman" panose="02020603050405020304" pitchFamily="18" charset="0"/>
              </a:rPr>
              <a:t>年</a:t>
            </a:r>
            <a:r>
              <a:rPr lang="en-US" altLang="zh-CN" kern="100" dirty="0">
                <a:latin typeface="微软雅黑" panose="020B0503020204020204" charset="-122"/>
                <a:ea typeface="微软雅黑" panose="020B0503020204020204" charset="-122"/>
                <a:cs typeface="Times New Roman" panose="02020603050405020304" pitchFamily="18" charset="0"/>
              </a:rPr>
              <a:t>9</a:t>
            </a:r>
            <a:r>
              <a:rPr lang="zh-CN" altLang="zh-CN" kern="100" dirty="0">
                <a:latin typeface="微软雅黑" panose="020B0503020204020204" charset="-122"/>
                <a:ea typeface="微软雅黑" panose="020B0503020204020204" charset="-122"/>
                <a:cs typeface="Times New Roman" panose="02020603050405020304" pitchFamily="18" charset="0"/>
              </a:rPr>
              <a:t>月聯合新浪微公益、新浪育兒、星光公益聯盟在新浪微博平臺發起“向校園欺淩說不”公益宣導活動，該活動直接推動</a:t>
            </a:r>
            <a:r>
              <a:rPr lang="en-US" altLang="zh-CN" kern="100" dirty="0">
                <a:latin typeface="微软雅黑" panose="020B0503020204020204" charset="-122"/>
                <a:ea typeface="微软雅黑" panose="020B0503020204020204" charset="-122"/>
                <a:cs typeface="Times New Roman" panose="02020603050405020304" pitchFamily="18" charset="0"/>
              </a:rPr>
              <a:t>2018</a:t>
            </a:r>
            <a:r>
              <a:rPr lang="zh-CN" altLang="zh-CN" kern="100" dirty="0">
                <a:latin typeface="微软雅黑" panose="020B0503020204020204" charset="-122"/>
                <a:ea typeface="微软雅黑" panose="020B0503020204020204" charset="-122"/>
                <a:cs typeface="Times New Roman" panose="02020603050405020304" pitchFamily="18" charset="0"/>
              </a:rPr>
              <a:t>年</a:t>
            </a:r>
            <a:r>
              <a:rPr lang="en-US" altLang="zh-CN" kern="100" dirty="0">
                <a:latin typeface="微软雅黑" panose="020B0503020204020204" charset="-122"/>
                <a:ea typeface="微软雅黑" panose="020B0503020204020204" charset="-122"/>
                <a:cs typeface="Times New Roman" panose="02020603050405020304" pitchFamily="18" charset="0"/>
              </a:rPr>
              <a:t>11</a:t>
            </a:r>
            <a:r>
              <a:rPr lang="zh-CN" altLang="zh-CN" kern="100" dirty="0">
                <a:latin typeface="微软雅黑" panose="020B0503020204020204" charset="-122"/>
                <a:ea typeface="微软雅黑" panose="020B0503020204020204" charset="-122"/>
                <a:cs typeface="Times New Roman" panose="02020603050405020304" pitchFamily="18" charset="0"/>
              </a:rPr>
              <a:t>月</a:t>
            </a:r>
            <a:r>
              <a:rPr lang="en-US" altLang="zh-CN" kern="100" dirty="0">
                <a:latin typeface="微软雅黑" panose="020B0503020204020204" charset="-122"/>
                <a:ea typeface="微软雅黑" panose="020B0503020204020204" charset="-122"/>
                <a:cs typeface="Times New Roman" panose="02020603050405020304" pitchFamily="18" charset="0"/>
              </a:rPr>
              <a:t>21</a:t>
            </a:r>
            <a:r>
              <a:rPr lang="zh-CN" altLang="zh-CN" kern="100" dirty="0">
                <a:latin typeface="微软雅黑" panose="020B0503020204020204" charset="-122"/>
                <a:ea typeface="微软雅黑" panose="020B0503020204020204" charset="-122"/>
                <a:cs typeface="Times New Roman" panose="02020603050405020304" pitchFamily="18" charset="0"/>
              </a:rPr>
              <a:t>日天津市第十七屆人大常委會第六次會議審議通過《天津市預防和治理校園欺淩若干規定》，這是全國首部規範校園欺淩預防和治理的地方性法規，是以法治方式解決校園欺淩問題的重要法治保障。</a:t>
            </a:r>
            <a:endParaRPr lang="zh-CN" altLang="zh-CN" kern="100" dirty="0">
              <a:latin typeface="微软雅黑" panose="020B0503020204020204" charset="-122"/>
              <a:ea typeface="微软雅黑" panose="020B0503020204020204" charset="-122"/>
              <a:cs typeface="Times New Roman" panose="02020603050405020304" pitchFamily="18" charset="0"/>
            </a:endParaRPr>
          </a:p>
          <a:p>
            <a:pPr marL="342265" indent="539750" algn="just">
              <a:lnSpc>
                <a:spcPct val="150000"/>
              </a:lnSpc>
              <a:spcBef>
                <a:spcPts val="1200"/>
              </a:spcBef>
              <a:tabLst>
                <a:tab pos="920750" algn="l"/>
              </a:tabLst>
            </a:pPr>
            <a:r>
              <a:rPr lang="zh-CN" altLang="zh-CN" kern="100" dirty="0">
                <a:latin typeface="微软雅黑" panose="020B0503020204020204" charset="-122"/>
                <a:ea typeface="微软雅黑" panose="020B0503020204020204" charset="-122"/>
                <a:cs typeface="Times New Roman" panose="02020603050405020304" pitchFamily="18" charset="0"/>
              </a:rPr>
              <a:t>安童生專項基金被“育兒盛典”評為</a:t>
            </a:r>
            <a:r>
              <a:rPr lang="zh-CN" altLang="zh-CN" b="1" kern="100" dirty="0">
                <a:latin typeface="微软雅黑" panose="020B0503020204020204" charset="-122"/>
                <a:ea typeface="微软雅黑" panose="020B0503020204020204" charset="-122"/>
                <a:cs typeface="Times New Roman" panose="02020603050405020304" pitchFamily="18" charset="0"/>
              </a:rPr>
              <a:t>“</a:t>
            </a:r>
            <a:r>
              <a:rPr lang="en-US" altLang="zh-CN" b="1" kern="100" dirty="0">
                <a:solidFill>
                  <a:srgbClr val="FF0000"/>
                </a:solidFill>
                <a:latin typeface="微软雅黑" panose="020B0503020204020204" charset="-122"/>
                <a:ea typeface="微软雅黑" panose="020B0503020204020204" charset="-122"/>
                <a:cs typeface="Times New Roman" panose="02020603050405020304" pitchFamily="18" charset="0"/>
              </a:rPr>
              <a:t>2018</a:t>
            </a:r>
            <a:r>
              <a:rPr lang="zh-CN" altLang="zh-CN" b="1" kern="100" dirty="0">
                <a:solidFill>
                  <a:srgbClr val="FF0000"/>
                </a:solidFill>
                <a:latin typeface="微软雅黑" panose="020B0503020204020204" charset="-122"/>
                <a:ea typeface="微软雅黑" panose="020B0503020204020204" charset="-122"/>
                <a:cs typeface="Times New Roman" panose="02020603050405020304" pitchFamily="18" charset="0"/>
              </a:rPr>
              <a:t>年度兒童公益傑出貢獻獎</a:t>
            </a:r>
            <a:r>
              <a:rPr lang="zh-CN" altLang="zh-CN" b="1" kern="100" dirty="0">
                <a:latin typeface="微软雅黑" panose="020B0503020204020204" charset="-122"/>
                <a:ea typeface="微软雅黑" panose="020B0503020204020204" charset="-122"/>
                <a:cs typeface="Times New Roman" panose="02020603050405020304" pitchFamily="18" charset="0"/>
              </a:rPr>
              <a:t>”。</a:t>
            </a:r>
            <a:endParaRPr lang="zh-CN" altLang="zh-CN" kern="100" dirty="0">
              <a:latin typeface="微软雅黑" panose="020B0503020204020204" charset="-122"/>
              <a:ea typeface="微软雅黑" panose="020B0503020204020204" charset="-122"/>
              <a:cs typeface="Times New Roman" panose="02020603050405020304" pitchFamily="18" charset="0"/>
            </a:endParaRPr>
          </a:p>
        </p:txBody>
      </p:sp>
      <p:pic>
        <p:nvPicPr>
          <p:cNvPr id="4" name="图片 3" descr="街道上有店铺的标志红色背景白色的字&#10;&#10;中度可信度描述已自动生成"/>
          <p:cNvPicPr>
            <a:picLocks noChangeAspect="1"/>
          </p:cNvPicPr>
          <p:nvPr/>
        </p:nvPicPr>
        <p:blipFill>
          <a:blip r:embed="rId2"/>
          <a:stretch>
            <a:fillRect/>
          </a:stretch>
        </p:blipFill>
        <p:spPr>
          <a:xfrm>
            <a:off x="6834966" y="4046864"/>
            <a:ext cx="3994959" cy="2706235"/>
          </a:xfrm>
          <a:prstGeom prst="rect">
            <a:avLst/>
          </a:prstGeom>
        </p:spPr>
      </p:pic>
      <p:pic>
        <p:nvPicPr>
          <p:cNvPr id="13" name="图片 12" descr="图片包含 室内, 瓶子, 桌子, 柜台&#10;&#10;描述已自动生成"/>
          <p:cNvPicPr>
            <a:picLocks noChangeAspect="1"/>
          </p:cNvPicPr>
          <p:nvPr/>
        </p:nvPicPr>
        <p:blipFill>
          <a:blip r:embed="rId3"/>
          <a:stretch>
            <a:fillRect/>
          </a:stretch>
        </p:blipFill>
        <p:spPr>
          <a:xfrm>
            <a:off x="9623057" y="3534785"/>
            <a:ext cx="2413736" cy="3218314"/>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1066800" y="0"/>
            <a:ext cx="10058400" cy="1449387"/>
          </a:xfrm>
        </p:spPr>
        <p:txBody>
          <a:bodyPr anchor="ctr">
            <a:normAutofit/>
          </a:bodyPr>
          <a:lstStyle/>
          <a:p>
            <a:r>
              <a:rPr lang="zh-CN" altLang="en-US" dirty="0">
                <a:latin typeface="微软雅黑" panose="020B0503020204020204" charset="-122"/>
                <a:ea typeface="微软雅黑" panose="020B0503020204020204" charset="-122"/>
              </a:rPr>
              <a:t>安童生專項基金</a:t>
            </a:r>
            <a:endParaRPr lang="zh-CN" altLang="en-US" dirty="0">
              <a:latin typeface="微软雅黑" panose="020B0503020204020204" charset="-122"/>
              <a:ea typeface="微软雅黑" panose="020B0503020204020204" charset="-122"/>
            </a:endParaRPr>
          </a:p>
        </p:txBody>
      </p:sp>
      <p:sp>
        <p:nvSpPr>
          <p:cNvPr id="8" name="矩形 7"/>
          <p:cNvSpPr/>
          <p:nvPr/>
        </p:nvSpPr>
        <p:spPr>
          <a:xfrm>
            <a:off x="1597342" y="1309584"/>
            <a:ext cx="3304540" cy="583565"/>
          </a:xfrm>
          <a:prstGeom prst="rect">
            <a:avLst/>
          </a:prstGeom>
        </p:spPr>
        <p:txBody>
          <a:bodyPr wrap="none">
            <a:spAutoFit/>
          </a:bodyPr>
          <a:lstStyle/>
          <a:p>
            <a:r>
              <a:rPr kumimoji="1" lang="zh-CN" altLang="en-US" sz="3200" b="1" dirty="0">
                <a:solidFill>
                  <a:srgbClr val="0070C0"/>
                </a:solidFill>
              </a:rPr>
              <a:t>培訓掠影</a:t>
            </a:r>
            <a:r>
              <a:rPr kumimoji="1" lang="en-US" altLang="zh-CN" sz="3200" b="1" dirty="0">
                <a:solidFill>
                  <a:srgbClr val="0070C0"/>
                </a:solidFill>
              </a:rPr>
              <a:t>-2018</a:t>
            </a:r>
            <a:r>
              <a:rPr kumimoji="1" lang="zh-CN" altLang="en-US" sz="3200" b="1" dirty="0">
                <a:solidFill>
                  <a:srgbClr val="0070C0"/>
                </a:solidFill>
              </a:rPr>
              <a:t>年</a:t>
            </a:r>
            <a:endParaRPr kumimoji="1" lang="zh-CN" altLang="en-US" sz="3200" dirty="0">
              <a:solidFill>
                <a:srgbClr val="0070C0"/>
              </a:solidFill>
            </a:endParaRPr>
          </a:p>
        </p:txBody>
      </p:sp>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336769" y="2282558"/>
            <a:ext cx="2920352" cy="2190264"/>
          </a:xfrm>
          <a:prstGeom prst="rect">
            <a:avLst/>
          </a:prstGeom>
        </p:spPr>
      </p:pic>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52272" y="2256750"/>
            <a:ext cx="2908604" cy="2181454"/>
          </a:xfrm>
          <a:prstGeom prst="rect">
            <a:avLst/>
          </a:prstGeom>
        </p:spPr>
      </p:pic>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1340" y="4449743"/>
            <a:ext cx="2929792" cy="2197345"/>
          </a:xfrm>
          <a:prstGeom prst="rect">
            <a:avLst/>
          </a:prstGeom>
        </p:spPr>
      </p:pic>
      <p:pic>
        <p:nvPicPr>
          <p:cNvPr id="12" name="图片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1132" y="4472822"/>
            <a:ext cx="2900956" cy="2175717"/>
          </a:xfrm>
          <a:prstGeom prst="rect">
            <a:avLst/>
          </a:prstGeom>
        </p:spPr>
      </p:pic>
      <p:pic>
        <p:nvPicPr>
          <p:cNvPr id="13" name="图片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60875" y="1292598"/>
            <a:ext cx="4194141" cy="3145606"/>
          </a:xfrm>
          <a:prstGeom prst="rect">
            <a:avLst/>
          </a:prstGeom>
        </p:spPr>
      </p:pic>
      <p:pic>
        <p:nvPicPr>
          <p:cNvPr id="14" name="图片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51786" y="4084623"/>
            <a:ext cx="3418555" cy="2563916"/>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a:spLocks noGrp="1"/>
          </p:cNvSpPr>
          <p:nvPr>
            <p:ph type="title" idx="4294967295"/>
          </p:nvPr>
        </p:nvSpPr>
        <p:spPr>
          <a:xfrm>
            <a:off x="1066800" y="0"/>
            <a:ext cx="10058400" cy="1449387"/>
          </a:xfrm>
        </p:spPr>
        <p:txBody>
          <a:bodyPr anchor="ctr">
            <a:normAutofit/>
          </a:bodyPr>
          <a:lstStyle/>
          <a:p>
            <a:r>
              <a:rPr lang="zh-CN" altLang="en-US" dirty="0">
                <a:latin typeface="微软雅黑" panose="020B0503020204020204" charset="-122"/>
                <a:ea typeface="微软雅黑" panose="020B0503020204020204" charset="-122"/>
              </a:rPr>
              <a:t>安童生專項基金</a:t>
            </a:r>
            <a:endParaRPr lang="zh-CN" altLang="en-US" dirty="0">
              <a:latin typeface="微软雅黑" panose="020B0503020204020204" charset="-122"/>
              <a:ea typeface="微软雅黑" panose="020B0503020204020204" charset="-122"/>
            </a:endParaRPr>
          </a:p>
        </p:txBody>
      </p:sp>
      <p:sp>
        <p:nvSpPr>
          <p:cNvPr id="7" name="矩形 6"/>
          <p:cNvSpPr/>
          <p:nvPr/>
        </p:nvSpPr>
        <p:spPr>
          <a:xfrm>
            <a:off x="1568768" y="1071025"/>
            <a:ext cx="3304540" cy="583565"/>
          </a:xfrm>
          <a:prstGeom prst="rect">
            <a:avLst/>
          </a:prstGeom>
        </p:spPr>
        <p:txBody>
          <a:bodyPr wrap="none">
            <a:spAutoFit/>
          </a:bodyPr>
          <a:lstStyle/>
          <a:p>
            <a:r>
              <a:rPr kumimoji="1" lang="zh-CN" altLang="en-US" sz="3200" b="1" dirty="0">
                <a:solidFill>
                  <a:srgbClr val="0070C0"/>
                </a:solidFill>
              </a:rPr>
              <a:t>專案進展</a:t>
            </a:r>
            <a:r>
              <a:rPr kumimoji="1" lang="en-US" altLang="zh-CN" sz="3200" b="1" dirty="0">
                <a:solidFill>
                  <a:srgbClr val="0070C0"/>
                </a:solidFill>
              </a:rPr>
              <a:t>-2019</a:t>
            </a:r>
            <a:r>
              <a:rPr kumimoji="1" lang="zh-CN" altLang="en-US" sz="3200" b="1" dirty="0">
                <a:solidFill>
                  <a:srgbClr val="0070C0"/>
                </a:solidFill>
              </a:rPr>
              <a:t>年</a:t>
            </a:r>
            <a:endParaRPr kumimoji="1" lang="zh-CN" altLang="en-US" sz="3200" dirty="0">
              <a:solidFill>
                <a:srgbClr val="0070C0"/>
              </a:solidFill>
            </a:endParaRPr>
          </a:p>
        </p:txBody>
      </p:sp>
      <p:sp>
        <p:nvSpPr>
          <p:cNvPr id="2" name="矩形 1"/>
          <p:cNvSpPr/>
          <p:nvPr/>
        </p:nvSpPr>
        <p:spPr>
          <a:xfrm>
            <a:off x="1254369" y="1862213"/>
            <a:ext cx="4960906" cy="3984625"/>
          </a:xfrm>
          <a:prstGeom prst="rect">
            <a:avLst/>
          </a:prstGeom>
        </p:spPr>
        <p:txBody>
          <a:bodyPr wrap="square">
            <a:spAutoFit/>
          </a:bodyPr>
          <a:lstStyle/>
          <a:p>
            <a:pPr marL="342265" indent="539750" algn="just">
              <a:lnSpc>
                <a:spcPct val="150000"/>
              </a:lnSpc>
              <a:spcBef>
                <a:spcPts val="1200"/>
              </a:spcBef>
              <a:tabLst>
                <a:tab pos="920750" algn="l"/>
              </a:tabLst>
            </a:pPr>
            <a:r>
              <a:rPr lang="en-US" altLang="zh-CN" kern="100" dirty="0">
                <a:latin typeface="微软雅黑" panose="020B0503020204020204" charset="-122"/>
                <a:ea typeface="微软雅黑" panose="020B0503020204020204" charset="-122"/>
                <a:cs typeface="微软雅黑" panose="020B0503020204020204" charset="-122"/>
              </a:rPr>
              <a:t>2019</a:t>
            </a:r>
            <a:r>
              <a:rPr lang="zh-CN" altLang="zh-CN" kern="100" dirty="0">
                <a:latin typeface="微软雅黑" panose="020B0503020204020204" charset="-122"/>
                <a:ea typeface="微软雅黑" panose="020B0503020204020204" charset="-122"/>
                <a:cs typeface="微软雅黑" panose="020B0503020204020204" charset="-122"/>
              </a:rPr>
              <a:t>年</a:t>
            </a:r>
            <a:r>
              <a:rPr lang="en-US" altLang="zh-CN" kern="100" dirty="0">
                <a:latin typeface="微软雅黑" panose="020B0503020204020204" charset="-122"/>
                <a:ea typeface="微软雅黑" panose="020B0503020204020204" charset="-122"/>
                <a:cs typeface="微软雅黑" panose="020B0503020204020204" charset="-122"/>
              </a:rPr>
              <a:t>5</a:t>
            </a:r>
            <a:r>
              <a:rPr lang="zh-CN" altLang="zh-CN" kern="100" dirty="0">
                <a:latin typeface="微软雅黑" panose="020B0503020204020204" charset="-122"/>
                <a:ea typeface="微软雅黑" panose="020B0503020204020204" charset="-122"/>
                <a:cs typeface="微软雅黑" panose="020B0503020204020204" charset="-122"/>
              </a:rPr>
              <a:t>月</a:t>
            </a:r>
            <a:r>
              <a:rPr lang="en-US" altLang="zh-CN" kern="100" dirty="0">
                <a:latin typeface="微软雅黑" panose="020B0503020204020204" charset="-122"/>
                <a:ea typeface="微软雅黑" panose="020B0503020204020204" charset="-122"/>
                <a:cs typeface="微软雅黑" panose="020B0503020204020204" charset="-122"/>
              </a:rPr>
              <a:t>8</a:t>
            </a:r>
            <a:r>
              <a:rPr lang="zh-CN" altLang="zh-CN" kern="100" dirty="0">
                <a:latin typeface="微软雅黑" panose="020B0503020204020204" charset="-122"/>
                <a:ea typeface="微软雅黑" panose="020B0503020204020204" charset="-122"/>
                <a:cs typeface="微软雅黑" panose="020B0503020204020204" charset="-122"/>
              </a:rPr>
              <a:t>日，“</a:t>
            </a:r>
            <a:r>
              <a:rPr lang="zh-CN" altLang="zh-CN" b="1" kern="100" dirty="0">
                <a:solidFill>
                  <a:srgbClr val="00B050"/>
                </a:solidFill>
                <a:latin typeface="微软雅黑" panose="020B0503020204020204" charset="-122"/>
                <a:ea typeface="微软雅黑" panose="020B0503020204020204" charset="-122"/>
                <a:cs typeface="微软雅黑" panose="020B0503020204020204" charset="-122"/>
              </a:rPr>
              <a:t>向校園欺淩說不——我們在行動</a:t>
            </a:r>
            <a:r>
              <a:rPr lang="zh-CN" altLang="zh-CN" kern="100" dirty="0">
                <a:latin typeface="微软雅黑" panose="020B0503020204020204" charset="-122"/>
                <a:ea typeface="微软雅黑" panose="020B0503020204020204" charset="-122"/>
                <a:cs typeface="微软雅黑" panose="020B0503020204020204" charset="-122"/>
              </a:rPr>
              <a:t>”發佈會在京成功舉行。</a:t>
            </a:r>
            <a:endParaRPr lang="zh-CN" altLang="zh-CN" kern="100" dirty="0">
              <a:latin typeface="微软雅黑" panose="020B0503020204020204" charset="-122"/>
              <a:ea typeface="微软雅黑" panose="020B0503020204020204" charset="-122"/>
              <a:cs typeface="Times New Roman" panose="02020603050405020304" pitchFamily="18" charset="0"/>
            </a:endParaRPr>
          </a:p>
          <a:p>
            <a:pPr marL="342265" indent="539750">
              <a:lnSpc>
                <a:spcPct val="150000"/>
              </a:lnSpc>
              <a:spcBef>
                <a:spcPts val="1200"/>
              </a:spcBef>
            </a:pPr>
            <a:r>
              <a:rPr lang="en-US" altLang="zh-CN" kern="100" dirty="0">
                <a:latin typeface="微软雅黑" panose="020B0503020204020204" charset="-122"/>
                <a:ea typeface="微软雅黑" panose="020B0503020204020204" charset="-122"/>
                <a:cs typeface="微软雅黑" panose="020B0503020204020204" charset="-122"/>
              </a:rPr>
              <a:t>2019</a:t>
            </a:r>
            <a:r>
              <a:rPr lang="zh-CN" altLang="zh-CN" kern="100" dirty="0">
                <a:latin typeface="微软雅黑" panose="020B0503020204020204" charset="-122"/>
                <a:ea typeface="微软雅黑" panose="020B0503020204020204" charset="-122"/>
                <a:cs typeface="微软雅黑" panose="020B0503020204020204" charset="-122"/>
              </a:rPr>
              <a:t>年</a:t>
            </a:r>
            <a:r>
              <a:rPr lang="en-US" altLang="zh-CN" kern="100" dirty="0">
                <a:latin typeface="微软雅黑" panose="020B0503020204020204" charset="-122"/>
                <a:ea typeface="微软雅黑" panose="020B0503020204020204" charset="-122"/>
                <a:cs typeface="微软雅黑" panose="020B0503020204020204" charset="-122"/>
              </a:rPr>
              <a:t>10</a:t>
            </a:r>
            <a:r>
              <a:rPr lang="zh-CN" altLang="zh-CN" kern="100" dirty="0">
                <a:latin typeface="微软雅黑" panose="020B0503020204020204" charset="-122"/>
                <a:ea typeface="微软雅黑" panose="020B0503020204020204" charset="-122"/>
                <a:cs typeface="微软雅黑" panose="020B0503020204020204" charset="-122"/>
              </a:rPr>
              <a:t>月</a:t>
            </a:r>
            <a:r>
              <a:rPr lang="en-US" altLang="zh-CN" kern="100" dirty="0">
                <a:latin typeface="微软雅黑" panose="020B0503020204020204" charset="-122"/>
                <a:ea typeface="微软雅黑" panose="020B0503020204020204" charset="-122"/>
                <a:cs typeface="微软雅黑" panose="020B0503020204020204" charset="-122"/>
              </a:rPr>
              <a:t>17</a:t>
            </a:r>
            <a:r>
              <a:rPr lang="zh-CN" altLang="zh-CN" kern="100" dirty="0">
                <a:latin typeface="微软雅黑" panose="020B0503020204020204" charset="-122"/>
                <a:ea typeface="微软雅黑" panose="020B0503020204020204" charset="-122"/>
                <a:cs typeface="微软雅黑" panose="020B0503020204020204" charset="-122"/>
              </a:rPr>
              <a:t>日，安童生專項基金聯合中國人民公安大學青少年安全研究所在北京師範大學圖書館為中國關工委中國關心下一代教育基金園丁計畫來自</a:t>
            </a:r>
            <a:r>
              <a:rPr lang="zh-CN" altLang="zh-CN" kern="100" dirty="0">
                <a:solidFill>
                  <a:srgbClr val="FF0000"/>
                </a:solidFill>
                <a:latin typeface="微软雅黑" panose="020B0503020204020204" charset="-122"/>
                <a:ea typeface="微软雅黑" panose="020B0503020204020204" charset="-122"/>
                <a:cs typeface="微软雅黑" panose="020B0503020204020204" charset="-122"/>
              </a:rPr>
              <a:t>全國</a:t>
            </a:r>
            <a:r>
              <a:rPr lang="en-US" altLang="zh-CN" kern="100" dirty="0">
                <a:solidFill>
                  <a:srgbClr val="FF0000"/>
                </a:solidFill>
                <a:latin typeface="微软雅黑" panose="020B0503020204020204" charset="-122"/>
                <a:ea typeface="微软雅黑" panose="020B0503020204020204" charset="-122"/>
                <a:cs typeface="微软雅黑" panose="020B0503020204020204" charset="-122"/>
              </a:rPr>
              <a:t>24</a:t>
            </a:r>
            <a:r>
              <a:rPr lang="zh-CN" altLang="zh-CN" kern="100" dirty="0">
                <a:solidFill>
                  <a:srgbClr val="FF0000"/>
                </a:solidFill>
                <a:latin typeface="微软雅黑" panose="020B0503020204020204" charset="-122"/>
                <a:ea typeface="微软雅黑" panose="020B0503020204020204" charset="-122"/>
                <a:cs typeface="微软雅黑" panose="020B0503020204020204" charset="-122"/>
              </a:rPr>
              <a:t>個省市自治區老少邊窮地區</a:t>
            </a:r>
            <a:r>
              <a:rPr lang="en-US" altLang="zh-CN" kern="100" dirty="0">
                <a:solidFill>
                  <a:srgbClr val="FF0000"/>
                </a:solidFill>
                <a:latin typeface="微软雅黑" panose="020B0503020204020204" charset="-122"/>
                <a:ea typeface="微软雅黑" panose="020B0503020204020204" charset="-122"/>
                <a:cs typeface="微软雅黑" panose="020B0503020204020204" charset="-122"/>
              </a:rPr>
              <a:t>50</a:t>
            </a:r>
            <a:r>
              <a:rPr lang="zh-CN" altLang="zh-CN" kern="100" dirty="0">
                <a:solidFill>
                  <a:srgbClr val="FF0000"/>
                </a:solidFill>
                <a:latin typeface="微软雅黑" panose="020B0503020204020204" charset="-122"/>
                <a:ea typeface="微软雅黑" panose="020B0503020204020204" charset="-122"/>
                <a:cs typeface="微软雅黑" panose="020B0503020204020204" charset="-122"/>
              </a:rPr>
              <a:t>所</a:t>
            </a:r>
            <a:r>
              <a:rPr lang="zh-CN" altLang="zh-CN" kern="100" dirty="0">
                <a:latin typeface="微软雅黑" panose="020B0503020204020204" charset="-122"/>
                <a:ea typeface="微软雅黑" panose="020B0503020204020204" charset="-122"/>
                <a:cs typeface="微软雅黑" panose="020B0503020204020204" charset="-122"/>
              </a:rPr>
              <a:t>教育示範基地的教師捐贈兒童安全教育書籍</a:t>
            </a:r>
            <a:r>
              <a:rPr lang="zh-CN" altLang="zh-CN" kern="100" dirty="0">
                <a:solidFill>
                  <a:srgbClr val="FF0000"/>
                </a:solidFill>
                <a:latin typeface="微软雅黑" panose="020B0503020204020204" charset="-122"/>
                <a:ea typeface="微软雅黑" panose="020B0503020204020204" charset="-122"/>
                <a:cs typeface="微软雅黑" panose="020B0503020204020204" charset="-122"/>
              </a:rPr>
              <a:t>《平安日曆</a:t>
            </a:r>
            <a:r>
              <a:rPr lang="en-US" altLang="zh-CN" kern="100" dirty="0">
                <a:solidFill>
                  <a:srgbClr val="FF0000"/>
                </a:solidFill>
                <a:latin typeface="微软雅黑" panose="020B0503020204020204" charset="-122"/>
                <a:ea typeface="微软雅黑" panose="020B0503020204020204" charset="-122"/>
                <a:cs typeface="微软雅黑" panose="020B0503020204020204" charset="-122"/>
              </a:rPr>
              <a:t>-2020</a:t>
            </a:r>
            <a:r>
              <a:rPr lang="zh-CN" altLang="zh-CN" kern="100" dirty="0">
                <a:solidFill>
                  <a:srgbClr val="FF0000"/>
                </a:solidFill>
                <a:latin typeface="微软雅黑" panose="020B0503020204020204" charset="-122"/>
                <a:ea typeface="微软雅黑" panose="020B0503020204020204" charset="-122"/>
                <a:cs typeface="微软雅黑" panose="020B0503020204020204" charset="-122"/>
              </a:rPr>
              <a:t>》</a:t>
            </a:r>
            <a:r>
              <a:rPr lang="en-US" altLang="zh-CN" kern="100" dirty="0">
                <a:solidFill>
                  <a:srgbClr val="FF0000"/>
                </a:solidFill>
                <a:latin typeface="微软雅黑" panose="020B0503020204020204" charset="-122"/>
                <a:ea typeface="微软雅黑" panose="020B0503020204020204" charset="-122"/>
                <a:cs typeface="微软雅黑" panose="020B0503020204020204" charset="-122"/>
              </a:rPr>
              <a:t>500</a:t>
            </a:r>
            <a:r>
              <a:rPr lang="zh-CN" altLang="zh-CN" kern="100" dirty="0">
                <a:solidFill>
                  <a:srgbClr val="FF0000"/>
                </a:solidFill>
                <a:latin typeface="微软雅黑" panose="020B0503020204020204" charset="-122"/>
                <a:ea typeface="微软雅黑" panose="020B0503020204020204" charset="-122"/>
                <a:cs typeface="微软雅黑" panose="020B0503020204020204" charset="-122"/>
              </a:rPr>
              <a:t>冊</a:t>
            </a:r>
            <a:r>
              <a:rPr lang="zh-CN" altLang="zh-CN" kern="100" dirty="0">
                <a:latin typeface="微软雅黑" panose="020B0503020204020204" charset="-122"/>
                <a:ea typeface="微软雅黑" panose="020B0503020204020204" charset="-122"/>
                <a:cs typeface="微软雅黑" panose="020B0503020204020204" charset="-122"/>
              </a:rPr>
              <a:t>。</a:t>
            </a:r>
            <a:endParaRPr lang="zh-CN" altLang="zh-CN" kern="100" dirty="0">
              <a:latin typeface="微软雅黑" panose="020B0503020204020204" charset="-122"/>
              <a:ea typeface="微软雅黑" panose="020B0503020204020204" charset="-122"/>
            </a:endParaRPr>
          </a:p>
        </p:txBody>
      </p:sp>
      <p:pic>
        <p:nvPicPr>
          <p:cNvPr id="4" name="图片 3" descr="文本&#10;&#10;描述已自动生成"/>
          <p:cNvPicPr>
            <a:picLocks noChangeAspect="1"/>
          </p:cNvPicPr>
          <p:nvPr/>
        </p:nvPicPr>
        <p:blipFill>
          <a:blip r:embed="rId1"/>
          <a:stretch>
            <a:fillRect/>
          </a:stretch>
        </p:blipFill>
        <p:spPr>
          <a:xfrm>
            <a:off x="6364531" y="2376091"/>
            <a:ext cx="4960906" cy="2793206"/>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a:spLocks noGrp="1"/>
          </p:cNvSpPr>
          <p:nvPr>
            <p:ph type="title" idx="4294967295"/>
          </p:nvPr>
        </p:nvSpPr>
        <p:spPr>
          <a:xfrm>
            <a:off x="579120" y="0"/>
            <a:ext cx="10058400" cy="1449387"/>
          </a:xfrm>
        </p:spPr>
        <p:txBody>
          <a:bodyPr anchor="ctr">
            <a:normAutofit/>
          </a:bodyPr>
          <a:lstStyle/>
          <a:p>
            <a:r>
              <a:rPr lang="zh-CN" altLang="en-US" dirty="0">
                <a:latin typeface="微软雅黑" panose="020B0503020204020204" charset="-122"/>
                <a:ea typeface="微软雅黑" panose="020B0503020204020204" charset="-122"/>
              </a:rPr>
              <a:t>安童生專項基金</a:t>
            </a:r>
            <a:endParaRPr lang="zh-CN" altLang="en-US" dirty="0">
              <a:latin typeface="微软雅黑" panose="020B0503020204020204" charset="-122"/>
              <a:ea typeface="微软雅黑" panose="020B0503020204020204" charset="-122"/>
            </a:endParaRPr>
          </a:p>
        </p:txBody>
      </p:sp>
      <p:sp>
        <p:nvSpPr>
          <p:cNvPr id="7" name="矩形 6"/>
          <p:cNvSpPr/>
          <p:nvPr/>
        </p:nvSpPr>
        <p:spPr>
          <a:xfrm>
            <a:off x="1554480" y="1016322"/>
            <a:ext cx="3304540" cy="583565"/>
          </a:xfrm>
          <a:prstGeom prst="rect">
            <a:avLst/>
          </a:prstGeom>
        </p:spPr>
        <p:txBody>
          <a:bodyPr wrap="none">
            <a:spAutoFit/>
          </a:bodyPr>
          <a:lstStyle/>
          <a:p>
            <a:r>
              <a:rPr kumimoji="1" lang="zh-CN" altLang="en-US" sz="3200" b="1" dirty="0">
                <a:solidFill>
                  <a:srgbClr val="0070C0"/>
                </a:solidFill>
              </a:rPr>
              <a:t>專案進展</a:t>
            </a:r>
            <a:r>
              <a:rPr kumimoji="1" lang="en-US" altLang="zh-CN" sz="3200" b="1" dirty="0">
                <a:solidFill>
                  <a:srgbClr val="0070C0"/>
                </a:solidFill>
              </a:rPr>
              <a:t>-2019</a:t>
            </a:r>
            <a:r>
              <a:rPr kumimoji="1" lang="zh-CN" altLang="en-US" sz="3200" b="1" dirty="0">
                <a:solidFill>
                  <a:srgbClr val="0070C0"/>
                </a:solidFill>
              </a:rPr>
              <a:t>年</a:t>
            </a:r>
            <a:endParaRPr kumimoji="1" lang="zh-CN" altLang="en-US" sz="3200" dirty="0">
              <a:solidFill>
                <a:srgbClr val="0070C0"/>
              </a:solidFill>
            </a:endParaRPr>
          </a:p>
        </p:txBody>
      </p:sp>
      <p:sp>
        <p:nvSpPr>
          <p:cNvPr id="2" name="矩形 1"/>
          <p:cNvSpPr/>
          <p:nvPr/>
        </p:nvSpPr>
        <p:spPr>
          <a:xfrm>
            <a:off x="1038493" y="1953051"/>
            <a:ext cx="5300712" cy="2999740"/>
          </a:xfrm>
          <a:prstGeom prst="rect">
            <a:avLst/>
          </a:prstGeom>
        </p:spPr>
        <p:txBody>
          <a:bodyPr wrap="square">
            <a:spAutoFit/>
          </a:bodyPr>
          <a:lstStyle/>
          <a:p>
            <a:pPr marL="342265" indent="539750">
              <a:lnSpc>
                <a:spcPct val="150000"/>
              </a:lnSpc>
              <a:spcBef>
                <a:spcPts val="1200"/>
              </a:spcBef>
            </a:pPr>
            <a:r>
              <a:rPr lang="en-US" altLang="zh-CN" kern="100" dirty="0">
                <a:latin typeface="微软雅黑" panose="020B0503020204020204" charset="-122"/>
                <a:ea typeface="微软雅黑" panose="020B0503020204020204" charset="-122"/>
                <a:cs typeface="微软雅黑" panose="020B0503020204020204" charset="-122"/>
              </a:rPr>
              <a:t>2019</a:t>
            </a:r>
            <a:r>
              <a:rPr lang="zh-CN" altLang="zh-CN" kern="100" dirty="0">
                <a:latin typeface="微软雅黑" panose="020B0503020204020204" charset="-122"/>
                <a:ea typeface="微软雅黑" panose="020B0503020204020204" charset="-122"/>
                <a:cs typeface="微软雅黑" panose="020B0503020204020204" charset="-122"/>
              </a:rPr>
              <a:t>年底，安童生專項基金作為活動發起單位和承辦單位，聯合</a:t>
            </a:r>
            <a:r>
              <a:rPr lang="zh-CN" altLang="zh-CN" kern="100" dirty="0">
                <a:latin typeface="微软雅黑" panose="020B0503020204020204" charset="-122"/>
                <a:ea typeface="微软雅黑" panose="020B0503020204020204" charset="-122"/>
              </a:rPr>
              <a:t>中華少年兒童慈善救助基金會、團中央中國預防青少年犯罪研究會、教育部中國教育發展戰略學會教育法制專業委員會、中國應急管理學會校園安全專業委員會，共同發起開展“</a:t>
            </a:r>
            <a:r>
              <a:rPr lang="zh-CN" altLang="zh-CN" b="1" kern="100" dirty="0">
                <a:solidFill>
                  <a:srgbClr val="00B050"/>
                </a:solidFill>
                <a:latin typeface="微软雅黑" panose="020B0503020204020204" charset="-122"/>
                <a:ea typeface="微软雅黑" panose="020B0503020204020204" charset="-122"/>
              </a:rPr>
              <a:t>呵護少年的你，向校園欺淩說不—全國反校園欺淩系列專項教育活動</a:t>
            </a:r>
            <a:r>
              <a:rPr lang="zh-CN" altLang="zh-CN" kern="100" dirty="0">
                <a:latin typeface="微软雅黑" panose="020B0503020204020204" charset="-122"/>
                <a:ea typeface="微软雅黑" panose="020B0503020204020204" charset="-122"/>
              </a:rPr>
              <a:t>”：</a:t>
            </a:r>
            <a:endParaRPr lang="zh-CN" altLang="zh-CN" kern="100" dirty="0">
              <a:latin typeface="微软雅黑" panose="020B0503020204020204" charset="-122"/>
              <a:ea typeface="微软雅黑" panose="020B0503020204020204" charset="-122"/>
            </a:endParaRPr>
          </a:p>
        </p:txBody>
      </p:sp>
      <p:pic>
        <p:nvPicPr>
          <p:cNvPr id="8" name="图片 7" descr="一群人在台上演讲&#10;&#10;描述已自动生成"/>
          <p:cNvPicPr>
            <a:picLocks noChangeAspect="1"/>
          </p:cNvPicPr>
          <p:nvPr/>
        </p:nvPicPr>
        <p:blipFill>
          <a:blip r:embed="rId1"/>
          <a:stretch>
            <a:fillRect/>
          </a:stretch>
        </p:blipFill>
        <p:spPr>
          <a:xfrm>
            <a:off x="6482180" y="3311623"/>
            <a:ext cx="4615974" cy="3077316"/>
          </a:xfrm>
          <a:prstGeom prst="rect">
            <a:avLst/>
          </a:prstGeom>
        </p:spPr>
      </p:pic>
      <p:pic>
        <p:nvPicPr>
          <p:cNvPr id="9" name="图片 8" descr="人在电视前玩游戏&#10;&#10;描述已自动生成"/>
          <p:cNvPicPr>
            <a:picLocks noChangeAspect="1"/>
          </p:cNvPicPr>
          <p:nvPr/>
        </p:nvPicPr>
        <p:blipFill>
          <a:blip r:embed="rId2"/>
          <a:stretch>
            <a:fillRect/>
          </a:stretch>
        </p:blipFill>
        <p:spPr>
          <a:xfrm>
            <a:off x="7228940" y="1237969"/>
            <a:ext cx="3110481" cy="2073654"/>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a:spLocks noGrp="1"/>
          </p:cNvSpPr>
          <p:nvPr>
            <p:ph type="title" idx="4294967295"/>
          </p:nvPr>
        </p:nvSpPr>
        <p:spPr>
          <a:xfrm>
            <a:off x="579120" y="0"/>
            <a:ext cx="10058400" cy="1449387"/>
          </a:xfrm>
        </p:spPr>
        <p:txBody>
          <a:bodyPr anchor="ctr">
            <a:normAutofit/>
          </a:bodyPr>
          <a:lstStyle/>
          <a:p>
            <a:r>
              <a:rPr lang="zh-CN" altLang="en-US" dirty="0">
                <a:latin typeface="微软雅黑" panose="020B0503020204020204" charset="-122"/>
                <a:ea typeface="微软雅黑" panose="020B0503020204020204" charset="-122"/>
              </a:rPr>
              <a:t>安童生專項基金</a:t>
            </a:r>
            <a:endParaRPr lang="zh-CN" altLang="en-US" dirty="0">
              <a:latin typeface="微软雅黑" panose="020B0503020204020204" charset="-122"/>
              <a:ea typeface="微软雅黑" panose="020B0503020204020204" charset="-122"/>
            </a:endParaRPr>
          </a:p>
        </p:txBody>
      </p:sp>
      <p:sp>
        <p:nvSpPr>
          <p:cNvPr id="7" name="矩形 6"/>
          <p:cNvSpPr/>
          <p:nvPr/>
        </p:nvSpPr>
        <p:spPr>
          <a:xfrm>
            <a:off x="1554480" y="1016322"/>
            <a:ext cx="3304540" cy="583565"/>
          </a:xfrm>
          <a:prstGeom prst="rect">
            <a:avLst/>
          </a:prstGeom>
        </p:spPr>
        <p:txBody>
          <a:bodyPr wrap="none">
            <a:spAutoFit/>
          </a:bodyPr>
          <a:lstStyle/>
          <a:p>
            <a:r>
              <a:rPr kumimoji="1" lang="zh-CN" altLang="en-US" sz="3200" b="1" dirty="0">
                <a:solidFill>
                  <a:srgbClr val="0070C0"/>
                </a:solidFill>
              </a:rPr>
              <a:t>專案進展</a:t>
            </a:r>
            <a:r>
              <a:rPr kumimoji="1" lang="en-US" altLang="zh-CN" sz="3200" b="1" dirty="0">
                <a:solidFill>
                  <a:srgbClr val="0070C0"/>
                </a:solidFill>
              </a:rPr>
              <a:t>-2019</a:t>
            </a:r>
            <a:r>
              <a:rPr kumimoji="1" lang="zh-CN" altLang="en-US" sz="3200" b="1" dirty="0">
                <a:solidFill>
                  <a:srgbClr val="0070C0"/>
                </a:solidFill>
              </a:rPr>
              <a:t>年</a:t>
            </a:r>
            <a:endParaRPr kumimoji="1" lang="zh-CN" altLang="en-US" sz="3200" dirty="0">
              <a:solidFill>
                <a:srgbClr val="0070C0"/>
              </a:solidFill>
            </a:endParaRPr>
          </a:p>
        </p:txBody>
      </p:sp>
      <p:sp>
        <p:nvSpPr>
          <p:cNvPr id="2" name="矩形 1"/>
          <p:cNvSpPr/>
          <p:nvPr/>
        </p:nvSpPr>
        <p:spPr>
          <a:xfrm>
            <a:off x="731244" y="1618349"/>
            <a:ext cx="9754151" cy="2476500"/>
          </a:xfrm>
          <a:prstGeom prst="rect">
            <a:avLst/>
          </a:prstGeom>
        </p:spPr>
        <p:txBody>
          <a:bodyPr wrap="square">
            <a:spAutoFit/>
          </a:bodyPr>
          <a:lstStyle/>
          <a:p>
            <a:pPr marL="342265" indent="539750" algn="just">
              <a:lnSpc>
                <a:spcPct val="150000"/>
              </a:lnSpc>
              <a:spcBef>
                <a:spcPts val="1200"/>
              </a:spcBef>
            </a:pPr>
            <a:r>
              <a:rPr lang="zh-CN" altLang="zh-CN" kern="100" dirty="0">
                <a:latin typeface="微软雅黑" panose="020B0503020204020204" charset="-122"/>
                <a:ea typeface="微软雅黑" panose="020B0503020204020204" charset="-122"/>
                <a:cs typeface="Times New Roman" panose="02020603050405020304" pitchFamily="18" charset="0"/>
              </a:rPr>
              <a:t>聯合全國各地社會組織</a:t>
            </a:r>
            <a:r>
              <a:rPr lang="zh-CN" altLang="zh-CN" b="1" kern="100" dirty="0">
                <a:solidFill>
                  <a:srgbClr val="FF0000"/>
                </a:solidFill>
                <a:latin typeface="微软雅黑" panose="020B0503020204020204" charset="-122"/>
                <a:ea typeface="微软雅黑" panose="020B0503020204020204" charset="-122"/>
                <a:cs typeface="Times New Roman" panose="02020603050405020304" pitchFamily="18" charset="0"/>
              </a:rPr>
              <a:t>開展</a:t>
            </a:r>
            <a:r>
              <a:rPr lang="en-US" altLang="zh-CN" b="1" kern="100" dirty="0">
                <a:solidFill>
                  <a:srgbClr val="FF0000"/>
                </a:solidFill>
                <a:latin typeface="微软雅黑" panose="020B0503020204020204" charset="-122"/>
                <a:ea typeface="微软雅黑" panose="020B0503020204020204" charset="-122"/>
                <a:cs typeface="Times New Roman" panose="02020603050405020304" pitchFamily="18" charset="0"/>
              </a:rPr>
              <a:t>100</a:t>
            </a:r>
            <a:r>
              <a:rPr lang="zh-CN" altLang="zh-CN" b="1" kern="100" dirty="0">
                <a:solidFill>
                  <a:srgbClr val="FF0000"/>
                </a:solidFill>
                <a:latin typeface="微软雅黑" panose="020B0503020204020204" charset="-122"/>
                <a:ea typeface="微软雅黑" panose="020B0503020204020204" charset="-122"/>
                <a:cs typeface="Times New Roman" panose="02020603050405020304" pitchFamily="18" charset="0"/>
              </a:rPr>
              <a:t>場</a:t>
            </a:r>
            <a:r>
              <a:rPr lang="zh-CN" altLang="zh-CN" kern="100" dirty="0">
                <a:latin typeface="微软雅黑" panose="020B0503020204020204" charset="-122"/>
                <a:ea typeface="微软雅黑" panose="020B0503020204020204" charset="-122"/>
                <a:cs typeface="Times New Roman" panose="02020603050405020304" pitchFamily="18" charset="0"/>
              </a:rPr>
              <a:t>“</a:t>
            </a:r>
            <a:r>
              <a:rPr lang="zh-CN" altLang="zh-CN" b="1" kern="100" dirty="0">
                <a:solidFill>
                  <a:srgbClr val="FF0000"/>
                </a:solidFill>
                <a:latin typeface="微软雅黑" panose="020B0503020204020204" charset="-122"/>
                <a:ea typeface="微软雅黑" panose="020B0503020204020204" charset="-122"/>
                <a:cs typeface="Times New Roman" panose="02020603050405020304" pitchFamily="18" charset="0"/>
              </a:rPr>
              <a:t>反校園欺淩專項教育活</a:t>
            </a:r>
            <a:r>
              <a:rPr lang="en-US" altLang="zh-CN" b="1" kern="100" dirty="0">
                <a:solidFill>
                  <a:srgbClr val="FF0000"/>
                </a:solidFill>
                <a:latin typeface="微软雅黑" panose="020B0503020204020204" charset="-122"/>
                <a:ea typeface="微软雅黑" panose="020B0503020204020204" charset="-122"/>
                <a:cs typeface="Times New Roman" panose="02020603050405020304" pitchFamily="18" charset="0"/>
              </a:rPr>
              <a:t>9</a:t>
            </a:r>
            <a:r>
              <a:rPr lang="zh-CN" altLang="zh-CN" b="1" kern="100" dirty="0">
                <a:solidFill>
                  <a:srgbClr val="FF0000"/>
                </a:solidFill>
                <a:latin typeface="微软雅黑" panose="020B0503020204020204" charset="-122"/>
                <a:ea typeface="微软雅黑" panose="020B0503020204020204" charset="-122"/>
                <a:cs typeface="Times New Roman" panose="02020603050405020304" pitchFamily="18" charset="0"/>
              </a:rPr>
              <a:t>動</a:t>
            </a:r>
            <a:r>
              <a:rPr lang="zh-CN" altLang="zh-CN" kern="100" dirty="0">
                <a:latin typeface="微软雅黑" panose="020B0503020204020204" charset="-122"/>
                <a:ea typeface="微软雅黑" panose="020B0503020204020204" charset="-122"/>
                <a:cs typeface="Times New Roman" panose="02020603050405020304" pitchFamily="18" charset="0"/>
              </a:rPr>
              <a:t>” （</a:t>
            </a:r>
            <a:r>
              <a:rPr lang="zh-CN" altLang="zh-CN" b="1" kern="100" dirty="0">
                <a:solidFill>
                  <a:srgbClr val="FF0000"/>
                </a:solidFill>
                <a:latin typeface="微软雅黑" panose="020B0503020204020204" charset="-122"/>
                <a:ea typeface="微软雅黑" panose="020B0503020204020204" charset="-122"/>
                <a:cs typeface="Times New Roman" panose="02020603050405020304" pitchFamily="18" charset="0"/>
              </a:rPr>
              <a:t>重點為貧困縣</a:t>
            </a:r>
            <a:r>
              <a:rPr lang="zh-CN" altLang="zh-CN" kern="100" dirty="0">
                <a:latin typeface="微软雅黑" panose="020B0503020204020204" charset="-122"/>
                <a:ea typeface="微软雅黑" panose="020B0503020204020204" charset="-122"/>
                <a:cs typeface="Times New Roman" panose="02020603050405020304" pitchFamily="18" charset="0"/>
              </a:rPr>
              <a:t>）；內容：校園欺淩知識宣講、校園欺淩處置與應對、學會有效溝通、擁有健康的心理。</a:t>
            </a:r>
            <a:endParaRPr lang="zh-CN" altLang="zh-CN" kern="100" dirty="0">
              <a:latin typeface="微软雅黑" panose="020B0503020204020204" charset="-122"/>
              <a:ea typeface="微软雅黑" panose="020B0503020204020204" charset="-122"/>
              <a:cs typeface="Times New Roman" panose="02020603050405020304" pitchFamily="18" charset="0"/>
            </a:endParaRPr>
          </a:p>
          <a:p>
            <a:pPr marL="342265" indent="539750" algn="just">
              <a:lnSpc>
                <a:spcPct val="150000"/>
              </a:lnSpc>
              <a:spcBef>
                <a:spcPts val="1200"/>
              </a:spcBef>
            </a:pPr>
            <a:r>
              <a:rPr lang="zh-CN" altLang="zh-CN" kern="100" dirty="0">
                <a:latin typeface="微软雅黑" panose="020B0503020204020204" charset="-122"/>
                <a:ea typeface="微软雅黑" panose="020B0503020204020204" charset="-122"/>
                <a:cs typeface="Times New Roman" panose="02020603050405020304" pitchFamily="18" charset="0"/>
              </a:rPr>
              <a:t>編輯出版反校園欺淩學生讀本，以圖文並茂、寓教於樂的形式開發適合於適齡兒童的讀本，達到普及反校園欺淩教育的目的。</a:t>
            </a:r>
            <a:endParaRPr lang="zh-CN" altLang="zh-CN" kern="100" dirty="0">
              <a:latin typeface="微软雅黑" panose="020B0503020204020204" charset="-122"/>
              <a:ea typeface="微软雅黑" panose="020B0503020204020204" charset="-122"/>
              <a:cs typeface="Times New Roman" panose="02020603050405020304" pitchFamily="18" charset="0"/>
            </a:endParaRPr>
          </a:p>
          <a:p>
            <a:pPr marL="342265" indent="539750" algn="just">
              <a:lnSpc>
                <a:spcPct val="150000"/>
              </a:lnSpc>
              <a:spcBef>
                <a:spcPts val="1200"/>
              </a:spcBef>
            </a:pPr>
            <a:r>
              <a:rPr lang="zh-CN" altLang="zh-CN" kern="100" dirty="0">
                <a:latin typeface="微软雅黑" panose="020B0503020204020204" charset="-122"/>
                <a:ea typeface="微软雅黑" panose="020B0503020204020204" charset="-122"/>
                <a:cs typeface="Times New Roman" panose="02020603050405020304" pitchFamily="18" charset="0"/>
              </a:rPr>
              <a:t>首期公益出版</a:t>
            </a:r>
            <a:r>
              <a:rPr lang="zh-CN" altLang="zh-CN" kern="100" dirty="0">
                <a:solidFill>
                  <a:srgbClr val="FF0000"/>
                </a:solidFill>
                <a:latin typeface="微软雅黑" panose="020B0503020204020204" charset="-122"/>
                <a:ea typeface="微软雅黑" panose="020B0503020204020204" charset="-122"/>
                <a:cs typeface="Times New Roman" panose="02020603050405020304" pitchFamily="18" charset="0"/>
              </a:rPr>
              <a:t>十萬冊</a:t>
            </a:r>
            <a:r>
              <a:rPr lang="zh-CN" altLang="zh-CN" kern="100" dirty="0">
                <a:latin typeface="微软雅黑" panose="020B0503020204020204" charset="-122"/>
                <a:ea typeface="微软雅黑" panose="020B0503020204020204" charset="-122"/>
                <a:cs typeface="Times New Roman" panose="02020603050405020304" pitchFamily="18" charset="0"/>
              </a:rPr>
              <a:t>，用於支持</a:t>
            </a:r>
            <a:r>
              <a:rPr lang="zh-CN" altLang="zh-CN" kern="100" dirty="0">
                <a:solidFill>
                  <a:srgbClr val="FF0000"/>
                </a:solidFill>
                <a:latin typeface="微软雅黑" panose="020B0503020204020204" charset="-122"/>
                <a:ea typeface="微软雅黑" panose="020B0503020204020204" charset="-122"/>
                <a:cs typeface="Times New Roman" panose="02020603050405020304" pitchFamily="18" charset="0"/>
              </a:rPr>
              <a:t>貧困地區留守兒童安全教育</a:t>
            </a:r>
            <a:r>
              <a:rPr lang="zh-CN" altLang="zh-CN" kern="100" dirty="0">
                <a:latin typeface="微软雅黑" panose="020B0503020204020204" charset="-122"/>
                <a:ea typeface="微软雅黑" panose="020B0503020204020204" charset="-122"/>
                <a:cs typeface="Times New Roman" panose="02020603050405020304" pitchFamily="18" charset="0"/>
              </a:rPr>
              <a:t>。</a:t>
            </a:r>
            <a:endParaRPr lang="zh-CN" altLang="zh-CN" kern="100" dirty="0">
              <a:latin typeface="微软雅黑" panose="020B0503020204020204" charset="-122"/>
              <a:ea typeface="微软雅黑" panose="020B0503020204020204" charset="-122"/>
              <a:cs typeface="Times New Roman" panose="02020603050405020304" pitchFamily="18" charset="0"/>
            </a:endParaRPr>
          </a:p>
        </p:txBody>
      </p:sp>
      <p:pic>
        <p:nvPicPr>
          <p:cNvPr id="6" name="图片 5" descr="蓝色房间里的一群人&#10;&#10;描述已自动生成"/>
          <p:cNvPicPr>
            <a:picLocks noChangeAspect="1"/>
          </p:cNvPicPr>
          <p:nvPr/>
        </p:nvPicPr>
        <p:blipFill>
          <a:blip r:embed="rId1"/>
          <a:stretch>
            <a:fillRect/>
          </a:stretch>
        </p:blipFill>
        <p:spPr>
          <a:xfrm>
            <a:off x="2003613" y="4429984"/>
            <a:ext cx="3231605" cy="2423704"/>
          </a:xfrm>
          <a:prstGeom prst="rect">
            <a:avLst/>
          </a:prstGeom>
        </p:spPr>
      </p:pic>
      <p:pic>
        <p:nvPicPr>
          <p:cNvPr id="9" name="图片 8" descr="人们在看台上的人群&#10;&#10;中度可信度描述已自动生成"/>
          <p:cNvPicPr>
            <a:picLocks noChangeAspect="1"/>
          </p:cNvPicPr>
          <p:nvPr/>
        </p:nvPicPr>
        <p:blipFill>
          <a:blip r:embed="rId2"/>
          <a:stretch>
            <a:fillRect/>
          </a:stretch>
        </p:blipFill>
        <p:spPr>
          <a:xfrm>
            <a:off x="7243153" y="4046265"/>
            <a:ext cx="4217603" cy="2811735"/>
          </a:xfrm>
          <a:prstGeom prst="rect">
            <a:avLst/>
          </a:prstGeom>
        </p:spPr>
      </p:pic>
      <p:pic>
        <p:nvPicPr>
          <p:cNvPr id="10" name="图片 9" descr="一群穿制服的人&#10;&#10;描述已自动生成"/>
          <p:cNvPicPr>
            <a:picLocks noChangeAspect="1"/>
          </p:cNvPicPr>
          <p:nvPr/>
        </p:nvPicPr>
        <p:blipFill>
          <a:blip r:embed="rId3"/>
          <a:stretch>
            <a:fillRect/>
          </a:stretch>
        </p:blipFill>
        <p:spPr>
          <a:xfrm>
            <a:off x="5235218" y="4176441"/>
            <a:ext cx="2007935" cy="2677247"/>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a:spLocks noGrp="1"/>
          </p:cNvSpPr>
          <p:nvPr>
            <p:ph type="title" idx="4294967295"/>
          </p:nvPr>
        </p:nvSpPr>
        <p:spPr>
          <a:xfrm>
            <a:off x="924951" y="0"/>
            <a:ext cx="10058400" cy="1449387"/>
          </a:xfrm>
        </p:spPr>
        <p:txBody>
          <a:bodyPr anchor="ctr">
            <a:normAutofit/>
          </a:bodyPr>
          <a:lstStyle/>
          <a:p>
            <a:r>
              <a:rPr lang="zh-CN" altLang="en-US" dirty="0">
                <a:latin typeface="微软雅黑" panose="020B0503020204020204" charset="-122"/>
                <a:ea typeface="微软雅黑" panose="020B0503020204020204" charset="-122"/>
              </a:rPr>
              <a:t>安童生專項基金</a:t>
            </a:r>
            <a:endParaRPr lang="zh-CN" altLang="en-US" dirty="0">
              <a:latin typeface="微软雅黑" panose="020B0503020204020204" charset="-122"/>
              <a:ea typeface="微软雅黑" panose="020B0503020204020204" charset="-122"/>
            </a:endParaRPr>
          </a:p>
        </p:txBody>
      </p:sp>
      <p:sp>
        <p:nvSpPr>
          <p:cNvPr id="2" name="矩形 1"/>
          <p:cNvSpPr/>
          <p:nvPr/>
        </p:nvSpPr>
        <p:spPr>
          <a:xfrm>
            <a:off x="1190020" y="1741774"/>
            <a:ext cx="5595497" cy="4815840"/>
          </a:xfrm>
          <a:prstGeom prst="rect">
            <a:avLst/>
          </a:prstGeom>
        </p:spPr>
        <p:txBody>
          <a:bodyPr wrap="square">
            <a:spAutoFit/>
          </a:bodyPr>
          <a:lstStyle/>
          <a:p>
            <a:pPr marL="342265" indent="266700">
              <a:lnSpc>
                <a:spcPct val="150000"/>
              </a:lnSpc>
              <a:spcBef>
                <a:spcPts val="1200"/>
              </a:spcBef>
            </a:pPr>
            <a:r>
              <a:rPr lang="zh-CN" altLang="en-US" kern="100" dirty="0">
                <a:latin typeface="微软雅黑" panose="020B0503020204020204" charset="-122"/>
                <a:ea typeface="微软雅黑" panose="020B0503020204020204" charset="-122"/>
                <a:cs typeface="Times New Roman" panose="02020603050405020304" pitchFamily="18" charset="0"/>
              </a:rPr>
              <a:t>   </a:t>
            </a:r>
            <a:r>
              <a:rPr lang="zh-CN" altLang="zh-CN" kern="100" dirty="0">
                <a:latin typeface="微软雅黑" panose="020B0503020204020204" charset="-122"/>
                <a:ea typeface="微软雅黑" panose="020B0503020204020204" charset="-122"/>
                <a:cs typeface="Times New Roman" panose="02020603050405020304" pitchFamily="18" charset="0"/>
              </a:rPr>
              <a:t>在</a:t>
            </a:r>
            <a:r>
              <a:rPr lang="en-US" altLang="zh-CN" kern="100" dirty="0">
                <a:latin typeface="微软雅黑" panose="020B0503020204020204" charset="-122"/>
                <a:ea typeface="微软雅黑" panose="020B0503020204020204" charset="-122"/>
                <a:cs typeface="Times New Roman" panose="02020603050405020304" pitchFamily="18" charset="0"/>
              </a:rPr>
              <a:t>2020</a:t>
            </a:r>
            <a:r>
              <a:rPr lang="zh-CN" altLang="zh-CN" kern="100" dirty="0">
                <a:latin typeface="微软雅黑" panose="020B0503020204020204" charset="-122"/>
                <a:ea typeface="微软雅黑" panose="020B0503020204020204" charset="-122"/>
                <a:cs typeface="Times New Roman" panose="02020603050405020304" pitchFamily="18" charset="0"/>
              </a:rPr>
              <a:t>年初疫情期間，雖然我們無法繼續開展校園安全教育活動，但是我們安全教育的步伐並沒有停滯。安童生專項基金聯合國內首家音頻媒體平臺—蜻蜓</a:t>
            </a:r>
            <a:r>
              <a:rPr lang="en-US" altLang="zh-CN" kern="100" dirty="0">
                <a:latin typeface="微软雅黑" panose="020B0503020204020204" charset="-122"/>
                <a:ea typeface="微软雅黑" panose="020B0503020204020204" charset="-122"/>
                <a:cs typeface="Times New Roman" panose="02020603050405020304" pitchFamily="18" charset="0"/>
              </a:rPr>
              <a:t>FM</a:t>
            </a:r>
            <a:r>
              <a:rPr lang="zh-CN" altLang="zh-CN" kern="100" dirty="0">
                <a:latin typeface="微软雅黑" panose="020B0503020204020204" charset="-122"/>
                <a:ea typeface="微软雅黑" panose="020B0503020204020204" charset="-122"/>
                <a:cs typeface="Times New Roman" panose="02020603050405020304" pitchFamily="18" charset="0"/>
              </a:rPr>
              <a:t>，在</a:t>
            </a:r>
            <a:r>
              <a:rPr lang="en-US" altLang="zh-CN" kern="100" dirty="0">
                <a:latin typeface="微软雅黑" panose="020B0503020204020204" charset="-122"/>
                <a:ea typeface="微软雅黑" panose="020B0503020204020204" charset="-122"/>
                <a:cs typeface="Times New Roman" panose="02020603050405020304" pitchFamily="18" charset="0"/>
              </a:rPr>
              <a:t>2</a:t>
            </a:r>
            <a:r>
              <a:rPr lang="zh-CN" altLang="zh-CN" kern="100" dirty="0">
                <a:latin typeface="微软雅黑" panose="020B0503020204020204" charset="-122"/>
                <a:ea typeface="微软雅黑" panose="020B0503020204020204" charset="-122"/>
                <a:cs typeface="Times New Roman" panose="02020603050405020304" pitchFamily="18" charset="0"/>
              </a:rPr>
              <a:t>月底，</a:t>
            </a:r>
            <a:r>
              <a:rPr lang="en-US" altLang="zh-CN" kern="100" dirty="0">
                <a:latin typeface="微软雅黑" panose="020B0503020204020204" charset="-122"/>
                <a:ea typeface="微软雅黑" panose="020B0503020204020204" charset="-122"/>
                <a:cs typeface="Times New Roman" panose="02020603050405020304" pitchFamily="18" charset="0"/>
              </a:rPr>
              <a:t>3</a:t>
            </a:r>
            <a:r>
              <a:rPr lang="zh-CN" altLang="zh-CN" kern="100" dirty="0">
                <a:latin typeface="微软雅黑" panose="020B0503020204020204" charset="-122"/>
                <a:ea typeface="微软雅黑" panose="020B0503020204020204" charset="-122"/>
                <a:cs typeface="Times New Roman" panose="02020603050405020304" pitchFamily="18" charset="0"/>
              </a:rPr>
              <a:t>月初開展“</a:t>
            </a:r>
            <a:r>
              <a:rPr lang="zh-CN" altLang="zh-CN" b="1" kern="100" dirty="0">
                <a:solidFill>
                  <a:srgbClr val="FF0000"/>
                </a:solidFill>
                <a:latin typeface="微软雅黑" panose="020B0503020204020204" charset="-122"/>
                <a:ea typeface="微软雅黑" panose="020B0503020204020204" charset="-122"/>
                <a:cs typeface="Times New Roman" panose="02020603050405020304" pitchFamily="18" charset="0"/>
              </a:rPr>
              <a:t>疫情下的兒童關懷”系列線上公益宣講活動</a:t>
            </a:r>
            <a:r>
              <a:rPr lang="zh-CN" altLang="zh-CN" kern="100" dirty="0">
                <a:latin typeface="微软雅黑" panose="020B0503020204020204" charset="-122"/>
                <a:ea typeface="微软雅黑" panose="020B0503020204020204" charset="-122"/>
                <a:cs typeface="Times New Roman" panose="02020603050405020304" pitchFamily="18" charset="0"/>
              </a:rPr>
              <a:t>。該活動邀請心理、育兒、兒童安全等業內專家，對公眾普遍需要的心理上、行為上的疑惑和問題給與明確的線上輔導，幫助大家客觀認識當前環境，用健康積極的姿態面對日常生活和社會情況。該活動取得了較好的社會效果。</a:t>
            </a:r>
            <a:endParaRPr lang="en-US" altLang="zh-CN" kern="100" dirty="0">
              <a:latin typeface="微软雅黑" panose="020B0503020204020204" charset="-122"/>
              <a:ea typeface="微软雅黑" panose="020B0503020204020204" charset="-122"/>
              <a:cs typeface="Times New Roman" panose="02020603050405020304" pitchFamily="18" charset="0"/>
            </a:endParaRPr>
          </a:p>
          <a:p>
            <a:pPr marL="342265" indent="266700">
              <a:lnSpc>
                <a:spcPct val="150000"/>
              </a:lnSpc>
              <a:spcBef>
                <a:spcPts val="1200"/>
              </a:spcBef>
            </a:pPr>
            <a:endParaRPr lang="zh-CN" altLang="zh-CN" kern="100" dirty="0">
              <a:latin typeface="微软雅黑" panose="020B0503020204020204" charset="-122"/>
              <a:ea typeface="微软雅黑" panose="020B0503020204020204" charset="-122"/>
              <a:cs typeface="Times New Roman" panose="02020603050405020304" pitchFamily="18" charset="0"/>
            </a:endParaRPr>
          </a:p>
        </p:txBody>
      </p:sp>
      <p:sp>
        <p:nvSpPr>
          <p:cNvPr id="7" name="矩形 6"/>
          <p:cNvSpPr/>
          <p:nvPr/>
        </p:nvSpPr>
        <p:spPr>
          <a:xfrm>
            <a:off x="1635369" y="1156999"/>
            <a:ext cx="3304540" cy="583565"/>
          </a:xfrm>
          <a:prstGeom prst="rect">
            <a:avLst/>
          </a:prstGeom>
        </p:spPr>
        <p:txBody>
          <a:bodyPr wrap="none">
            <a:spAutoFit/>
          </a:bodyPr>
          <a:lstStyle/>
          <a:p>
            <a:r>
              <a:rPr kumimoji="1" lang="zh-CN" altLang="en-US" sz="3200" b="1" dirty="0">
                <a:solidFill>
                  <a:srgbClr val="0070C0"/>
                </a:solidFill>
              </a:rPr>
              <a:t>專案進展</a:t>
            </a:r>
            <a:r>
              <a:rPr kumimoji="1" lang="en-US" altLang="zh-CN" sz="3200" b="1" dirty="0">
                <a:solidFill>
                  <a:srgbClr val="0070C0"/>
                </a:solidFill>
              </a:rPr>
              <a:t>-2020</a:t>
            </a:r>
            <a:r>
              <a:rPr kumimoji="1" lang="zh-CN" altLang="en-US" sz="3200" b="1" dirty="0">
                <a:solidFill>
                  <a:srgbClr val="0070C0"/>
                </a:solidFill>
              </a:rPr>
              <a:t>年</a:t>
            </a:r>
            <a:endParaRPr kumimoji="1" lang="zh-CN" altLang="en-US" sz="3200" dirty="0">
              <a:solidFill>
                <a:srgbClr val="0070C0"/>
              </a:solidFill>
            </a:endParaRPr>
          </a:p>
        </p:txBody>
      </p:sp>
      <p:pic>
        <p:nvPicPr>
          <p:cNvPr id="6" name="图片 5" descr="电脑游戏的人&#10;&#10;中度可信度描述已自动生成"/>
          <p:cNvPicPr>
            <a:picLocks noChangeAspect="1"/>
          </p:cNvPicPr>
          <p:nvPr/>
        </p:nvPicPr>
        <p:blipFill>
          <a:blip r:embed="rId1"/>
          <a:stretch>
            <a:fillRect/>
          </a:stretch>
        </p:blipFill>
        <p:spPr>
          <a:xfrm>
            <a:off x="6990002" y="4296162"/>
            <a:ext cx="4502385" cy="2067017"/>
          </a:xfrm>
          <a:prstGeom prst="rect">
            <a:avLst/>
          </a:prstGeom>
        </p:spPr>
      </p:pic>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5931" y="1741774"/>
            <a:ext cx="1436843" cy="255438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22774" y="1741774"/>
            <a:ext cx="1436843" cy="255438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59616" y="1721603"/>
            <a:ext cx="1448188" cy="257455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一群人站在室内&#10;&#10;描述已自动生成"/>
          <p:cNvPicPr>
            <a:picLocks noChangeAspect="1"/>
          </p:cNvPicPr>
          <p:nvPr/>
        </p:nvPicPr>
        <p:blipFill>
          <a:blip r:embed="rId1"/>
          <a:stretch>
            <a:fillRect/>
          </a:stretch>
        </p:blipFill>
        <p:spPr>
          <a:xfrm>
            <a:off x="7782261" y="4126665"/>
            <a:ext cx="3342938" cy="2733799"/>
          </a:xfrm>
          <a:prstGeom prst="rect">
            <a:avLst/>
          </a:prstGeom>
        </p:spPr>
      </p:pic>
      <p:sp>
        <p:nvSpPr>
          <p:cNvPr id="2" name="标题 1"/>
          <p:cNvSpPr>
            <a:spLocks noGrp="1"/>
          </p:cNvSpPr>
          <p:nvPr>
            <p:ph type="title" idx="4294967295"/>
          </p:nvPr>
        </p:nvSpPr>
        <p:spPr>
          <a:xfrm>
            <a:off x="1066800" y="0"/>
            <a:ext cx="10058400" cy="1449387"/>
          </a:xfrm>
        </p:spPr>
        <p:txBody>
          <a:bodyPr anchor="ctr">
            <a:normAutofit/>
          </a:bodyPr>
          <a:lstStyle/>
          <a:p>
            <a:r>
              <a:rPr lang="zh-CN" altLang="en-US" dirty="0">
                <a:latin typeface="微软雅黑" panose="020B0503020204020204" charset="-122"/>
                <a:ea typeface="微软雅黑" panose="020B0503020204020204" charset="-122"/>
              </a:rPr>
              <a:t>安童生專項基金</a:t>
            </a:r>
            <a:endParaRPr lang="zh-CN" altLang="en-US" dirty="0">
              <a:latin typeface="微软雅黑" panose="020B0503020204020204" charset="-122"/>
              <a:ea typeface="微软雅黑" panose="020B0503020204020204" charset="-122"/>
            </a:endParaRPr>
          </a:p>
        </p:txBody>
      </p:sp>
      <p:pic>
        <p:nvPicPr>
          <p:cNvPr id="6" name="图片 5" descr="一群人站在台上&#10;&#10;低可信度描述已自动生成"/>
          <p:cNvPicPr>
            <a:picLocks noChangeAspect="1"/>
          </p:cNvPicPr>
          <p:nvPr/>
        </p:nvPicPr>
        <p:blipFill>
          <a:blip r:embed="rId2"/>
          <a:stretch>
            <a:fillRect/>
          </a:stretch>
        </p:blipFill>
        <p:spPr>
          <a:xfrm>
            <a:off x="6723420" y="1220145"/>
            <a:ext cx="4401779" cy="3301334"/>
          </a:xfrm>
          <a:prstGeom prst="rect">
            <a:avLst/>
          </a:prstGeom>
        </p:spPr>
      </p:pic>
      <p:pic>
        <p:nvPicPr>
          <p:cNvPr id="9" name="图片 8" descr="大厅里的人们&#10;&#10;描述已自动生成"/>
          <p:cNvPicPr>
            <a:picLocks noChangeAspect="1"/>
          </p:cNvPicPr>
          <p:nvPr/>
        </p:nvPicPr>
        <p:blipFill>
          <a:blip r:embed="rId3"/>
          <a:stretch>
            <a:fillRect/>
          </a:stretch>
        </p:blipFill>
        <p:spPr>
          <a:xfrm>
            <a:off x="4485067" y="4419052"/>
            <a:ext cx="3432775" cy="2438948"/>
          </a:xfrm>
          <a:prstGeom prst="rect">
            <a:avLst/>
          </a:prstGeom>
        </p:spPr>
      </p:pic>
      <p:sp>
        <p:nvSpPr>
          <p:cNvPr id="12" name="矩形 11"/>
          <p:cNvSpPr/>
          <p:nvPr/>
        </p:nvSpPr>
        <p:spPr>
          <a:xfrm>
            <a:off x="1713354" y="1870273"/>
            <a:ext cx="5118846" cy="2584450"/>
          </a:xfrm>
          <a:prstGeom prst="rect">
            <a:avLst/>
          </a:prstGeom>
        </p:spPr>
        <p:txBody>
          <a:bodyPr wrap="square">
            <a:spAutoFit/>
          </a:bodyPr>
          <a:lstStyle/>
          <a:p>
            <a:pPr indent="539750">
              <a:lnSpc>
                <a:spcPct val="150000"/>
              </a:lnSpc>
              <a:spcBef>
                <a:spcPts val="1200"/>
              </a:spcBef>
            </a:pPr>
            <a:r>
              <a:rPr lang="zh-CN" altLang="en-US" kern="100" dirty="0">
                <a:latin typeface="微软雅黑" panose="020B0503020204020204" charset="-122"/>
                <a:ea typeface="微软雅黑" panose="020B0503020204020204" charset="-122"/>
                <a:cs typeface="新宋体" panose="02010609030101010101" pitchFamily="49" charset="-122"/>
              </a:rPr>
              <a:t> </a:t>
            </a:r>
            <a:r>
              <a:rPr lang="zh-CN" altLang="zh-CN" kern="100" dirty="0">
                <a:latin typeface="微软雅黑" panose="020B0503020204020204" charset="-122"/>
                <a:ea typeface="微软雅黑" panose="020B0503020204020204" charset="-122"/>
                <a:cs typeface="新宋体" panose="02010609030101010101" pitchFamily="49" charset="-122"/>
              </a:rPr>
              <a:t>截至目前，安童生專項基金已為北京市、福建省、山東省、青海省等地</a:t>
            </a:r>
            <a:r>
              <a:rPr lang="zh-CN" altLang="zh-CN" b="1" kern="100" dirty="0">
                <a:solidFill>
                  <a:srgbClr val="FF0000"/>
                </a:solidFill>
                <a:latin typeface="微软雅黑" panose="020B0503020204020204" charset="-122"/>
                <a:ea typeface="微软雅黑" panose="020B0503020204020204" charset="-122"/>
                <a:cs typeface="新宋体" panose="02010609030101010101" pitchFamily="49" charset="-122"/>
              </a:rPr>
              <a:t>二百餘所幼稚園、中小學</a:t>
            </a:r>
            <a:r>
              <a:rPr lang="zh-CN" altLang="zh-CN" kern="100" dirty="0">
                <a:latin typeface="微软雅黑" panose="020B0503020204020204" charset="-122"/>
                <a:ea typeface="微软雅黑" panose="020B0503020204020204" charset="-122"/>
                <a:cs typeface="新宋体" panose="02010609030101010101" pitchFamily="49" charset="-122"/>
              </a:rPr>
              <a:t>進行了相關專業校園安全教育培訓，直接參與培訓的師生十萬餘名。同時，累計</a:t>
            </a:r>
            <a:r>
              <a:rPr lang="zh-CN" altLang="zh-CN" b="1" kern="100" dirty="0">
                <a:solidFill>
                  <a:srgbClr val="FF0000"/>
                </a:solidFill>
                <a:latin typeface="微软雅黑" panose="020B0503020204020204" charset="-122"/>
                <a:ea typeface="微软雅黑" panose="020B0503020204020204" charset="-122"/>
                <a:cs typeface="新宋体" panose="02010609030101010101" pitchFamily="49" charset="-122"/>
              </a:rPr>
              <a:t>捐贈兒童安全教育圖書</a:t>
            </a:r>
            <a:r>
              <a:rPr lang="en-US" altLang="zh-CN" b="1" kern="100" dirty="0">
                <a:solidFill>
                  <a:srgbClr val="FF0000"/>
                </a:solidFill>
                <a:latin typeface="微软雅黑" panose="020B0503020204020204" charset="-122"/>
                <a:ea typeface="微软雅黑" panose="020B0503020204020204" charset="-122"/>
                <a:cs typeface="新宋体" panose="02010609030101010101" pitchFamily="49" charset="-122"/>
              </a:rPr>
              <a:t>1675</a:t>
            </a:r>
            <a:r>
              <a:rPr lang="zh-CN" altLang="zh-CN" b="1" kern="100" dirty="0">
                <a:solidFill>
                  <a:srgbClr val="FF0000"/>
                </a:solidFill>
                <a:latin typeface="微软雅黑" panose="020B0503020204020204" charset="-122"/>
                <a:ea typeface="微软雅黑" panose="020B0503020204020204" charset="-122"/>
                <a:cs typeface="新宋体" panose="02010609030101010101" pitchFamily="49" charset="-122"/>
              </a:rPr>
              <a:t>套（</a:t>
            </a:r>
            <a:r>
              <a:rPr lang="en-US" altLang="zh-CN" b="1" kern="100" dirty="0">
                <a:solidFill>
                  <a:srgbClr val="FF0000"/>
                </a:solidFill>
                <a:latin typeface="微软雅黑" panose="020B0503020204020204" charset="-122"/>
                <a:ea typeface="微软雅黑" panose="020B0503020204020204" charset="-122"/>
                <a:cs typeface="新宋体" panose="02010609030101010101" pitchFamily="49" charset="-122"/>
              </a:rPr>
              <a:t>5550</a:t>
            </a:r>
            <a:r>
              <a:rPr lang="zh-CN" altLang="zh-CN" b="1" kern="100" dirty="0">
                <a:solidFill>
                  <a:srgbClr val="FF0000"/>
                </a:solidFill>
                <a:latin typeface="微软雅黑" panose="020B0503020204020204" charset="-122"/>
                <a:ea typeface="微软雅黑" panose="020B0503020204020204" charset="-122"/>
                <a:cs typeface="新宋体" panose="02010609030101010101" pitchFamily="49" charset="-122"/>
              </a:rPr>
              <a:t>冊），價值近二十萬元</a:t>
            </a:r>
            <a:r>
              <a:rPr lang="zh-CN" altLang="zh-CN" kern="100" dirty="0">
                <a:latin typeface="微软雅黑" panose="020B0503020204020204" charset="-122"/>
                <a:ea typeface="微软雅黑" panose="020B0503020204020204" charset="-122"/>
                <a:cs typeface="新宋体" panose="02010609030101010101" pitchFamily="49" charset="-122"/>
              </a:rPr>
              <a:t>。</a:t>
            </a:r>
            <a:endParaRPr lang="zh-CN" altLang="en-US" dirty="0"/>
          </a:p>
        </p:txBody>
      </p:sp>
      <p:sp>
        <p:nvSpPr>
          <p:cNvPr id="13" name="矩形 12"/>
          <p:cNvSpPr/>
          <p:nvPr/>
        </p:nvSpPr>
        <p:spPr>
          <a:xfrm>
            <a:off x="1635369" y="1156999"/>
            <a:ext cx="3304540" cy="583565"/>
          </a:xfrm>
          <a:prstGeom prst="rect">
            <a:avLst/>
          </a:prstGeom>
        </p:spPr>
        <p:txBody>
          <a:bodyPr wrap="none">
            <a:spAutoFit/>
          </a:bodyPr>
          <a:lstStyle/>
          <a:p>
            <a:r>
              <a:rPr kumimoji="1" lang="zh-CN" altLang="en-US" sz="3200" b="1" dirty="0">
                <a:solidFill>
                  <a:srgbClr val="0070C0"/>
                </a:solidFill>
              </a:rPr>
              <a:t>專案進展</a:t>
            </a:r>
            <a:r>
              <a:rPr kumimoji="1" lang="en-US" altLang="zh-CN" sz="3200" b="1" dirty="0">
                <a:solidFill>
                  <a:srgbClr val="0070C0"/>
                </a:solidFill>
              </a:rPr>
              <a:t>-2020</a:t>
            </a:r>
            <a:r>
              <a:rPr kumimoji="1" lang="zh-CN" altLang="en-US" sz="3200" b="1" dirty="0">
                <a:solidFill>
                  <a:srgbClr val="0070C0"/>
                </a:solidFill>
              </a:rPr>
              <a:t>年</a:t>
            </a:r>
            <a:endParaRPr kumimoji="1" lang="zh-CN" altLang="en-US" sz="3200" dirty="0">
              <a:solidFill>
                <a:srgbClr val="0070C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550695" y="2695074"/>
            <a:ext cx="7579894" cy="1014730"/>
          </a:xfrm>
          <a:prstGeom prst="rect">
            <a:avLst/>
          </a:prstGeom>
          <a:noFill/>
        </p:spPr>
        <p:txBody>
          <a:bodyPr wrap="square" rtlCol="0">
            <a:spAutoFit/>
          </a:bodyPr>
          <a:lstStyle/>
          <a:p>
            <a:pPr algn="ctr"/>
            <a:r>
              <a:rPr kumimoji="1" lang="zh-CN" altLang="en-US" sz="6000" b="1" dirty="0">
                <a:solidFill>
                  <a:srgbClr val="C00000"/>
                </a:solidFill>
              </a:rPr>
              <a:t>助學工程</a:t>
            </a:r>
            <a:endParaRPr kumimoji="1" lang="zh-CN" altLang="en-US" sz="6000" b="1" dirty="0">
              <a:solidFill>
                <a:srgbClr val="C00000"/>
              </a:solidFill>
            </a:endParaRPr>
          </a:p>
        </p:txBody>
      </p:sp>
      <p:sp>
        <p:nvSpPr>
          <p:cNvPr id="2" name="文本框 1"/>
          <p:cNvSpPr txBox="1"/>
          <p:nvPr/>
        </p:nvSpPr>
        <p:spPr>
          <a:xfrm>
            <a:off x="2151380" y="5236210"/>
            <a:ext cx="309880" cy="368300"/>
          </a:xfrm>
          <a:prstGeom prst="rect">
            <a:avLst/>
          </a:prstGeom>
          <a:noFill/>
        </p:spPr>
        <p:txBody>
          <a:bodyPr wrap="none" rtlCol="0">
            <a:spAutoFit/>
          </a:bodyPr>
          <a:p>
            <a:endParaRPr lang="zh-CN" alt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1066800" y="0"/>
            <a:ext cx="10058400" cy="1449387"/>
          </a:xfrm>
        </p:spPr>
        <p:txBody>
          <a:bodyPr anchor="ctr"/>
          <a:lstStyle/>
          <a:p>
            <a:r>
              <a:rPr lang="zh-CN" altLang="en-US" dirty="0">
                <a:latin typeface="微软雅黑" panose="020B0503020204020204" charset="-122"/>
                <a:ea typeface="微软雅黑" panose="020B0503020204020204" charset="-122"/>
              </a:rPr>
              <a:t>助學工程</a:t>
            </a:r>
            <a:endParaRPr kumimoji="1" lang="zh-CN" altLang="en-US" dirty="0"/>
          </a:p>
        </p:txBody>
      </p:sp>
      <p:sp>
        <p:nvSpPr>
          <p:cNvPr id="3" name="内容占位符 2"/>
          <p:cNvSpPr>
            <a:spLocks noGrp="1"/>
          </p:cNvSpPr>
          <p:nvPr>
            <p:ph idx="4294967295"/>
          </p:nvPr>
        </p:nvSpPr>
        <p:spPr>
          <a:xfrm>
            <a:off x="1148861" y="1664433"/>
            <a:ext cx="10058400" cy="4929675"/>
          </a:xfrm>
        </p:spPr>
        <p:txBody>
          <a:bodyPr>
            <a:normAutofit fontScale="90000"/>
          </a:bodyPr>
          <a:lstStyle/>
          <a:p>
            <a:r>
              <a:rPr kumimoji="1" lang="zh-CN" altLang="en-US" sz="3600" b="1" dirty="0">
                <a:solidFill>
                  <a:srgbClr val="0070C0"/>
                </a:solidFill>
                <a:latin typeface="微软雅黑" panose="020B0503020204020204" charset="-122"/>
                <a:ea typeface="微软雅黑" panose="020B0503020204020204" charset="-122"/>
              </a:rPr>
              <a:t>專案簡介：</a:t>
            </a:r>
            <a:endParaRPr kumimoji="1" lang="zh-CN" altLang="en-US" sz="3600" b="1" dirty="0">
              <a:solidFill>
                <a:srgbClr val="0070C0"/>
              </a:solidFill>
              <a:latin typeface="微软雅黑" panose="020B0503020204020204" charset="-122"/>
              <a:ea typeface="微软雅黑" panose="020B0503020204020204" charset="-122"/>
            </a:endParaRPr>
          </a:p>
          <a:p>
            <a:pPr indent="-539750">
              <a:lnSpc>
                <a:spcPct val="170000"/>
              </a:lnSpc>
              <a:spcBef>
                <a:spcPts val="1200"/>
              </a:spcBef>
            </a:pPr>
            <a:r>
              <a:rPr lang="zh-CN" altLang="zh-CN" sz="2300" dirty="0">
                <a:latin typeface="微软雅黑" panose="020B0503020204020204" charset="-122"/>
                <a:ea typeface="微软雅黑" panose="020B0503020204020204" charset="-122"/>
              </a:rPr>
              <a:t>助學工程設立初衷是幫助因公殉職，傷殘警員子女順利完成學業。然而隨著基金會活動在香港地區順利展開，助學工程已將面向人群擴展至香港。為讓每一位學子都有機會獲得良好的，平等的教育為宗旨 我們秉持公正、博愛、感恩、關懷的精神回饋社會，積極為困境學子創造平等的教育機會。</a:t>
            </a:r>
            <a:endParaRPr lang="zh-CN" altLang="zh-CN" sz="2300" dirty="0">
              <a:latin typeface="微软雅黑" panose="020B0503020204020204" charset="-122"/>
              <a:ea typeface="微软雅黑" panose="020B0503020204020204" charset="-122"/>
            </a:endParaRPr>
          </a:p>
          <a:p>
            <a:pPr indent="-539750">
              <a:lnSpc>
                <a:spcPct val="170000"/>
              </a:lnSpc>
              <a:spcBef>
                <a:spcPts val="1200"/>
              </a:spcBef>
            </a:pPr>
            <a:r>
              <a:rPr lang="zh-CN" altLang="zh-CN" sz="2300" dirty="0">
                <a:latin typeface="微软雅黑" panose="020B0503020204020204" charset="-122"/>
                <a:ea typeface="微软雅黑" panose="020B0503020204020204" charset="-122"/>
                <a:sym typeface="+mn-ea"/>
              </a:rPr>
              <a:t>對</a:t>
            </a:r>
            <a:r>
              <a:rPr lang="zh-CN" sz="2300" dirty="0">
                <a:latin typeface="微软雅黑" panose="020B0503020204020204" charset="-122"/>
                <a:ea typeface="微软雅黑" panose="020B0503020204020204" charset="-122"/>
                <a:sym typeface="+mn-ea"/>
              </a:rPr>
              <a:t>於中國內地和香港本地的</a:t>
            </a:r>
            <a:r>
              <a:rPr lang="zh-CN" altLang="zh-CN" sz="2300" dirty="0">
                <a:latin typeface="微软雅黑" panose="020B0503020204020204" charset="-122"/>
                <a:ea typeface="微软雅黑" panose="020B0503020204020204" charset="-122"/>
                <a:sym typeface="+mn-ea"/>
              </a:rPr>
              <a:t>貧困學生而言，高昂的學費往往會成為阻礙他們接受進一步高等教育的絆腳石。中國公共安全教育基金會為幫助因貧困無法升學的優秀高中學生，為考入香港八大高校的學子</a:t>
            </a:r>
            <a:r>
              <a:rPr lang="zh-CN" altLang="en-US" sz="2300" dirty="0">
                <a:latin typeface="微软雅黑" panose="020B0503020204020204" charset="-122"/>
                <a:ea typeface="微软雅黑" panose="020B0503020204020204" charset="-122"/>
                <a:sym typeface="+mn-ea"/>
              </a:rPr>
              <a:t>提供助學金。</a:t>
            </a:r>
            <a:endParaRPr lang="zh-CN" altLang="zh-CN" sz="2300" dirty="0">
              <a:latin typeface="微软雅黑" panose="020B0503020204020204" charset="-122"/>
              <a:ea typeface="微软雅黑" panose="020B0503020204020204"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1066800" y="0"/>
            <a:ext cx="10058400" cy="1449387"/>
          </a:xfrm>
        </p:spPr>
        <p:txBody>
          <a:bodyPr anchor="ctr"/>
          <a:lstStyle/>
          <a:p>
            <a:r>
              <a:rPr lang="zh-CN" altLang="en-US" dirty="0">
                <a:latin typeface="微软雅黑" panose="020B0503020204020204" charset="-122"/>
                <a:ea typeface="微软雅黑" panose="020B0503020204020204" charset="-122"/>
              </a:rPr>
              <a:t>助學工程</a:t>
            </a:r>
            <a:endParaRPr kumimoji="1" lang="zh-CN" altLang="en-US" dirty="0"/>
          </a:p>
        </p:txBody>
      </p:sp>
      <p:sp>
        <p:nvSpPr>
          <p:cNvPr id="3" name="内容占位符 2"/>
          <p:cNvSpPr>
            <a:spLocks noGrp="1"/>
          </p:cNvSpPr>
          <p:nvPr>
            <p:ph idx="4294967295"/>
          </p:nvPr>
        </p:nvSpPr>
        <p:spPr>
          <a:xfrm>
            <a:off x="914400" y="2069001"/>
            <a:ext cx="5603875" cy="4022725"/>
          </a:xfrm>
        </p:spPr>
        <p:txBody>
          <a:bodyPr>
            <a:normAutofit/>
          </a:bodyPr>
          <a:lstStyle/>
          <a:p>
            <a:pPr marL="0" indent="0">
              <a:buNone/>
            </a:pPr>
            <a:r>
              <a:rPr kumimoji="1" lang="zh-CN" altLang="en-US" sz="3200" b="1" dirty="0">
                <a:solidFill>
                  <a:srgbClr val="0070C0"/>
                </a:solidFill>
                <a:latin typeface="微软雅黑" panose="020B0503020204020204" charset="-122"/>
                <a:ea typeface="微软雅黑" panose="020B0503020204020204" charset="-122"/>
              </a:rPr>
              <a:t>專案進展：</a:t>
            </a:r>
            <a:endParaRPr kumimoji="1" lang="zh-CN" altLang="en-US" sz="3200" b="1" dirty="0">
              <a:solidFill>
                <a:srgbClr val="0070C0"/>
              </a:solidFill>
              <a:latin typeface="微软雅黑" panose="020B0503020204020204" charset="-122"/>
              <a:ea typeface="微软雅黑" panose="020B0503020204020204" charset="-122"/>
            </a:endParaRPr>
          </a:p>
          <a:p>
            <a:pPr indent="539750">
              <a:lnSpc>
                <a:spcPct val="150000"/>
              </a:lnSpc>
              <a:spcBef>
                <a:spcPts val="1200"/>
              </a:spcBef>
            </a:pPr>
            <a:r>
              <a:rPr lang="en-US" altLang="zh-CN" dirty="0">
                <a:latin typeface="微软雅黑" panose="020B0503020204020204" charset="-122"/>
                <a:ea typeface="微软雅黑" panose="020B0503020204020204" charset="-122"/>
              </a:rPr>
              <a:t>2015</a:t>
            </a:r>
            <a:r>
              <a:rPr lang="zh-CN" altLang="zh-CN" dirty="0">
                <a:latin typeface="微软雅黑" panose="020B0503020204020204" charset="-122"/>
                <a:ea typeface="微软雅黑" panose="020B0503020204020204" charset="-122"/>
              </a:rPr>
              <a:t>年</a:t>
            </a:r>
            <a:r>
              <a:rPr lang="en-US" altLang="zh-CN" dirty="0">
                <a:latin typeface="微软雅黑" panose="020B0503020204020204" charset="-122"/>
                <a:ea typeface="微软雅黑" panose="020B0503020204020204" charset="-122"/>
              </a:rPr>
              <a:t>12</a:t>
            </a:r>
            <a:r>
              <a:rPr lang="zh-CN" altLang="zh-CN" dirty="0">
                <a:latin typeface="微软雅黑" panose="020B0503020204020204" charset="-122"/>
                <a:ea typeface="微软雅黑" panose="020B0503020204020204" charset="-122"/>
              </a:rPr>
              <a:t>月</a:t>
            </a:r>
            <a:r>
              <a:rPr lang="en-US" altLang="zh-CN" dirty="0">
                <a:latin typeface="微软雅黑" panose="020B0503020204020204" charset="-122"/>
                <a:ea typeface="微软雅黑" panose="020B0503020204020204" charset="-122"/>
              </a:rPr>
              <a:t>16</a:t>
            </a:r>
            <a:r>
              <a:rPr lang="zh-CN" altLang="zh-CN" dirty="0">
                <a:latin typeface="微软雅黑" panose="020B0503020204020204" charset="-122"/>
                <a:ea typeface="微软雅黑" panose="020B0503020204020204" charset="-122"/>
              </a:rPr>
              <a:t>日，中國公共安全教育基金會為青海省公安民警英烈基金會進行捐贈，從</a:t>
            </a:r>
            <a:r>
              <a:rPr lang="en-US" altLang="zh-CN" dirty="0">
                <a:latin typeface="微软雅黑" panose="020B0503020204020204" charset="-122"/>
                <a:ea typeface="微软雅黑" panose="020B0503020204020204" charset="-122"/>
              </a:rPr>
              <a:t>2015</a:t>
            </a:r>
            <a:r>
              <a:rPr lang="zh-CN" altLang="zh-CN" dirty="0">
                <a:latin typeface="微软雅黑" panose="020B0503020204020204" charset="-122"/>
                <a:ea typeface="微软雅黑" panose="020B0503020204020204" charset="-122"/>
              </a:rPr>
              <a:t>年開始將為青海省公安民警英烈基金會每年捐贈</a:t>
            </a:r>
            <a:r>
              <a:rPr lang="en-US" altLang="zh-CN" dirty="0">
                <a:latin typeface="微软雅黑" panose="020B0503020204020204" charset="-122"/>
                <a:ea typeface="微软雅黑" panose="020B0503020204020204" charset="-122"/>
              </a:rPr>
              <a:t>25</a:t>
            </a:r>
            <a:r>
              <a:rPr lang="zh-CN" altLang="zh-CN" dirty="0">
                <a:latin typeface="微软雅黑" panose="020B0503020204020204" charset="-122"/>
                <a:ea typeface="微软雅黑" panose="020B0503020204020204" charset="-122"/>
              </a:rPr>
              <a:t>萬元人民幣。</a:t>
            </a:r>
            <a:endParaRPr lang="zh-CN" altLang="zh-CN" dirty="0">
              <a:latin typeface="微软雅黑" panose="020B0503020204020204" charset="-122"/>
              <a:ea typeface="微软雅黑" panose="020B0503020204020204" charset="-122"/>
            </a:endParaRPr>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847306" y="1966928"/>
            <a:ext cx="5075989" cy="3902166"/>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1066800" y="0"/>
            <a:ext cx="10058400" cy="1449387"/>
          </a:xfrm>
        </p:spPr>
        <p:txBody>
          <a:bodyPr anchor="ctr"/>
          <a:lstStyle/>
          <a:p>
            <a:r>
              <a:rPr lang="zh-CN" altLang="en-US" dirty="0">
                <a:latin typeface="微软雅黑" panose="020B0503020204020204" charset="-122"/>
                <a:ea typeface="微软雅黑" panose="020B0503020204020204" charset="-122"/>
              </a:rPr>
              <a:t>英烈子女“助學工程”</a:t>
            </a:r>
            <a:endParaRPr kumimoji="1" lang="zh-CN" altLang="en-US" dirty="0"/>
          </a:p>
        </p:txBody>
      </p:sp>
      <p:sp>
        <p:nvSpPr>
          <p:cNvPr id="3" name="内容占位符 2"/>
          <p:cNvSpPr>
            <a:spLocks noGrp="1"/>
          </p:cNvSpPr>
          <p:nvPr>
            <p:ph idx="4294967295"/>
          </p:nvPr>
        </p:nvSpPr>
        <p:spPr>
          <a:xfrm>
            <a:off x="783249" y="1330859"/>
            <a:ext cx="6660539" cy="4984216"/>
          </a:xfrm>
        </p:spPr>
        <p:txBody>
          <a:bodyPr>
            <a:noAutofit/>
          </a:bodyPr>
          <a:lstStyle/>
          <a:p>
            <a:pPr marL="0" indent="539750">
              <a:spcBef>
                <a:spcPts val="1200"/>
              </a:spcBef>
              <a:buNone/>
            </a:pPr>
            <a:r>
              <a:rPr kumimoji="1" lang="zh-CN" altLang="en-US" sz="3200" b="1" dirty="0">
                <a:solidFill>
                  <a:srgbClr val="0070C0"/>
                </a:solidFill>
                <a:latin typeface="微软雅黑" panose="020B0503020204020204" charset="-122"/>
                <a:ea typeface="微软雅黑" panose="020B0503020204020204" charset="-122"/>
              </a:rPr>
              <a:t>專案進展：</a:t>
            </a:r>
            <a:endParaRPr kumimoji="1" lang="zh-CN" altLang="en-US" sz="3200" b="1" dirty="0">
              <a:solidFill>
                <a:srgbClr val="0070C0"/>
              </a:solidFill>
              <a:latin typeface="微软雅黑" panose="020B0503020204020204" charset="-122"/>
              <a:ea typeface="微软雅黑" panose="020B0503020204020204" charset="-122"/>
            </a:endParaRPr>
          </a:p>
          <a:p>
            <a:pPr indent="539750">
              <a:spcBef>
                <a:spcPts val="1200"/>
              </a:spcBef>
            </a:pPr>
            <a:r>
              <a:rPr lang="en-US" altLang="zh-CN" dirty="0">
                <a:latin typeface="微软雅黑" panose="020B0503020204020204" charset="-122"/>
                <a:ea typeface="微软雅黑" panose="020B0503020204020204" charset="-122"/>
              </a:rPr>
              <a:t>2016</a:t>
            </a:r>
            <a:r>
              <a:rPr lang="zh-CN" altLang="zh-CN" dirty="0">
                <a:latin typeface="微软雅黑" panose="020B0503020204020204" charset="-122"/>
                <a:ea typeface="微软雅黑" panose="020B0503020204020204" charset="-122"/>
              </a:rPr>
              <a:t>年</a:t>
            </a:r>
            <a:r>
              <a:rPr lang="en-US" altLang="zh-CN" dirty="0">
                <a:latin typeface="微软雅黑" panose="020B0503020204020204" charset="-122"/>
                <a:ea typeface="微软雅黑" panose="020B0503020204020204" charset="-122"/>
              </a:rPr>
              <a:t>12</a:t>
            </a:r>
            <a:r>
              <a:rPr lang="zh-CN" altLang="zh-CN" dirty="0">
                <a:latin typeface="微软雅黑" panose="020B0503020204020204" charset="-122"/>
                <a:ea typeface="微软雅黑" panose="020B0503020204020204" charset="-122"/>
              </a:rPr>
              <a:t>月</a:t>
            </a:r>
            <a:r>
              <a:rPr lang="en-US" altLang="zh-CN" dirty="0">
                <a:latin typeface="微软雅黑" panose="020B0503020204020204" charset="-122"/>
                <a:ea typeface="微软雅黑" panose="020B0503020204020204" charset="-122"/>
              </a:rPr>
              <a:t>19</a:t>
            </a:r>
            <a:r>
              <a:rPr lang="zh-CN" altLang="zh-CN" dirty="0">
                <a:latin typeface="微软雅黑" panose="020B0503020204020204" charset="-122"/>
                <a:ea typeface="微软雅黑" panose="020B0503020204020204" charset="-122"/>
              </a:rPr>
              <a:t>日，中國公共安全教育基金會向中國公安英烈基金會捐款</a:t>
            </a:r>
            <a:r>
              <a:rPr lang="en-US" altLang="zh-CN" dirty="0">
                <a:latin typeface="微软雅黑" panose="020B0503020204020204" charset="-122"/>
                <a:ea typeface="微软雅黑" panose="020B0503020204020204" charset="-122"/>
              </a:rPr>
              <a:t>1300</a:t>
            </a:r>
            <a:r>
              <a:rPr lang="zh-CN" altLang="zh-CN" dirty="0">
                <a:latin typeface="微软雅黑" panose="020B0503020204020204" charset="-122"/>
                <a:ea typeface="微软雅黑" panose="020B0503020204020204" charset="-122"/>
              </a:rPr>
              <a:t>萬元人民幣。</a:t>
            </a:r>
            <a:endParaRPr lang="zh-CN" altLang="zh-CN" dirty="0">
              <a:latin typeface="微软雅黑" panose="020B0503020204020204" charset="-122"/>
              <a:ea typeface="微软雅黑" panose="020B0503020204020204" charset="-122"/>
            </a:endParaRPr>
          </a:p>
          <a:p>
            <a:pPr indent="539750">
              <a:spcBef>
                <a:spcPts val="1200"/>
              </a:spcBef>
            </a:pPr>
            <a:r>
              <a:rPr lang="zh-CN" altLang="zh-CN" dirty="0">
                <a:latin typeface="微软雅黑" panose="020B0503020204020204" charset="-122"/>
                <a:ea typeface="微软雅黑" panose="020B0503020204020204" charset="-122"/>
              </a:rPr>
              <a:t>在公安部辦公大樓會議室，時任部黨委委員、公安部政治部主任代表國務委員、公安部長郭聲琨親切接見為公安部公安英烈基金會捐贈的中國公共安全教育基金會等單位。對中國公共安全教育基金會等單位表示感謝，並頒發了榮譽牌匾及榮譽證書。</a:t>
            </a:r>
            <a:endParaRPr lang="zh-CN" altLang="zh-CN" dirty="0">
              <a:latin typeface="微软雅黑" panose="020B0503020204020204" charset="-122"/>
              <a:ea typeface="微软雅黑" panose="020B0503020204020204" charset="-122"/>
            </a:endParaRPr>
          </a:p>
          <a:p>
            <a:pPr indent="539750">
              <a:spcBef>
                <a:spcPts val="1200"/>
              </a:spcBef>
            </a:pPr>
            <a:r>
              <a:rPr lang="zh-CN" altLang="zh-CN" dirty="0">
                <a:latin typeface="微软雅黑" panose="020B0503020204020204" charset="-122"/>
                <a:ea typeface="微软雅黑" panose="020B0503020204020204" charset="-122"/>
              </a:rPr>
              <a:t>截至目前中國公共安全教育基金會已累計向中國公安英烈基金會捐款</a:t>
            </a:r>
            <a:r>
              <a:rPr lang="en-US" altLang="zh-CN" dirty="0">
                <a:latin typeface="微软雅黑" panose="020B0503020204020204" charset="-122"/>
                <a:ea typeface="微软雅黑" panose="020B0503020204020204" charset="-122"/>
              </a:rPr>
              <a:t>1700</a:t>
            </a:r>
            <a:r>
              <a:rPr lang="zh-CN" altLang="zh-CN" dirty="0">
                <a:latin typeface="微软雅黑" panose="020B0503020204020204" charset="-122"/>
                <a:ea typeface="微软雅黑" panose="020B0503020204020204" charset="-122"/>
              </a:rPr>
              <a:t>萬元人民幣。</a:t>
            </a:r>
            <a:endParaRPr lang="zh-CN" altLang="zh-CN" dirty="0">
              <a:latin typeface="微软雅黑" panose="020B0503020204020204" charset="-122"/>
              <a:ea typeface="微软雅黑" panose="020B0503020204020204" charset="-122"/>
            </a:endParaRPr>
          </a:p>
          <a:p>
            <a:pPr indent="539750">
              <a:spcBef>
                <a:spcPts val="1200"/>
              </a:spcBef>
            </a:pPr>
            <a:r>
              <a:rPr lang="zh-CN" altLang="zh-CN" dirty="0">
                <a:latin typeface="微软雅黑" panose="020B0503020204020204" charset="-122"/>
                <a:ea typeface="微软雅黑" panose="020B0503020204020204" charset="-122"/>
              </a:rPr>
              <a:t>中國公共安全教育基金會通過在港積極籌款支持內地開展校園安全教育專案外，也積極在港開展各類公益活動。其中</a:t>
            </a:r>
            <a:r>
              <a:rPr lang="en-US" altLang="zh-CN" dirty="0">
                <a:latin typeface="微软雅黑" panose="020B0503020204020204" charset="-122"/>
                <a:ea typeface="微软雅黑" panose="020B0503020204020204" charset="-122"/>
              </a:rPr>
              <a:t>2019</a:t>
            </a:r>
            <a:r>
              <a:rPr lang="zh-CN" altLang="zh-CN" dirty="0">
                <a:latin typeface="微软雅黑" panose="020B0503020204020204" charset="-122"/>
                <a:ea typeface="微软雅黑" panose="020B0503020204020204" charset="-122"/>
              </a:rPr>
              <a:t>年協助香港中文大學內地生安全撤離，得到了港大內地生公開信感謝，並受到媒體的讚譽。</a:t>
            </a:r>
            <a:r>
              <a:rPr lang="zh-CN" altLang="en-US" dirty="0">
                <a:solidFill>
                  <a:schemeClr val="tx1"/>
                </a:solidFill>
                <a:latin typeface="微软雅黑" panose="020B0503020204020204" charset="-122"/>
                <a:ea typeface="微软雅黑" panose="020B0503020204020204" charset="-122"/>
                <a:cs typeface="微软雅黑" panose="020B0503020204020204" charset="-122"/>
              </a:rPr>
              <a:t>       </a:t>
            </a:r>
            <a:endParaRPr kumimoji="1" lang="zh-CN" altLang="en-US" dirty="0">
              <a:latin typeface="微软雅黑" panose="020B0503020204020204" charset="-122"/>
              <a:ea typeface="微软雅黑" panose="020B0503020204020204" charset="-122"/>
            </a:endParaRPr>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443788" y="2656528"/>
            <a:ext cx="4305539" cy="3226914"/>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944359" y="0"/>
            <a:ext cx="10058400" cy="1449387"/>
          </a:xfrm>
        </p:spPr>
        <p:txBody>
          <a:bodyPr anchor="ctr"/>
          <a:lstStyle/>
          <a:p>
            <a:r>
              <a:rPr lang="zh-CN" altLang="en-US" dirty="0"/>
              <a:t>二、</a:t>
            </a:r>
            <a:r>
              <a:rPr lang="zh-CN" altLang="zh-CN" dirty="0"/>
              <a:t>基金會香港未來工作重點</a:t>
            </a:r>
            <a:endParaRPr lang="zh-CN" altLang="zh-CN" dirty="0"/>
          </a:p>
        </p:txBody>
      </p:sp>
      <p:sp>
        <p:nvSpPr>
          <p:cNvPr id="4" name="内容占位符 2"/>
          <p:cNvSpPr txBox="1"/>
          <p:nvPr/>
        </p:nvSpPr>
        <p:spPr>
          <a:xfrm>
            <a:off x="829310" y="2121535"/>
            <a:ext cx="10533380" cy="3689350"/>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17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800" kern="1200">
                <a:solidFill>
                  <a:schemeClr val="tx1">
                    <a:lumMod val="75000"/>
                    <a:lumOff val="25000"/>
                  </a:schemeClr>
                </a:solidFill>
                <a:latin typeface="+mn-lt"/>
                <a:ea typeface="+mn-ea"/>
                <a:cs typeface="+mn-cs"/>
              </a:defRPr>
            </a:lvl2pPr>
            <a:lvl3pPr marL="56705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3pPr>
            <a:lvl4pPr marL="74993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4pPr>
            <a:lvl5pPr marL="93281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5pPr>
            <a:lvl6pPr marL="109982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6pPr>
            <a:lvl7pPr marL="129984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7pPr>
            <a:lvl8pPr marL="149987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8pPr>
            <a:lvl9pPr marL="169989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9pPr>
          </a:lstStyle>
          <a:p>
            <a:pPr marL="342265" indent="-539750">
              <a:lnSpc>
                <a:spcPct val="150000"/>
              </a:lnSpc>
            </a:pPr>
            <a:r>
              <a:rPr lang="en-US" altLang="zh-CN" sz="2400" dirty="0">
                <a:latin typeface="微软雅黑" panose="020B0503020204020204" charset="-122"/>
                <a:ea typeface="微软雅黑" panose="020B0503020204020204" charset="-122"/>
              </a:rPr>
              <a:t>1.</a:t>
            </a:r>
            <a:r>
              <a:rPr lang="zh-CN" altLang="zh-CN" sz="2400" dirty="0">
                <a:latin typeface="微软雅黑" panose="020B0503020204020204" charset="-122"/>
                <a:ea typeface="微软雅黑" panose="020B0503020204020204" charset="-122"/>
              </a:rPr>
              <a:t>在香港開展校園安全教育工作</a:t>
            </a:r>
            <a:endParaRPr lang="en-US" altLang="zh-CN" sz="2400" dirty="0">
              <a:latin typeface="微软雅黑" panose="020B0503020204020204" charset="-122"/>
              <a:ea typeface="微软雅黑" panose="020B0503020204020204" charset="-122"/>
            </a:endParaRPr>
          </a:p>
          <a:p>
            <a:pPr marL="342265" indent="-539750">
              <a:lnSpc>
                <a:spcPct val="150000"/>
              </a:lnSpc>
            </a:pPr>
            <a:endParaRPr lang="zh-CN" altLang="zh-CN" sz="2400" dirty="0">
              <a:latin typeface="微软雅黑" panose="020B0503020204020204" charset="-122"/>
              <a:ea typeface="微软雅黑" panose="020B0503020204020204" charset="-122"/>
            </a:endParaRPr>
          </a:p>
          <a:p>
            <a:pPr marL="342265" indent="-539750">
              <a:lnSpc>
                <a:spcPct val="150000"/>
              </a:lnSpc>
            </a:pPr>
            <a:r>
              <a:rPr lang="zh-CN" altLang="zh-CN" sz="1800" dirty="0">
                <a:latin typeface="微软雅黑" panose="020B0503020204020204" charset="-122"/>
                <a:ea typeface="微软雅黑" panose="020B0503020204020204" charset="-122"/>
              </a:rPr>
              <a:t>依託於多年積累的校園安全教育課件以及擁有豐富工作經驗的公共安全教育專家團隊，在香港地區開展校園安全教育工作。</a:t>
            </a:r>
            <a:r>
              <a:rPr lang="en-US" altLang="zh-CN" sz="1800" dirty="0">
                <a:latin typeface="微软雅黑" panose="020B0503020204020204" charset="-122"/>
                <a:ea typeface="微软雅黑" panose="020B0503020204020204" charset="-122"/>
              </a:rPr>
              <a:t>2022</a:t>
            </a:r>
            <a:r>
              <a:rPr lang="zh-CN" altLang="en-US" sz="1800" dirty="0">
                <a:latin typeface="微软雅黑" panose="020B0503020204020204" charset="-122"/>
                <a:ea typeface="微软雅黑" panose="020B0503020204020204" charset="-122"/>
              </a:rPr>
              <a:t>年度計劃為香港童軍、中小學提供</a:t>
            </a:r>
            <a:r>
              <a:rPr lang="en-US" altLang="zh-CN" sz="1800" dirty="0">
                <a:latin typeface="微软雅黑" panose="020B0503020204020204" charset="-122"/>
                <a:ea typeface="微软雅黑" panose="020B0503020204020204" charset="-122"/>
              </a:rPr>
              <a:t>10-15</a:t>
            </a:r>
            <a:r>
              <a:rPr lang="zh-CN" altLang="en-US" sz="1800" dirty="0">
                <a:latin typeface="微软雅黑" panose="020B0503020204020204" charset="-122"/>
                <a:ea typeface="微软雅黑" panose="020B0503020204020204" charset="-122"/>
              </a:rPr>
              <a:t>場公共安全教育課程。後期將與香港高校合作為成人開展安全教育公開課。</a:t>
            </a:r>
            <a:endParaRPr lang="zh-CN" altLang="en-US" sz="1800" dirty="0">
              <a:latin typeface="微软雅黑" panose="020B0503020204020204" charset="-122"/>
              <a:ea typeface="微软雅黑" panose="020B0503020204020204"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2133600" y="1846263"/>
            <a:ext cx="10058400" cy="4022725"/>
          </a:xfrm>
        </p:spPr>
        <p:txBody>
          <a:bodyPr/>
          <a:lstStyle/>
          <a:p>
            <a:pPr marL="0" indent="0">
              <a:buNone/>
            </a:pPr>
            <a:endParaRPr kumimoji="1" lang="zh-CN" altLang="en-US" dirty="0"/>
          </a:p>
          <a:p>
            <a:pPr marL="0" indent="0">
              <a:buNone/>
            </a:pPr>
            <a:endParaRPr kumimoji="1" lang="zh-CN" altLang="en-US" dirty="0"/>
          </a:p>
          <a:p>
            <a:pPr marL="0" indent="0">
              <a:buNone/>
            </a:pPr>
            <a:endParaRPr kumimoji="1" lang="zh-CN" altLang="en-US" dirty="0"/>
          </a:p>
        </p:txBody>
      </p:sp>
      <p:sp>
        <p:nvSpPr>
          <p:cNvPr id="4" name="内容占位符 2"/>
          <p:cNvSpPr txBox="1"/>
          <p:nvPr/>
        </p:nvSpPr>
        <p:spPr>
          <a:xfrm>
            <a:off x="796078" y="842697"/>
            <a:ext cx="10303282" cy="5172605"/>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17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800" kern="1200">
                <a:solidFill>
                  <a:schemeClr val="tx1">
                    <a:lumMod val="75000"/>
                    <a:lumOff val="25000"/>
                  </a:schemeClr>
                </a:solidFill>
                <a:latin typeface="+mn-lt"/>
                <a:ea typeface="+mn-ea"/>
                <a:cs typeface="+mn-cs"/>
              </a:defRPr>
            </a:lvl2pPr>
            <a:lvl3pPr marL="56705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3pPr>
            <a:lvl4pPr marL="74993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4pPr>
            <a:lvl5pPr marL="93281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5pPr>
            <a:lvl6pPr marL="109982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6pPr>
            <a:lvl7pPr marL="129984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7pPr>
            <a:lvl8pPr marL="149987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8pPr>
            <a:lvl9pPr marL="169989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9pPr>
          </a:lstStyle>
          <a:p>
            <a:pPr marL="342265">
              <a:lnSpc>
                <a:spcPct val="150000"/>
              </a:lnSpc>
            </a:pPr>
            <a:r>
              <a:rPr lang="zh-CN" altLang="zh-CN" sz="1800" dirty="0">
                <a:latin typeface="微软雅黑" panose="020B0503020204020204" charset="-122"/>
                <a:ea typeface="微软雅黑" panose="020B0503020204020204" charset="-122"/>
              </a:rPr>
              <a:t>★繼續加強五防教育</a:t>
            </a:r>
            <a:endParaRPr lang="zh-CN" altLang="zh-CN" sz="1800" dirty="0">
              <a:latin typeface="微软雅黑" panose="020B0503020204020204" charset="-122"/>
              <a:ea typeface="微软雅黑" panose="020B0503020204020204" charset="-122"/>
            </a:endParaRPr>
          </a:p>
          <a:p>
            <a:pPr marL="342265">
              <a:lnSpc>
                <a:spcPct val="150000"/>
              </a:lnSpc>
            </a:pPr>
            <a:r>
              <a:rPr lang="zh-CN" altLang="zh-CN" sz="1800" dirty="0">
                <a:latin typeface="微软雅黑" panose="020B0503020204020204" charset="-122"/>
                <a:ea typeface="微软雅黑" panose="020B0503020204020204" charset="-122"/>
              </a:rPr>
              <a:t>以防拐、防性侵、防校園欺淩、防自然災害、防意外傷害為主的五防教育一直是校園安全教育的重點，也是社會、學校和家庭關注的重點問題。新修訂的《未成年人保護法》和《預防未成年人犯罪法》將於</a:t>
            </a:r>
            <a:r>
              <a:rPr lang="en-US" altLang="zh-CN" sz="1800" dirty="0">
                <a:latin typeface="微软雅黑" panose="020B0503020204020204" charset="-122"/>
                <a:ea typeface="微软雅黑" panose="020B0503020204020204" charset="-122"/>
              </a:rPr>
              <a:t>6</a:t>
            </a:r>
            <a:r>
              <a:rPr lang="zh-CN" altLang="zh-CN" sz="1800" dirty="0">
                <a:latin typeface="微软雅黑" panose="020B0503020204020204" charset="-122"/>
                <a:ea typeface="微软雅黑" panose="020B0503020204020204" charset="-122"/>
              </a:rPr>
              <a:t>月</a:t>
            </a:r>
            <a:r>
              <a:rPr lang="en-US" altLang="zh-CN" sz="1800" dirty="0">
                <a:latin typeface="微软雅黑" panose="020B0503020204020204" charset="-122"/>
                <a:ea typeface="微软雅黑" panose="020B0503020204020204" charset="-122"/>
              </a:rPr>
              <a:t>1</a:t>
            </a:r>
            <a:r>
              <a:rPr lang="zh-CN" altLang="zh-CN" sz="1800" dirty="0">
                <a:latin typeface="微软雅黑" panose="020B0503020204020204" charset="-122"/>
                <a:ea typeface="微软雅黑" panose="020B0503020204020204" charset="-122"/>
              </a:rPr>
              <a:t>日執行，其中未保法第三章學校保護規定：</a:t>
            </a:r>
            <a:endParaRPr lang="zh-CN" altLang="zh-CN" sz="1800" dirty="0">
              <a:latin typeface="微软雅黑" panose="020B0503020204020204" charset="-122"/>
              <a:ea typeface="微软雅黑" panose="020B0503020204020204" charset="-122"/>
            </a:endParaRPr>
          </a:p>
          <a:p>
            <a:pPr marL="342265">
              <a:lnSpc>
                <a:spcPct val="150000"/>
              </a:lnSpc>
            </a:pPr>
            <a:r>
              <a:rPr lang="zh-CN" altLang="zh-CN" sz="1800" dirty="0">
                <a:latin typeface="微软雅黑" panose="020B0503020204020204" charset="-122"/>
                <a:ea typeface="微软雅黑" panose="020B0503020204020204" charset="-122"/>
              </a:rPr>
              <a:t>第三十七條　學校、幼稚園應當根據需要，制定應對自然災害、事故災難、公共衛生事件等突發事件和意外傷害的預案，配備相應設施並定期進行必要的演練。</a:t>
            </a:r>
            <a:endParaRPr lang="zh-CN" altLang="zh-CN" sz="1800" dirty="0">
              <a:latin typeface="微软雅黑" panose="020B0503020204020204" charset="-122"/>
              <a:ea typeface="微软雅黑" panose="020B0503020204020204" charset="-122"/>
            </a:endParaRPr>
          </a:p>
          <a:p>
            <a:pPr marL="342265">
              <a:lnSpc>
                <a:spcPct val="150000"/>
              </a:lnSpc>
            </a:pPr>
            <a:r>
              <a:rPr lang="zh-CN" altLang="zh-CN" sz="1800" dirty="0">
                <a:latin typeface="微软雅黑" panose="020B0503020204020204" charset="-122"/>
                <a:ea typeface="微软雅黑" panose="020B0503020204020204" charset="-122"/>
              </a:rPr>
              <a:t>第三十九條　學校應當建立學生欺淩防控工作制度，對教職員工、學生等開展防治學生欺淩的教育和培訓。</a:t>
            </a:r>
            <a:endParaRPr lang="zh-CN" altLang="zh-CN" sz="1800" dirty="0">
              <a:latin typeface="微软雅黑" panose="020B0503020204020204" charset="-122"/>
              <a:ea typeface="微软雅黑" panose="020B0503020204020204" charset="-122"/>
            </a:endParaRPr>
          </a:p>
          <a:p>
            <a:pPr marL="342265">
              <a:lnSpc>
                <a:spcPct val="150000"/>
              </a:lnSpc>
            </a:pPr>
            <a:r>
              <a:rPr lang="zh-CN" altLang="zh-CN" sz="1800" dirty="0">
                <a:latin typeface="微软雅黑" panose="020B0503020204020204" charset="-122"/>
                <a:ea typeface="微软雅黑" panose="020B0503020204020204" charset="-122"/>
              </a:rPr>
              <a:t>第四十條</a:t>
            </a:r>
            <a:r>
              <a:rPr lang="en-US" altLang="zh-CN" sz="1800" dirty="0">
                <a:latin typeface="微软雅黑" panose="020B0503020204020204" charset="-122"/>
                <a:ea typeface="微软雅黑" panose="020B0503020204020204" charset="-122"/>
              </a:rPr>
              <a:t>  </a:t>
            </a:r>
            <a:r>
              <a:rPr lang="zh-CN" altLang="zh-CN" sz="1800" dirty="0">
                <a:latin typeface="微软雅黑" panose="020B0503020204020204" charset="-122"/>
                <a:ea typeface="微软雅黑" panose="020B0503020204020204" charset="-122"/>
              </a:rPr>
              <a:t>學校、幼稚園應當對未成年人開展適合其年齡的性教育，提高未成年人防範性侵害、性騷擾的自我保護意識和能力。</a:t>
            </a:r>
            <a:endParaRPr lang="zh-CN" altLang="zh-CN" sz="1800" dirty="0">
              <a:latin typeface="微软雅黑" panose="020B0503020204020204" charset="-122"/>
              <a:ea typeface="微软雅黑" panose="020B0503020204020204" charset="-122"/>
            </a:endParaRPr>
          </a:p>
          <a:p>
            <a:pPr>
              <a:lnSpc>
                <a:spcPct val="150000"/>
              </a:lnSpc>
            </a:pPr>
            <a:r>
              <a:rPr lang="en-US" altLang="zh-CN" sz="1800" dirty="0">
                <a:latin typeface="微软雅黑" panose="020B0503020204020204" charset="-122"/>
                <a:ea typeface="微软雅黑" panose="020B0503020204020204" charset="-122"/>
              </a:rPr>
              <a:t> </a:t>
            </a:r>
            <a:endParaRPr lang="zh-CN" altLang="zh-CN" sz="1800" dirty="0">
              <a:latin typeface="微软雅黑" panose="020B0503020204020204" charset="-122"/>
              <a:ea typeface="微软雅黑" panose="020B0503020204020204"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2133600" y="1846263"/>
            <a:ext cx="10058400" cy="4022725"/>
          </a:xfrm>
        </p:spPr>
        <p:txBody>
          <a:bodyPr/>
          <a:lstStyle/>
          <a:p>
            <a:pPr marL="0" indent="0">
              <a:buNone/>
            </a:pPr>
            <a:endParaRPr kumimoji="1" lang="zh-CN" altLang="en-US" dirty="0"/>
          </a:p>
          <a:p>
            <a:pPr marL="0" indent="0">
              <a:buNone/>
            </a:pPr>
            <a:endParaRPr kumimoji="1" lang="zh-CN" altLang="en-US" dirty="0"/>
          </a:p>
          <a:p>
            <a:pPr marL="0" indent="0">
              <a:buNone/>
            </a:pPr>
            <a:endParaRPr kumimoji="1" lang="zh-CN" altLang="en-US" dirty="0"/>
          </a:p>
        </p:txBody>
      </p:sp>
      <p:sp>
        <p:nvSpPr>
          <p:cNvPr id="4" name="内容占位符 2"/>
          <p:cNvSpPr txBox="1"/>
          <p:nvPr/>
        </p:nvSpPr>
        <p:spPr>
          <a:xfrm>
            <a:off x="1201598" y="1083686"/>
            <a:ext cx="10058400" cy="5069206"/>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17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800" kern="1200">
                <a:solidFill>
                  <a:schemeClr val="tx1">
                    <a:lumMod val="75000"/>
                    <a:lumOff val="25000"/>
                  </a:schemeClr>
                </a:solidFill>
                <a:latin typeface="+mn-lt"/>
                <a:ea typeface="+mn-ea"/>
                <a:cs typeface="+mn-cs"/>
              </a:defRPr>
            </a:lvl2pPr>
            <a:lvl3pPr marL="56705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3pPr>
            <a:lvl4pPr marL="74993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4pPr>
            <a:lvl5pPr marL="93281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5pPr>
            <a:lvl6pPr marL="109982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6pPr>
            <a:lvl7pPr marL="129984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7pPr>
            <a:lvl8pPr marL="149987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8pPr>
            <a:lvl9pPr marL="169989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9pPr>
          </a:lstStyle>
          <a:p>
            <a:pPr marL="342265">
              <a:lnSpc>
                <a:spcPct val="150000"/>
              </a:lnSpc>
            </a:pPr>
            <a:r>
              <a:rPr lang="zh-CN" altLang="zh-CN" sz="1800" dirty="0">
                <a:latin typeface="微软雅黑" panose="020B0503020204020204" charset="-122"/>
                <a:ea typeface="微软雅黑" panose="020B0503020204020204" charset="-122"/>
              </a:rPr>
              <a:t>未來，基金會的校園安全教育工作還是圍繞這個重點持續開展下去。</a:t>
            </a:r>
            <a:endParaRPr lang="en-US" altLang="zh-CN" sz="1800" dirty="0">
              <a:latin typeface="微软雅黑" panose="020B0503020204020204" charset="-122"/>
              <a:ea typeface="微软雅黑" panose="020B0503020204020204" charset="-122"/>
            </a:endParaRPr>
          </a:p>
          <a:p>
            <a:pPr marL="342265">
              <a:lnSpc>
                <a:spcPct val="150000"/>
              </a:lnSpc>
            </a:pPr>
            <a:endParaRPr lang="zh-CN" altLang="zh-CN" sz="1800" dirty="0">
              <a:latin typeface="微软雅黑" panose="020B0503020204020204" charset="-122"/>
              <a:ea typeface="微软雅黑" panose="020B0503020204020204" charset="-122"/>
            </a:endParaRPr>
          </a:p>
          <a:p>
            <a:pPr marL="342265" lvl="0">
              <a:lnSpc>
                <a:spcPct val="150000"/>
              </a:lnSpc>
            </a:pPr>
            <a:r>
              <a:rPr lang="zh-CN" altLang="zh-CN" sz="1800" dirty="0">
                <a:latin typeface="微软雅黑" panose="020B0503020204020204" charset="-122"/>
                <a:ea typeface="微软雅黑" panose="020B0503020204020204" charset="-122"/>
              </a:rPr>
              <a:t>推進“呵護少年的你，向校園欺淩說不—全國反校園欺淩系列專項教育活動”在香港開展。</a:t>
            </a:r>
            <a:endParaRPr lang="en-US" altLang="zh-CN" sz="1800" dirty="0">
              <a:latin typeface="微软雅黑" panose="020B0503020204020204" charset="-122"/>
              <a:ea typeface="微软雅黑" panose="020B0503020204020204" charset="-122"/>
            </a:endParaRPr>
          </a:p>
          <a:p>
            <a:pPr marL="342265" lvl="0">
              <a:lnSpc>
                <a:spcPct val="150000"/>
              </a:lnSpc>
            </a:pPr>
            <a:endParaRPr lang="zh-CN" altLang="zh-CN" sz="1800" dirty="0">
              <a:latin typeface="微软雅黑" panose="020B0503020204020204" charset="-122"/>
              <a:ea typeface="微软雅黑" panose="020B0503020204020204" charset="-122"/>
            </a:endParaRPr>
          </a:p>
          <a:p>
            <a:pPr marL="342265" lvl="0">
              <a:lnSpc>
                <a:spcPct val="150000"/>
              </a:lnSpc>
            </a:pPr>
            <a:r>
              <a:rPr lang="zh-CN" altLang="zh-CN" sz="1800" dirty="0">
                <a:latin typeface="微软雅黑" panose="020B0503020204020204" charset="-122"/>
                <a:ea typeface="微软雅黑" panose="020B0503020204020204" charset="-122"/>
              </a:rPr>
              <a:t>統一校園安全教育課件，規範安全教育培訓標準，制訂校園安全處置流程，推進落實校園安全教育示範校掛牌工作。</a:t>
            </a:r>
            <a:endParaRPr lang="zh-CN" altLang="zh-CN" sz="1800" dirty="0">
              <a:latin typeface="微软雅黑" panose="020B0503020204020204" charset="-122"/>
              <a:ea typeface="微软雅黑" panose="020B0503020204020204" charset="-122"/>
            </a:endParaRPr>
          </a:p>
          <a:p>
            <a:pPr marL="0" indent="0">
              <a:lnSpc>
                <a:spcPct val="150000"/>
              </a:lnSpc>
              <a:buNone/>
            </a:pPr>
            <a:endParaRPr kumimoji="1" lang="zh-CN" altLang="en-US" sz="1800" dirty="0">
              <a:latin typeface="宋體-繁 標準體" charset="-12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p:cNvSpPr txBox="1"/>
          <p:nvPr/>
        </p:nvSpPr>
        <p:spPr>
          <a:xfrm>
            <a:off x="967947" y="760690"/>
            <a:ext cx="10058400" cy="5516541"/>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17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800" kern="1200">
                <a:solidFill>
                  <a:schemeClr val="tx1">
                    <a:lumMod val="75000"/>
                    <a:lumOff val="25000"/>
                  </a:schemeClr>
                </a:solidFill>
                <a:latin typeface="+mn-lt"/>
                <a:ea typeface="+mn-ea"/>
                <a:cs typeface="+mn-cs"/>
              </a:defRPr>
            </a:lvl2pPr>
            <a:lvl3pPr marL="56705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3pPr>
            <a:lvl4pPr marL="74993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4pPr>
            <a:lvl5pPr marL="93281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5pPr>
            <a:lvl6pPr marL="109982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6pPr>
            <a:lvl7pPr marL="129984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7pPr>
            <a:lvl8pPr marL="149987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8pPr>
            <a:lvl9pPr marL="169989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9pPr>
          </a:lstStyle>
          <a:p>
            <a:pPr marL="342265">
              <a:lnSpc>
                <a:spcPct val="160000"/>
              </a:lnSpc>
            </a:pPr>
            <a:r>
              <a:rPr lang="en-US" altLang="zh-CN" sz="1800" dirty="0">
                <a:latin typeface="微软雅黑" panose="020B0503020204020204" charset="-122"/>
                <a:ea typeface="微软雅黑" panose="020B0503020204020204" charset="-122"/>
              </a:rPr>
              <a:t>2.</a:t>
            </a:r>
            <a:r>
              <a:rPr lang="zh-CN" altLang="en-US" sz="1800" dirty="0">
                <a:latin typeface="微软雅黑" panose="020B0503020204020204" charset="-122"/>
                <a:ea typeface="微软雅黑" panose="020B0503020204020204" charset="-122"/>
              </a:rPr>
              <a:t>籌備舉辦亞太校園安全論壇</a:t>
            </a:r>
            <a:endParaRPr lang="en-US" altLang="zh-CN" sz="1800" dirty="0">
              <a:latin typeface="微软雅黑" panose="020B0503020204020204" charset="-122"/>
              <a:ea typeface="微软雅黑" panose="020B0503020204020204" charset="-122"/>
            </a:endParaRPr>
          </a:p>
          <a:p>
            <a:pPr marL="342265">
              <a:lnSpc>
                <a:spcPct val="160000"/>
              </a:lnSpc>
            </a:pPr>
            <a:endParaRPr lang="en-US" altLang="zh-CN" sz="1050" dirty="0">
              <a:latin typeface="微软雅黑" panose="020B0503020204020204" charset="-122"/>
              <a:ea typeface="微软雅黑" panose="020B0503020204020204" charset="-122"/>
            </a:endParaRPr>
          </a:p>
          <a:p>
            <a:pPr marL="342265">
              <a:lnSpc>
                <a:spcPct val="160000"/>
              </a:lnSpc>
            </a:pPr>
            <a:r>
              <a:rPr lang="en-US" altLang="zh-CN" sz="1800" dirty="0">
                <a:latin typeface="微软雅黑" panose="020B0503020204020204" charset="-122"/>
                <a:ea typeface="微软雅黑" panose="020B0503020204020204" charset="-122"/>
              </a:rPr>
              <a:t>3.</a:t>
            </a:r>
            <a:r>
              <a:rPr lang="zh-CN" altLang="zh-CN" sz="1800" dirty="0">
                <a:latin typeface="微软雅黑" panose="020B0503020204020204" charset="-122"/>
                <a:ea typeface="微软雅黑" panose="020B0503020204020204" charset="-122"/>
              </a:rPr>
              <a:t>依託公共安全體驗館的有利資源，大力推進開展安全體驗教育，將進校園與進體驗館相結合。</a:t>
            </a:r>
            <a:endParaRPr lang="en-US" altLang="zh-CN" sz="1800" dirty="0">
              <a:latin typeface="微软雅黑" panose="020B0503020204020204" charset="-122"/>
              <a:ea typeface="微软雅黑" panose="020B0503020204020204" charset="-122"/>
            </a:endParaRPr>
          </a:p>
          <a:p>
            <a:pPr marL="342265">
              <a:lnSpc>
                <a:spcPct val="160000"/>
              </a:lnSpc>
            </a:pPr>
            <a:endParaRPr lang="zh-CN" altLang="zh-CN" sz="1050" dirty="0">
              <a:latin typeface="微软雅黑" panose="020B0503020204020204" charset="-122"/>
              <a:ea typeface="微软雅黑" panose="020B0503020204020204" charset="-122"/>
            </a:endParaRPr>
          </a:p>
          <a:p>
            <a:pPr marL="342265">
              <a:lnSpc>
                <a:spcPct val="160000"/>
              </a:lnSpc>
            </a:pPr>
            <a:r>
              <a:rPr lang="en-US" altLang="zh-CN" sz="1800" dirty="0">
                <a:latin typeface="微软雅黑" panose="020B0503020204020204" charset="-122"/>
                <a:ea typeface="微软雅黑" panose="020B0503020204020204" charset="-122"/>
              </a:rPr>
              <a:t>4.</a:t>
            </a:r>
            <a:r>
              <a:rPr lang="zh-CN" altLang="zh-CN" sz="1800" dirty="0">
                <a:latin typeface="微软雅黑" panose="020B0503020204020204" charset="-122"/>
                <a:ea typeface="微软雅黑" panose="020B0503020204020204" charset="-122"/>
              </a:rPr>
              <a:t>促進內地、香港、澳門三地的青少年交流活動。</a:t>
            </a:r>
            <a:endParaRPr lang="en-US" altLang="zh-CN" sz="1800" dirty="0">
              <a:latin typeface="微软雅黑" panose="020B0503020204020204" charset="-122"/>
              <a:ea typeface="微软雅黑" panose="020B0503020204020204" charset="-122"/>
            </a:endParaRPr>
          </a:p>
          <a:p>
            <a:pPr marL="342265">
              <a:lnSpc>
                <a:spcPct val="160000"/>
              </a:lnSpc>
            </a:pPr>
            <a:r>
              <a:rPr lang="zh-CN" altLang="zh-CN" sz="1800" dirty="0">
                <a:latin typeface="微软雅黑" panose="020B0503020204020204" charset="-122"/>
                <a:ea typeface="微软雅黑" panose="020B0503020204020204" charset="-122"/>
              </a:rPr>
              <a:t>落實共青團中央辦公廳、全國青聯秘書處《港澳青少年赴內地交流活動實施規範（試行）》，以校園安全教育為推手，公共安全體驗館為依託，促進內地、香港、澳門三地的青少年交流活動。</a:t>
            </a:r>
            <a:endParaRPr lang="en-US" altLang="zh-CN" sz="1800" dirty="0">
              <a:latin typeface="微软雅黑" panose="020B0503020204020204" charset="-122"/>
              <a:ea typeface="微软雅黑" panose="020B0503020204020204" charset="-122"/>
            </a:endParaRPr>
          </a:p>
          <a:p>
            <a:pPr marL="342265">
              <a:lnSpc>
                <a:spcPct val="160000"/>
              </a:lnSpc>
            </a:pPr>
            <a:endParaRPr lang="zh-CN" altLang="zh-CN" sz="1050" dirty="0">
              <a:latin typeface="微软雅黑" panose="020B0503020204020204" charset="-122"/>
              <a:ea typeface="微软雅黑" panose="020B0503020204020204" charset="-122"/>
            </a:endParaRPr>
          </a:p>
          <a:p>
            <a:pPr marL="342265">
              <a:lnSpc>
                <a:spcPct val="160000"/>
              </a:lnSpc>
            </a:pPr>
            <a:r>
              <a:rPr lang="en-US" altLang="zh-CN" sz="1800" dirty="0">
                <a:latin typeface="微软雅黑" panose="020B0503020204020204" charset="-122"/>
                <a:ea typeface="微软雅黑" panose="020B0503020204020204" charset="-122"/>
              </a:rPr>
              <a:t>5.</a:t>
            </a:r>
            <a:r>
              <a:rPr lang="zh-CN" altLang="zh-CN" sz="1800" dirty="0">
                <a:latin typeface="微软雅黑" panose="020B0503020204020204" charset="-122"/>
                <a:ea typeface="微软雅黑" panose="020B0503020204020204" charset="-122"/>
              </a:rPr>
              <a:t>在港澳地區開展相關國家安全教育活動。（</a:t>
            </a:r>
            <a:r>
              <a:rPr lang="zh-CN" altLang="zh-CN" sz="1800" dirty="0">
                <a:solidFill>
                  <a:srgbClr val="FF0000"/>
                </a:solidFill>
                <a:latin typeface="微软雅黑" panose="020B0503020204020204" charset="-122"/>
                <a:ea typeface="微软雅黑" panose="020B0503020204020204" charset="-122"/>
              </a:rPr>
              <a:t>需先進行調研，查看社會反響</a:t>
            </a:r>
            <a:r>
              <a:rPr lang="zh-CN" altLang="zh-CN" sz="1800" dirty="0">
                <a:latin typeface="微软雅黑" panose="020B0503020204020204" charset="-122"/>
                <a:ea typeface="微软雅黑" panose="020B0503020204020204" charset="-122"/>
              </a:rPr>
              <a:t>）</a:t>
            </a:r>
            <a:endParaRPr lang="en-US" altLang="zh-CN" sz="1800" dirty="0">
              <a:latin typeface="微软雅黑" panose="020B0503020204020204" charset="-122"/>
              <a:ea typeface="微软雅黑" panose="020B0503020204020204" charset="-122"/>
            </a:endParaRPr>
          </a:p>
          <a:p>
            <a:pPr marL="342265">
              <a:lnSpc>
                <a:spcPct val="160000"/>
              </a:lnSpc>
            </a:pPr>
            <a:endParaRPr lang="zh-CN" altLang="zh-CN" sz="1050" dirty="0">
              <a:latin typeface="微软雅黑" panose="020B0503020204020204" charset="-122"/>
              <a:ea typeface="微软雅黑" panose="020B0503020204020204" charset="-122"/>
            </a:endParaRPr>
          </a:p>
          <a:p>
            <a:pPr marL="342265">
              <a:lnSpc>
                <a:spcPct val="160000"/>
              </a:lnSpc>
            </a:pPr>
            <a:r>
              <a:rPr lang="en-US" altLang="zh-CN" sz="1800" dirty="0">
                <a:latin typeface="微软雅黑" panose="020B0503020204020204" charset="-122"/>
                <a:ea typeface="微软雅黑" panose="020B0503020204020204" charset="-122"/>
              </a:rPr>
              <a:t>6</a:t>
            </a:r>
            <a:r>
              <a:rPr lang="zh-CN" altLang="zh-CN" sz="1800" dirty="0">
                <a:latin typeface="微软雅黑" panose="020B0503020204020204" charset="-122"/>
                <a:ea typeface="微软雅黑" panose="020B0503020204020204" charset="-122"/>
              </a:rPr>
              <a:t>．繼續籌款開展助學工程。</a:t>
            </a:r>
            <a:endParaRPr lang="zh-CN" altLang="zh-CN" sz="1800" dirty="0">
              <a:latin typeface="微软雅黑" panose="020B0503020204020204" charset="-122"/>
              <a:ea typeface="微软雅黑" panose="020B0503020204020204" charset="-122"/>
            </a:endParaRPr>
          </a:p>
          <a:p>
            <a:pPr marL="342265">
              <a:lnSpc>
                <a:spcPct val="160000"/>
              </a:lnSpc>
            </a:pPr>
            <a:endParaRPr lang="en-US" altLang="zh-CN" sz="1800" dirty="0">
              <a:latin typeface="微软雅黑" panose="020B0503020204020204" charset="-122"/>
              <a:ea typeface="微软雅黑" panose="020B0503020204020204"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2133600" y="1846263"/>
            <a:ext cx="10058400" cy="4022725"/>
          </a:xfrm>
        </p:spPr>
        <p:txBody>
          <a:bodyPr/>
          <a:lstStyle/>
          <a:p>
            <a:pPr marL="0" indent="0">
              <a:buNone/>
            </a:pPr>
            <a:endParaRPr kumimoji="1" lang="zh-CN" altLang="en-US" dirty="0"/>
          </a:p>
          <a:p>
            <a:pPr marL="0" indent="0">
              <a:buNone/>
            </a:pPr>
            <a:endParaRPr kumimoji="1" lang="en-US" altLang="zh-CN" dirty="0"/>
          </a:p>
          <a:p>
            <a:pPr marL="0" indent="0">
              <a:buNone/>
            </a:pPr>
            <a:endParaRPr kumimoji="1" lang="zh-CN" altLang="en-US" dirty="0"/>
          </a:p>
        </p:txBody>
      </p:sp>
      <p:sp>
        <p:nvSpPr>
          <p:cNvPr id="5" name="内容占位符 2"/>
          <p:cNvSpPr txBox="1"/>
          <p:nvPr/>
        </p:nvSpPr>
        <p:spPr>
          <a:xfrm>
            <a:off x="1960562" y="1540189"/>
            <a:ext cx="8915400" cy="3777622"/>
          </a:xfrm>
          <a:prstGeom prst="rect">
            <a:avLst/>
          </a:prstGeom>
        </p:spPr>
        <p:txBody>
          <a:bodyPr anchor="ctr">
            <a:normAutofit/>
          </a:bodyPr>
          <a:lstStyle>
            <a:lvl1pPr marL="342900" indent="-342900" algn="l" defTabSz="457200" rtl="0" eaLnBrk="1" latinLnBrk="0" hangingPunct="1">
              <a:spcBef>
                <a:spcPts val="1000"/>
              </a:spcBef>
              <a:spcAft>
                <a:spcPts val="0"/>
              </a:spcAft>
              <a:buClr>
                <a:schemeClr val="accent1"/>
              </a:buClr>
              <a:buFont typeface="Wingdings 3" panose="05040102010807070707"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panose="05040102010807070707"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panose="05040102010807070707"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9pPr>
          </a:lstStyle>
          <a:p>
            <a:pPr marL="0" indent="0" algn="ctr">
              <a:buFont typeface="Wingdings 3" panose="05040102010807070707" charset="2"/>
              <a:buNone/>
            </a:pPr>
            <a:r>
              <a:rPr kumimoji="1" lang="zh-CN" altLang="en-US" sz="4400" b="1" dirty="0">
                <a:solidFill>
                  <a:srgbClr val="0070C0"/>
                </a:solidFill>
              </a:rPr>
              <a:t>安童生</a:t>
            </a:r>
            <a:endParaRPr kumimoji="1" lang="zh-CN" altLang="en-US" sz="4400" b="1" dirty="0">
              <a:solidFill>
                <a:srgbClr val="0070C0"/>
              </a:solidFill>
            </a:endParaRPr>
          </a:p>
          <a:p>
            <a:pPr marL="0" indent="0" algn="ctr">
              <a:buFont typeface="Wingdings 3" panose="05040102010807070707" charset="2"/>
              <a:buNone/>
            </a:pPr>
            <a:r>
              <a:rPr kumimoji="1" lang="en-US" altLang="zh-CN" sz="4400" b="1" dirty="0">
                <a:solidFill>
                  <a:srgbClr val="0070C0"/>
                </a:solidFill>
              </a:rPr>
              <a:t>——</a:t>
            </a:r>
            <a:r>
              <a:rPr kumimoji="1" lang="zh-CN" altLang="en-US" sz="4400" b="1" dirty="0">
                <a:solidFill>
                  <a:srgbClr val="0070C0"/>
                </a:solidFill>
              </a:rPr>
              <a:t>關注每一個兒童的平安成長</a:t>
            </a:r>
            <a:endParaRPr kumimoji="1" lang="zh-CN" altLang="en-US" sz="4400" b="1" dirty="0">
              <a:solidFill>
                <a:srgbClr val="0070C0"/>
              </a:solidFill>
            </a:endParaRPr>
          </a:p>
        </p:txBody>
      </p:sp>
    </p:spTree>
  </p:cSld>
  <p:clrMapOvr>
    <a:masterClrMapping/>
  </p:clrMapOvr>
</p:sld>
</file>

<file path=ppt/theme/theme1.xml><?xml version="1.0" encoding="utf-8"?>
<a:theme xmlns:a="http://schemas.openxmlformats.org/drawingml/2006/main" name="丝状">
  <a:themeElements>
    <a:clrScheme name="丝状">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丝状">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丝状">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0</TotalTime>
  <Words>5061</Words>
  <Application>WPS 演示</Application>
  <PresentationFormat>宽屏</PresentationFormat>
  <Paragraphs>287</Paragraphs>
  <Slides>31</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31</vt:i4>
      </vt:variant>
    </vt:vector>
  </HeadingPairs>
  <TitlesOfParts>
    <vt:vector size="45" baseType="lpstr">
      <vt:lpstr>Arial</vt:lpstr>
      <vt:lpstr>宋体</vt:lpstr>
      <vt:lpstr>Wingdings</vt:lpstr>
      <vt:lpstr>Wingdings 3</vt:lpstr>
      <vt:lpstr>Arial</vt:lpstr>
      <vt:lpstr>微软雅黑</vt:lpstr>
      <vt:lpstr>Calibri</vt:lpstr>
      <vt:lpstr>宋體-繁 標準體</vt:lpstr>
      <vt:lpstr>Century Gothic</vt:lpstr>
      <vt:lpstr>Arial Unicode MS</vt:lpstr>
      <vt:lpstr>幼圆</vt:lpstr>
      <vt:lpstr>Times New Roman</vt:lpstr>
      <vt:lpstr>新宋体</vt:lpstr>
      <vt:lpstr>丝状</vt:lpstr>
      <vt:lpstr>   中國公共安全教育基金會 China Public Security Education Foundation </vt:lpstr>
      <vt:lpstr>一、基金會業務工作簡介</vt:lpstr>
      <vt:lpstr>主要專案</vt:lpstr>
      <vt:lpstr>機構資質</vt:lpstr>
      <vt:lpstr>PowerPoint 演示文稿</vt:lpstr>
      <vt:lpstr>PowerPoint 演示文稿</vt:lpstr>
      <vt:lpstr>安童生專項基金</vt:lpstr>
      <vt:lpstr>PowerPoint 演示文稿</vt:lpstr>
      <vt:lpstr>PowerPoint 演示文稿</vt:lpstr>
      <vt:lpstr>PowerPoint 演示文稿</vt:lpstr>
      <vt:lpstr>安童生專項基金</vt:lpstr>
      <vt:lpstr>安童生專項基金</vt:lpstr>
      <vt:lpstr>安童生專項基金</vt:lpstr>
      <vt:lpstr>安童生專項基金</vt:lpstr>
      <vt:lpstr>安童生專項基金</vt:lpstr>
      <vt:lpstr>安童生專項基金</vt:lpstr>
      <vt:lpstr>安童生專項基金</vt:lpstr>
      <vt:lpstr>安童生專項基金</vt:lpstr>
      <vt:lpstr>安童生專項基金</vt:lpstr>
      <vt:lpstr>安童生專項基金</vt:lpstr>
      <vt:lpstr>安童生專項基金</vt:lpstr>
      <vt:lpstr>安童生專項基金</vt:lpstr>
      <vt:lpstr>PowerPoint 演示文稿</vt:lpstr>
      <vt:lpstr>助學工程</vt:lpstr>
      <vt:lpstr>助學工程</vt:lpstr>
      <vt:lpstr>英烈子女“助學工程”</vt:lpstr>
      <vt:lpstr>二、基金會香港未來工作重點</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中国公共安全教育基金会</dc:title>
  <dc:creator>Microsoft Office 用户</dc:creator>
  <cp:lastModifiedBy>Kevin</cp:lastModifiedBy>
  <cp:revision>128</cp:revision>
  <dcterms:created xsi:type="dcterms:W3CDTF">2016-12-20T07:09:00Z</dcterms:created>
  <dcterms:modified xsi:type="dcterms:W3CDTF">2021-11-10T09:38:15Z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87261A7C03174979B64E656DEAF131A7</vt:lpwstr>
  </property>
  <property fmtid="{D5CDD505-2E9C-101B-9397-08002B2CF9AE}" pid="3" name="KSOProductBuildVer">
    <vt:lpwstr>2052-11.1.0.11045</vt:lpwstr>
  </property>
</Properties>
</file>